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43891200" cy="32918400"/>
  <p:notesSz cx="6858000" cy="9144000"/>
  <p:custDataLst>
    <p:tags r:id="rId4"/>
  </p:custDataLst>
  <p:defaultTextStyle>
    <a:defPPr>
      <a:defRPr lang="en-US"/>
    </a:defPPr>
    <a:lvl1pPr marL="0" algn="l" defTabSz="4389028" rtl="0" eaLnBrk="1" latinLnBrk="0" hangingPunct="1">
      <a:defRPr sz="8700" kern="1200">
        <a:solidFill>
          <a:schemeClr val="tx1"/>
        </a:solidFill>
        <a:latin typeface="+mn-lt"/>
        <a:ea typeface="+mn-ea"/>
        <a:cs typeface="+mn-cs"/>
      </a:defRPr>
    </a:lvl1pPr>
    <a:lvl2pPr marL="2194514" algn="l" defTabSz="4389028" rtl="0" eaLnBrk="1" latinLnBrk="0" hangingPunct="1">
      <a:defRPr sz="8700" kern="1200">
        <a:solidFill>
          <a:schemeClr val="tx1"/>
        </a:solidFill>
        <a:latin typeface="+mn-lt"/>
        <a:ea typeface="+mn-ea"/>
        <a:cs typeface="+mn-cs"/>
      </a:defRPr>
    </a:lvl2pPr>
    <a:lvl3pPr marL="4389028" algn="l" defTabSz="4389028" rtl="0" eaLnBrk="1" latinLnBrk="0" hangingPunct="1">
      <a:defRPr sz="8700" kern="1200">
        <a:solidFill>
          <a:schemeClr val="tx1"/>
        </a:solidFill>
        <a:latin typeface="+mn-lt"/>
        <a:ea typeface="+mn-ea"/>
        <a:cs typeface="+mn-cs"/>
      </a:defRPr>
    </a:lvl3pPr>
    <a:lvl4pPr marL="6583543" algn="l" defTabSz="4389028" rtl="0" eaLnBrk="1" latinLnBrk="0" hangingPunct="1">
      <a:defRPr sz="8700" kern="1200">
        <a:solidFill>
          <a:schemeClr val="tx1"/>
        </a:solidFill>
        <a:latin typeface="+mn-lt"/>
        <a:ea typeface="+mn-ea"/>
        <a:cs typeface="+mn-cs"/>
      </a:defRPr>
    </a:lvl4pPr>
    <a:lvl5pPr marL="8778057" algn="l" defTabSz="4389028" rtl="0" eaLnBrk="1" latinLnBrk="0" hangingPunct="1">
      <a:defRPr sz="8700" kern="1200">
        <a:solidFill>
          <a:schemeClr val="tx1"/>
        </a:solidFill>
        <a:latin typeface="+mn-lt"/>
        <a:ea typeface="+mn-ea"/>
        <a:cs typeface="+mn-cs"/>
      </a:defRPr>
    </a:lvl5pPr>
    <a:lvl6pPr marL="10972571" algn="l" defTabSz="4389028" rtl="0" eaLnBrk="1" latinLnBrk="0" hangingPunct="1">
      <a:defRPr sz="8700" kern="1200">
        <a:solidFill>
          <a:schemeClr val="tx1"/>
        </a:solidFill>
        <a:latin typeface="+mn-lt"/>
        <a:ea typeface="+mn-ea"/>
        <a:cs typeface="+mn-cs"/>
      </a:defRPr>
    </a:lvl6pPr>
    <a:lvl7pPr marL="13167085" algn="l" defTabSz="4389028" rtl="0" eaLnBrk="1" latinLnBrk="0" hangingPunct="1">
      <a:defRPr sz="8700" kern="1200">
        <a:solidFill>
          <a:schemeClr val="tx1"/>
        </a:solidFill>
        <a:latin typeface="+mn-lt"/>
        <a:ea typeface="+mn-ea"/>
        <a:cs typeface="+mn-cs"/>
      </a:defRPr>
    </a:lvl7pPr>
    <a:lvl8pPr marL="15361599" algn="l" defTabSz="4389028" rtl="0" eaLnBrk="1" latinLnBrk="0" hangingPunct="1">
      <a:defRPr sz="8700" kern="1200">
        <a:solidFill>
          <a:schemeClr val="tx1"/>
        </a:solidFill>
        <a:latin typeface="+mn-lt"/>
        <a:ea typeface="+mn-ea"/>
        <a:cs typeface="+mn-cs"/>
      </a:defRPr>
    </a:lvl8pPr>
    <a:lvl9pPr marL="17556114" algn="l" defTabSz="4389028" rtl="0" eaLnBrk="1" latinLnBrk="0" hangingPunct="1">
      <a:defRPr sz="8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E419DA-CBDE-4166-9943-4555430D37C5}" v="1" dt="2018-08-16T04:29:45.0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3519" autoAdjust="0"/>
  </p:normalViewPr>
  <p:slideViewPr>
    <p:cSldViewPr snapToGrid="0">
      <p:cViewPr>
        <p:scale>
          <a:sx n="30" d="100"/>
          <a:sy n="30" d="100"/>
        </p:scale>
        <p:origin x="1224" y="-984"/>
      </p:cViewPr>
      <p:guideLst>
        <p:guide orient="horz" pos="10368"/>
        <p:guide pos="13824"/>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tags" Target="tags/tag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ke Schulte" userId="3e40fd6be82a502a" providerId="LiveId" clId="{9A3C5E19-2406-4532-AE1C-4CE4B8D05E6A}"/>
    <pc:docChg chg="modSld">
      <pc:chgData name="Luke Schulte" userId="3e40fd6be82a502a" providerId="LiveId" clId="{9A3C5E19-2406-4532-AE1C-4CE4B8D05E6A}" dt="2018-08-16T04:29:45.077" v="0" actId="20577"/>
      <pc:docMkLst>
        <pc:docMk/>
      </pc:docMkLst>
      <pc:sldChg chg="modSp">
        <pc:chgData name="Luke Schulte" userId="3e40fd6be82a502a" providerId="LiveId" clId="{9A3C5E19-2406-4532-AE1C-4CE4B8D05E6A}" dt="2018-08-16T04:29:45.077" v="0" actId="20577"/>
        <pc:sldMkLst>
          <pc:docMk/>
          <pc:sldMk cId="2150916414" sldId="259"/>
        </pc:sldMkLst>
        <pc:spChg chg="mod">
          <ac:chgData name="Luke Schulte" userId="3e40fd6be82a502a" providerId="LiveId" clId="{9A3C5E19-2406-4532-AE1C-4CE4B8D05E6A}" dt="2018-08-16T04:29:45.077" v="0" actId="20577"/>
          <ac:spMkLst>
            <pc:docMk/>
            <pc:sldMk cId="2150916414" sldId="259"/>
            <ac:spMk id="5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defPPr>
              <a:defRPr kern="1200" smtId="4294967295"/>
            </a:defPPr>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defPPr>
              <a:defRPr kern="1200" smtId="4294967295"/>
            </a:defPPr>
            <a:lvl1pPr algn="r">
              <a:defRPr sz="1200"/>
            </a:lvl1pPr>
          </a:lstStyle>
          <a:p>
            <a:fld id="{7B0E8FA9-8B5F-4493-A208-FBBD06A1EBF4}" type="datetimeFigureOut">
              <a:rPr lang="en-US" smtClean="0"/>
              <a:t>8/15/2018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defPPr>
              <a:defRPr kern="1200" smtId="4294967295"/>
            </a:defPPr>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defPPr>
              <a:defRPr kern="1200" smtId="4294967295"/>
            </a:defPPr>
            <a:lvl1pPr algn="r">
              <a:defRPr sz="1200"/>
            </a:lvl1pPr>
          </a:lstStyle>
          <a:p>
            <a:fld id="{CD15AFD9-35F1-4A8D-8AD3-EDB948176196}" type="slidenum">
              <a:rPr lang="en-US" smtClean="0"/>
              <a:t>‹#›</a:t>
            </a:fld>
            <a:endParaRPr lang="en-US"/>
          </a:p>
        </p:txBody>
      </p:sp>
    </p:spTree>
    <p:extLst>
      <p:ext uri="{BB962C8B-B14F-4D97-AF65-F5344CB8AC3E}">
        <p14:creationId xmlns:p14="http://schemas.microsoft.com/office/powerpoint/2010/main" val="2095315684"/>
      </p:ext>
    </p:extLst>
  </p:cSld>
  <p:clrMap bg1="lt1" tx1="dk1" bg2="lt2" tx2="dk2" accent1="accent1" accent2="accent2" accent3="accent3" accent4="accent4" accent5="accent5" accent6="accent6" hlink="hlink" folHlink="folHlink"/>
  <p:notesStyle>
    <a:lvl1pPr marL="0" algn="l" defTabSz="4389028" rtl="0" eaLnBrk="1" latinLnBrk="0" hangingPunct="1">
      <a:defRPr sz="5700" kern="1200">
        <a:solidFill>
          <a:schemeClr val="tx1"/>
        </a:solidFill>
        <a:latin typeface="+mn-lt"/>
        <a:ea typeface="+mn-ea"/>
        <a:cs typeface="+mn-cs"/>
      </a:defRPr>
    </a:lvl1pPr>
    <a:lvl2pPr marL="2194514" algn="l" defTabSz="4389028" rtl="0" eaLnBrk="1" latinLnBrk="0" hangingPunct="1">
      <a:defRPr sz="5700" kern="1200">
        <a:solidFill>
          <a:schemeClr val="tx1"/>
        </a:solidFill>
        <a:latin typeface="+mn-lt"/>
        <a:ea typeface="+mn-ea"/>
        <a:cs typeface="+mn-cs"/>
      </a:defRPr>
    </a:lvl2pPr>
    <a:lvl3pPr marL="4389028" algn="l" defTabSz="4389028" rtl="0" eaLnBrk="1" latinLnBrk="0" hangingPunct="1">
      <a:defRPr sz="5700" kern="1200">
        <a:solidFill>
          <a:schemeClr val="tx1"/>
        </a:solidFill>
        <a:latin typeface="+mn-lt"/>
        <a:ea typeface="+mn-ea"/>
        <a:cs typeface="+mn-cs"/>
      </a:defRPr>
    </a:lvl3pPr>
    <a:lvl4pPr marL="6583543" algn="l" defTabSz="4389028" rtl="0" eaLnBrk="1" latinLnBrk="0" hangingPunct="1">
      <a:defRPr sz="5700" kern="1200">
        <a:solidFill>
          <a:schemeClr val="tx1"/>
        </a:solidFill>
        <a:latin typeface="+mn-lt"/>
        <a:ea typeface="+mn-ea"/>
        <a:cs typeface="+mn-cs"/>
      </a:defRPr>
    </a:lvl4pPr>
    <a:lvl5pPr marL="8778057" algn="l" defTabSz="4389028" rtl="0" eaLnBrk="1" latinLnBrk="0" hangingPunct="1">
      <a:defRPr sz="5700" kern="1200">
        <a:solidFill>
          <a:schemeClr val="tx1"/>
        </a:solidFill>
        <a:latin typeface="+mn-lt"/>
        <a:ea typeface="+mn-ea"/>
        <a:cs typeface="+mn-cs"/>
      </a:defRPr>
    </a:lvl5pPr>
    <a:lvl6pPr marL="10972571" algn="l" defTabSz="4389028" rtl="0" eaLnBrk="1" latinLnBrk="0" hangingPunct="1">
      <a:defRPr sz="5700" kern="1200">
        <a:solidFill>
          <a:schemeClr val="tx1"/>
        </a:solidFill>
        <a:latin typeface="+mn-lt"/>
        <a:ea typeface="+mn-ea"/>
        <a:cs typeface="+mn-cs"/>
      </a:defRPr>
    </a:lvl6pPr>
    <a:lvl7pPr marL="13167085" algn="l" defTabSz="4389028" rtl="0" eaLnBrk="1" latinLnBrk="0" hangingPunct="1">
      <a:defRPr sz="5700" kern="1200">
        <a:solidFill>
          <a:schemeClr val="tx1"/>
        </a:solidFill>
        <a:latin typeface="+mn-lt"/>
        <a:ea typeface="+mn-ea"/>
        <a:cs typeface="+mn-cs"/>
      </a:defRPr>
    </a:lvl7pPr>
    <a:lvl8pPr marL="15361599" algn="l" defTabSz="4389028" rtl="0" eaLnBrk="1" latinLnBrk="0" hangingPunct="1">
      <a:defRPr sz="5700" kern="1200">
        <a:solidFill>
          <a:schemeClr val="tx1"/>
        </a:solidFill>
        <a:latin typeface="+mn-lt"/>
        <a:ea typeface="+mn-ea"/>
        <a:cs typeface="+mn-cs"/>
      </a:defRPr>
    </a:lvl8pPr>
    <a:lvl9pPr marL="17556115" algn="l" defTabSz="4389028" rtl="0" eaLnBrk="1" latinLnBrk="0" hangingPunct="1">
      <a:defRPr sz="5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3650193" y="236483"/>
            <a:ext cx="36590818" cy="2507457"/>
          </a:xfrm>
        </p:spPr>
        <p:txBody>
          <a:bodyPr/>
          <a:lstStyle>
            <a:defPPr>
              <a:defRPr kern="1200" smtId="4294967295"/>
            </a:defPPr>
            <a:lvl1pPr marL="0" indent="0">
              <a:buNone/>
              <a:defRPr sz="13400" baseline="0"/>
            </a:lvl1pPr>
          </a:lstStyle>
          <a:p>
            <a:pPr algn="ctr"/>
            <a:r>
              <a:rPr lang="en-US" sz="6200">
                <a:solidFill>
                  <a:schemeClr val="accent2">
                    <a:lumMod val="75000"/>
                  </a:schemeClr>
                </a:solidFill>
                <a:effectLst>
                  <a:reflection blurRad="6350" stA="42000" endPos="58000" dir="5400000" sy="-100000" algn="bl" rotWithShape="0"/>
                </a:effectLst>
                <a:latin typeface="Arial Rounded MT Bold" pitchFamily="34" charset="0"/>
              </a:rPr>
              <a:t>This is a Scientific Poster Template created by Graphicsland &amp; MakeSigns.com</a:t>
            </a:r>
            <a:br>
              <a:rPr lang="en-US" sz="6200">
                <a:solidFill>
                  <a:schemeClr val="accent2">
                    <a:lumMod val="75000"/>
                  </a:schemeClr>
                </a:solidFill>
                <a:effectLst>
                  <a:reflection blurRad="6350" stA="42000" endPos="58000" dir="5400000" sy="-100000" algn="bl" rotWithShape="0"/>
                </a:effectLst>
                <a:latin typeface="Arial Rounded MT Bold" pitchFamily="34" charset="0"/>
              </a:rPr>
            </a:br>
            <a:r>
              <a:rPr lang="en-US" sz="6200">
                <a:solidFill>
                  <a:schemeClr val="accent2">
                    <a:lumMod val="75000"/>
                  </a:schemeClr>
                </a:solidFill>
                <a:effectLst>
                  <a:reflection blurRad="6350" stA="42000" endPos="58000" dir="5400000" sy="-100000" algn="bl" rotWithShape="0"/>
                </a:effectLst>
                <a:latin typeface="Arial Rounded MT Bold" pitchFamily="34" charset="0"/>
              </a:rPr>
              <a:t>Your poster title would go on these lines</a:t>
            </a:r>
            <a:endParaRPr lang="en-US"/>
          </a:p>
        </p:txBody>
      </p:sp>
      <p:sp>
        <p:nvSpPr>
          <p:cNvPr id="12" name="Text Placeholder 11"/>
          <p:cNvSpPr>
            <a:spLocks noGrp="1"/>
          </p:cNvSpPr>
          <p:nvPr>
            <p:ph type="body" sz="quarter" idx="11" hasCustomPrompt="1"/>
          </p:nvPr>
        </p:nvSpPr>
        <p:spPr>
          <a:xfrm>
            <a:off x="3650193" y="2553605"/>
            <a:ext cx="36590818" cy="2224088"/>
          </a:xfrm>
        </p:spPr>
        <p:txBody>
          <a:bodyPr/>
          <a:lstStyle>
            <a:defPPr>
              <a:defRPr kern="1200" smtId="4294967295"/>
            </a:defPPr>
            <a:lvl1pPr marL="0" indent="0">
              <a:buNone/>
              <a:defRPr sz="13400"/>
            </a:lvl1pPr>
          </a:lstStyle>
          <a:p>
            <a:pPr algn="ctr"/>
            <a:r>
              <a:rPr lang="en-US" sz="5000"/>
              <a:t>Author names go here. You can add subscript numbers to assign a university. </a:t>
            </a:r>
            <a:br>
              <a:rPr lang="en-US" sz="5000"/>
            </a:br>
            <a:r>
              <a:rPr lang="en-US" sz="5000"/>
              <a:t>University names or departments go here. </a:t>
            </a:r>
          </a:p>
        </p:txBody>
      </p:sp>
    </p:spTree>
    <p:extLst>
      <p:ext uri="{BB962C8B-B14F-4D97-AF65-F5344CB8AC3E}">
        <p14:creationId xmlns:p14="http://schemas.microsoft.com/office/powerpoint/2010/main" val="43325895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Vertical Text Placeholder 2"/>
          <p:cNvSpPr>
            <a:spLocks noGrp="1"/>
          </p:cNvSpPr>
          <p:nvPr>
            <p:ph type="body" orient="vert" idx="1"/>
          </p:nvPr>
        </p:nvSpPr>
        <p:spPr/>
        <p:txBody>
          <a:bodyPr vert="eaVert"/>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defPPr>
              <a:defRPr kern="1200" smtId="4294967295"/>
            </a:defPPr>
          </a:lstStyle>
          <a:p>
            <a:fld id="{A1C7F76D-A730-4432-85DE-CA47D32BB251}" type="datetimeFigureOut">
              <a:rPr lang="en-US" smtClean="0"/>
              <a:t>8/15/2018</a:t>
            </a:fld>
            <a:endParaRPr lang="en-US"/>
          </a:p>
        </p:txBody>
      </p:sp>
      <p:sp>
        <p:nvSpPr>
          <p:cNvPr id="5" name="Footer Placeholder 4"/>
          <p:cNvSpPr>
            <a:spLocks noGrp="1"/>
          </p:cNvSpPr>
          <p:nvPr>
            <p:ph type="ftr" sz="quarter" idx="11"/>
          </p:nvPr>
        </p:nvSpPr>
        <p:spPr/>
        <p:txBody>
          <a:bodyPr/>
          <a:lstStyle>
            <a:defPPr>
              <a:defRPr kern="1200" smtId="4294967295"/>
            </a:defPPr>
          </a:lstStyle>
          <a:p>
            <a:endParaRPr lang="en-US"/>
          </a:p>
        </p:txBody>
      </p:sp>
      <p:sp>
        <p:nvSpPr>
          <p:cNvPr id="6" name="Slide Number Placeholder 5"/>
          <p:cNvSpPr>
            <a:spLocks noGrp="1"/>
          </p:cNvSpPr>
          <p:nvPr>
            <p:ph type="sldNum" sz="quarter" idx="12"/>
          </p:nvPr>
        </p:nvSpPr>
        <p:spPr/>
        <p:txBody>
          <a:bodyPr/>
          <a:lstStyle>
            <a:defPPr>
              <a:defRPr kern="1200" smtId="4294967295"/>
            </a:defPPr>
          </a:lstStyle>
          <a:p>
            <a:fld id="{09D57CD0-55F5-4017-8E2F-F1A5FF8435B8}" type="slidenum">
              <a:rPr lang="en-US" smtClean="0"/>
              <a:t>‹#›</a:t>
            </a:fld>
            <a:endParaRPr lang="en-US"/>
          </a:p>
        </p:txBody>
      </p:sp>
    </p:spTree>
    <p:extLst>
      <p:ext uri="{BB962C8B-B14F-4D97-AF65-F5344CB8AC3E}">
        <p14:creationId xmlns:p14="http://schemas.microsoft.com/office/powerpoint/2010/main" val="212457645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4559085" y="4221482"/>
            <a:ext cx="35547303" cy="89877900"/>
          </a:xfrm>
        </p:spPr>
        <p:txBody>
          <a:bodyPr vert="eaVert"/>
          <a:lstStyle>
            <a:defPPr>
              <a:defRPr kern="1200" smtId="4294967295"/>
            </a:defPPr>
          </a:lstStyle>
          <a:p>
            <a:r>
              <a:rPr lang="en-US"/>
              <a:t>Click to edit Master title style</a:t>
            </a:r>
          </a:p>
        </p:txBody>
      </p:sp>
      <p:sp>
        <p:nvSpPr>
          <p:cNvPr id="3" name="Vertical Text Placeholder 2"/>
          <p:cNvSpPr>
            <a:spLocks noGrp="1"/>
          </p:cNvSpPr>
          <p:nvPr>
            <p:ph type="body" orient="vert" idx="1"/>
          </p:nvPr>
        </p:nvSpPr>
        <p:spPr>
          <a:xfrm>
            <a:off x="7901946" y="4221482"/>
            <a:ext cx="105925615" cy="89877900"/>
          </a:xfrm>
        </p:spPr>
        <p:txBody>
          <a:bodyPr vert="eaVert"/>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defPPr>
              <a:defRPr kern="1200" smtId="4294967295"/>
            </a:defPPr>
          </a:lstStyle>
          <a:p>
            <a:fld id="{A1C7F76D-A730-4432-85DE-CA47D32BB251}" type="datetimeFigureOut">
              <a:rPr lang="en-US" smtClean="0"/>
              <a:t>8/15/2018</a:t>
            </a:fld>
            <a:endParaRPr lang="en-US"/>
          </a:p>
        </p:txBody>
      </p:sp>
      <p:sp>
        <p:nvSpPr>
          <p:cNvPr id="5" name="Footer Placeholder 4"/>
          <p:cNvSpPr>
            <a:spLocks noGrp="1"/>
          </p:cNvSpPr>
          <p:nvPr>
            <p:ph type="ftr" sz="quarter" idx="11"/>
          </p:nvPr>
        </p:nvSpPr>
        <p:spPr/>
        <p:txBody>
          <a:bodyPr/>
          <a:lstStyle>
            <a:defPPr>
              <a:defRPr kern="1200" smtId="4294967295"/>
            </a:defPPr>
          </a:lstStyle>
          <a:p>
            <a:endParaRPr lang="en-US"/>
          </a:p>
        </p:txBody>
      </p:sp>
      <p:sp>
        <p:nvSpPr>
          <p:cNvPr id="6" name="Slide Number Placeholder 5"/>
          <p:cNvSpPr>
            <a:spLocks noGrp="1"/>
          </p:cNvSpPr>
          <p:nvPr>
            <p:ph type="sldNum" sz="quarter" idx="12"/>
          </p:nvPr>
        </p:nvSpPr>
        <p:spPr/>
        <p:txBody>
          <a:bodyPr/>
          <a:lstStyle>
            <a:defPPr>
              <a:defRPr kern="1200" smtId="4294967295"/>
            </a:defPPr>
          </a:lstStyle>
          <a:p>
            <a:fld id="{09D57CD0-55F5-4017-8E2F-F1A5FF8435B8}" type="slidenum">
              <a:rPr lang="en-US" smtClean="0"/>
              <a:t>‹#›</a:t>
            </a:fld>
            <a:endParaRPr lang="en-US"/>
          </a:p>
        </p:txBody>
      </p:sp>
    </p:spTree>
    <p:extLst>
      <p:ext uri="{BB962C8B-B14F-4D97-AF65-F5344CB8AC3E}">
        <p14:creationId xmlns:p14="http://schemas.microsoft.com/office/powerpoint/2010/main" val="69728983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Content Placeholder 2"/>
          <p:cNvSpPr>
            <a:spLocks noGrp="1"/>
          </p:cNvSpPr>
          <p:nvPr>
            <p:ph idx="1"/>
          </p:nvPr>
        </p:nvSpPr>
        <p:spPr/>
        <p:txBody>
          <a:bodyPr/>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defPPr>
              <a:defRPr kern="1200" smtId="4294967295"/>
            </a:defPPr>
          </a:lstStyle>
          <a:p>
            <a:fld id="{A1C7F76D-A730-4432-85DE-CA47D32BB251}" type="datetimeFigureOut">
              <a:rPr lang="en-US" smtClean="0"/>
              <a:t>8/15/2018</a:t>
            </a:fld>
            <a:endParaRPr lang="en-US"/>
          </a:p>
        </p:txBody>
      </p:sp>
      <p:sp>
        <p:nvSpPr>
          <p:cNvPr id="5" name="Footer Placeholder 4"/>
          <p:cNvSpPr>
            <a:spLocks noGrp="1"/>
          </p:cNvSpPr>
          <p:nvPr>
            <p:ph type="ftr" sz="quarter" idx="11"/>
          </p:nvPr>
        </p:nvSpPr>
        <p:spPr/>
        <p:txBody>
          <a:bodyPr/>
          <a:lstStyle>
            <a:defPPr>
              <a:defRPr kern="1200" smtId="4294967295"/>
            </a:defPPr>
          </a:lstStyle>
          <a:p>
            <a:endParaRPr lang="en-US"/>
          </a:p>
        </p:txBody>
      </p:sp>
      <p:sp>
        <p:nvSpPr>
          <p:cNvPr id="6" name="Slide Number Placeholder 5"/>
          <p:cNvSpPr>
            <a:spLocks noGrp="1"/>
          </p:cNvSpPr>
          <p:nvPr>
            <p:ph type="sldNum" sz="quarter" idx="12"/>
          </p:nvPr>
        </p:nvSpPr>
        <p:spPr/>
        <p:txBody>
          <a:bodyPr/>
          <a:lstStyle>
            <a:defPPr>
              <a:defRPr kern="1200" smtId="4294967295"/>
            </a:defPPr>
          </a:lstStyle>
          <a:p>
            <a:fld id="{09D57CD0-55F5-4017-8E2F-F1A5FF8435B8}" type="slidenum">
              <a:rPr lang="en-US" smtClean="0"/>
              <a:t>‹#›</a:t>
            </a:fld>
            <a:endParaRPr lang="en-US"/>
          </a:p>
        </p:txBody>
      </p:sp>
    </p:spTree>
    <p:extLst>
      <p:ext uri="{BB962C8B-B14F-4D97-AF65-F5344CB8AC3E}">
        <p14:creationId xmlns:p14="http://schemas.microsoft.com/office/powerpoint/2010/main" val="103898161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3"/>
            <a:ext cx="37307521" cy="6537960"/>
          </a:xfrm>
        </p:spPr>
        <p:txBody>
          <a:bodyPr anchor="t"/>
          <a:lstStyle>
            <a:defPPr>
              <a:defRPr kern="1200" smtId="4294967295"/>
            </a:defPPr>
            <a:lvl1pPr algn="l">
              <a:defRPr sz="19200" b="1" cap="all"/>
            </a:lvl1pPr>
          </a:lstStyle>
          <a:p>
            <a:r>
              <a:rPr lang="en-US"/>
              <a:t>Click to edit Master title style</a:t>
            </a:r>
          </a:p>
        </p:txBody>
      </p:sp>
      <p:sp>
        <p:nvSpPr>
          <p:cNvPr id="3" name="Text Placeholder 2"/>
          <p:cNvSpPr>
            <a:spLocks noGrp="1"/>
          </p:cNvSpPr>
          <p:nvPr>
            <p:ph type="body" idx="1"/>
          </p:nvPr>
        </p:nvSpPr>
        <p:spPr>
          <a:xfrm>
            <a:off x="3467103" y="13952224"/>
            <a:ext cx="37307521" cy="7200897"/>
          </a:xfrm>
        </p:spPr>
        <p:txBody>
          <a:bodyPr anchor="b"/>
          <a:lstStyle>
            <a:defPPr>
              <a:defRPr kern="1200" smtId="4294967295"/>
            </a:defPPr>
            <a:lvl1pPr marL="0" indent="0">
              <a:buNone/>
              <a:defRPr sz="9700">
                <a:solidFill>
                  <a:schemeClr val="tx1">
                    <a:tint val="75000"/>
                  </a:schemeClr>
                </a:solidFill>
              </a:defRPr>
            </a:lvl1pPr>
            <a:lvl2pPr marL="2194514" indent="0">
              <a:buNone/>
              <a:defRPr sz="8700">
                <a:solidFill>
                  <a:schemeClr val="tx1">
                    <a:tint val="75000"/>
                  </a:schemeClr>
                </a:solidFill>
              </a:defRPr>
            </a:lvl2pPr>
            <a:lvl3pPr marL="4389028" indent="0">
              <a:buNone/>
              <a:defRPr sz="7700">
                <a:solidFill>
                  <a:schemeClr val="tx1">
                    <a:tint val="75000"/>
                  </a:schemeClr>
                </a:solidFill>
              </a:defRPr>
            </a:lvl3pPr>
            <a:lvl4pPr marL="6583543" indent="0">
              <a:buNone/>
              <a:defRPr sz="6700">
                <a:solidFill>
                  <a:schemeClr val="tx1">
                    <a:tint val="75000"/>
                  </a:schemeClr>
                </a:solidFill>
              </a:defRPr>
            </a:lvl4pPr>
            <a:lvl5pPr marL="8778057" indent="0">
              <a:buNone/>
              <a:defRPr sz="6700">
                <a:solidFill>
                  <a:schemeClr val="tx1">
                    <a:tint val="75000"/>
                  </a:schemeClr>
                </a:solidFill>
              </a:defRPr>
            </a:lvl5pPr>
            <a:lvl6pPr marL="10972571" indent="0">
              <a:buNone/>
              <a:defRPr sz="6700">
                <a:solidFill>
                  <a:schemeClr val="tx1">
                    <a:tint val="75000"/>
                  </a:schemeClr>
                </a:solidFill>
              </a:defRPr>
            </a:lvl6pPr>
            <a:lvl7pPr marL="13167085" indent="0">
              <a:buNone/>
              <a:defRPr sz="6700">
                <a:solidFill>
                  <a:schemeClr val="tx1">
                    <a:tint val="75000"/>
                  </a:schemeClr>
                </a:solidFill>
              </a:defRPr>
            </a:lvl7pPr>
            <a:lvl8pPr marL="15361599" indent="0">
              <a:buNone/>
              <a:defRPr sz="6700">
                <a:solidFill>
                  <a:schemeClr val="tx1">
                    <a:tint val="75000"/>
                  </a:schemeClr>
                </a:solidFill>
              </a:defRPr>
            </a:lvl8pPr>
            <a:lvl9pPr marL="17556114"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defPPr>
              <a:defRPr kern="1200" smtId="4294967295"/>
            </a:defPPr>
          </a:lstStyle>
          <a:p>
            <a:fld id="{A1C7F76D-A730-4432-85DE-CA47D32BB251}" type="datetimeFigureOut">
              <a:rPr lang="en-US" smtClean="0"/>
              <a:t>8/15/2018</a:t>
            </a:fld>
            <a:endParaRPr lang="en-US"/>
          </a:p>
        </p:txBody>
      </p:sp>
      <p:sp>
        <p:nvSpPr>
          <p:cNvPr id="5" name="Footer Placeholder 4"/>
          <p:cNvSpPr>
            <a:spLocks noGrp="1"/>
          </p:cNvSpPr>
          <p:nvPr>
            <p:ph type="ftr" sz="quarter" idx="11"/>
          </p:nvPr>
        </p:nvSpPr>
        <p:spPr/>
        <p:txBody>
          <a:bodyPr/>
          <a:lstStyle>
            <a:defPPr>
              <a:defRPr kern="1200" smtId="4294967295"/>
            </a:defPPr>
          </a:lstStyle>
          <a:p>
            <a:endParaRPr lang="en-US"/>
          </a:p>
        </p:txBody>
      </p:sp>
      <p:sp>
        <p:nvSpPr>
          <p:cNvPr id="6" name="Slide Number Placeholder 5"/>
          <p:cNvSpPr>
            <a:spLocks noGrp="1"/>
          </p:cNvSpPr>
          <p:nvPr>
            <p:ph type="sldNum" sz="quarter" idx="12"/>
          </p:nvPr>
        </p:nvSpPr>
        <p:spPr/>
        <p:txBody>
          <a:bodyPr/>
          <a:lstStyle>
            <a:defPPr>
              <a:defRPr kern="1200" smtId="4294967295"/>
            </a:defPPr>
          </a:lstStyle>
          <a:p>
            <a:fld id="{09D57CD0-55F5-4017-8E2F-F1A5FF8435B8}" type="slidenum">
              <a:rPr lang="en-US" smtClean="0"/>
              <a:t>‹#›</a:t>
            </a:fld>
            <a:endParaRPr lang="en-US"/>
          </a:p>
        </p:txBody>
      </p:sp>
    </p:spTree>
    <p:extLst>
      <p:ext uri="{BB962C8B-B14F-4D97-AF65-F5344CB8AC3E}">
        <p14:creationId xmlns:p14="http://schemas.microsoft.com/office/powerpoint/2010/main" val="227654871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Content Placeholder 2"/>
          <p:cNvSpPr>
            <a:spLocks noGrp="1"/>
          </p:cNvSpPr>
          <p:nvPr>
            <p:ph sz="half" idx="1"/>
          </p:nvPr>
        </p:nvSpPr>
        <p:spPr>
          <a:xfrm>
            <a:off x="7901943" y="24582121"/>
            <a:ext cx="70736458" cy="69517264"/>
          </a:xfrm>
        </p:spPr>
        <p:txBody>
          <a:bodyPr/>
          <a:lstStyle>
            <a:defPPr>
              <a:defRPr kern="1200" smtId="4294967295"/>
            </a:defPPr>
            <a:lvl1pPr>
              <a:defRPr sz="13400"/>
            </a:lvl1pPr>
            <a:lvl2pPr>
              <a:defRPr sz="11500"/>
            </a:lvl2pPr>
            <a:lvl3pPr>
              <a:defRPr sz="9700"/>
            </a:lvl3pPr>
            <a:lvl4pPr>
              <a:defRPr sz="8700"/>
            </a:lvl4pPr>
            <a:lvl5pPr>
              <a:defRPr sz="8700"/>
            </a:lvl5pPr>
            <a:lvl6pPr>
              <a:defRPr sz="8700"/>
            </a:lvl6pPr>
            <a:lvl7pPr>
              <a:defRPr sz="8700"/>
            </a:lvl7pPr>
            <a:lvl8pPr>
              <a:defRPr sz="8700"/>
            </a:lvl8pPr>
            <a:lvl9pPr>
              <a:defRPr sz="8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9369921" y="24582121"/>
            <a:ext cx="70736464" cy="69517264"/>
          </a:xfrm>
        </p:spPr>
        <p:txBody>
          <a:bodyPr/>
          <a:lstStyle>
            <a:defPPr>
              <a:defRPr kern="1200" smtId="4294967295"/>
            </a:defPPr>
            <a:lvl1pPr>
              <a:defRPr sz="13400"/>
            </a:lvl1pPr>
            <a:lvl2pPr>
              <a:defRPr sz="11500"/>
            </a:lvl2pPr>
            <a:lvl3pPr>
              <a:defRPr sz="9700"/>
            </a:lvl3pPr>
            <a:lvl4pPr>
              <a:defRPr sz="8700"/>
            </a:lvl4pPr>
            <a:lvl5pPr>
              <a:defRPr sz="8700"/>
            </a:lvl5pPr>
            <a:lvl6pPr>
              <a:defRPr sz="8700"/>
            </a:lvl6pPr>
            <a:lvl7pPr>
              <a:defRPr sz="8700"/>
            </a:lvl7pPr>
            <a:lvl8pPr>
              <a:defRPr sz="8700"/>
            </a:lvl8pPr>
            <a:lvl9pPr>
              <a:defRPr sz="8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defPPr>
              <a:defRPr kern="1200" smtId="4294967295"/>
            </a:defPPr>
          </a:lstStyle>
          <a:p>
            <a:fld id="{A1C7F76D-A730-4432-85DE-CA47D32BB251}" type="datetimeFigureOut">
              <a:rPr lang="en-US" smtClean="0"/>
              <a:t>8/15/2018</a:t>
            </a:fld>
            <a:endParaRPr lang="en-US"/>
          </a:p>
        </p:txBody>
      </p:sp>
      <p:sp>
        <p:nvSpPr>
          <p:cNvPr id="6" name="Footer Placeholder 5"/>
          <p:cNvSpPr>
            <a:spLocks noGrp="1"/>
          </p:cNvSpPr>
          <p:nvPr>
            <p:ph type="ftr" sz="quarter" idx="11"/>
          </p:nvPr>
        </p:nvSpPr>
        <p:spPr/>
        <p:txBody>
          <a:bodyPr/>
          <a:lstStyle>
            <a:defPPr>
              <a:defRPr kern="1200" smtId="4294967295"/>
            </a:defPPr>
          </a:lstStyle>
          <a:p>
            <a:endParaRPr lang="en-US"/>
          </a:p>
        </p:txBody>
      </p:sp>
      <p:sp>
        <p:nvSpPr>
          <p:cNvPr id="7" name="Slide Number Placeholder 6"/>
          <p:cNvSpPr>
            <a:spLocks noGrp="1"/>
          </p:cNvSpPr>
          <p:nvPr>
            <p:ph type="sldNum" sz="quarter" idx="12"/>
          </p:nvPr>
        </p:nvSpPr>
        <p:spPr/>
        <p:txBody>
          <a:bodyPr/>
          <a:lstStyle>
            <a:defPPr>
              <a:defRPr kern="1200" smtId="4294967295"/>
            </a:defPPr>
          </a:lstStyle>
          <a:p>
            <a:fld id="{09D57CD0-55F5-4017-8E2F-F1A5FF8435B8}" type="slidenum">
              <a:rPr lang="en-US" smtClean="0"/>
              <a:t>‹#›</a:t>
            </a:fld>
            <a:endParaRPr lang="en-US"/>
          </a:p>
        </p:txBody>
      </p:sp>
    </p:spTree>
    <p:extLst>
      <p:ext uri="{BB962C8B-B14F-4D97-AF65-F5344CB8AC3E}">
        <p14:creationId xmlns:p14="http://schemas.microsoft.com/office/powerpoint/2010/main" val="87666082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3"/>
            <a:ext cx="39502079" cy="5486400"/>
          </a:xfrm>
        </p:spPr>
        <p:txBody>
          <a:bodyPr/>
          <a:lstStyle>
            <a:defPPr>
              <a:defRPr kern="1200" smtId="4294967295"/>
            </a:defPPr>
            <a:lvl1pPr>
              <a:defRPr/>
            </a:lvl1pPr>
          </a:lstStyle>
          <a:p>
            <a:r>
              <a:rPr lang="en-US"/>
              <a:t>Click to edit Master title style</a:t>
            </a:r>
          </a:p>
        </p:txBody>
      </p:sp>
      <p:sp>
        <p:nvSpPr>
          <p:cNvPr id="3" name="Text Placeholder 2"/>
          <p:cNvSpPr>
            <a:spLocks noGrp="1"/>
          </p:cNvSpPr>
          <p:nvPr>
            <p:ph type="body" idx="1"/>
          </p:nvPr>
        </p:nvSpPr>
        <p:spPr>
          <a:xfrm>
            <a:off x="2194561" y="7368543"/>
            <a:ext cx="19392903" cy="3070857"/>
          </a:xfrm>
        </p:spPr>
        <p:txBody>
          <a:bodyPr anchor="b"/>
          <a:lstStyle>
            <a:defPPr>
              <a:defRPr kern="1200" smtId="4294967295"/>
            </a:defPPr>
            <a:lvl1pPr marL="0" indent="0">
              <a:buNone/>
              <a:defRPr sz="11500" b="1"/>
            </a:lvl1pPr>
            <a:lvl2pPr marL="2194514" indent="0">
              <a:buNone/>
              <a:defRPr sz="9700" b="1"/>
            </a:lvl2pPr>
            <a:lvl3pPr marL="4389028" indent="0">
              <a:buNone/>
              <a:defRPr sz="8700" b="1"/>
            </a:lvl3pPr>
            <a:lvl4pPr marL="6583543" indent="0">
              <a:buNone/>
              <a:defRPr sz="7700" b="1"/>
            </a:lvl4pPr>
            <a:lvl5pPr marL="8778057" indent="0">
              <a:buNone/>
              <a:defRPr sz="7700" b="1"/>
            </a:lvl5pPr>
            <a:lvl6pPr marL="10972571" indent="0">
              <a:buNone/>
              <a:defRPr sz="7700" b="1"/>
            </a:lvl6pPr>
            <a:lvl7pPr marL="13167085" indent="0">
              <a:buNone/>
              <a:defRPr sz="7700" b="1"/>
            </a:lvl7pPr>
            <a:lvl8pPr marL="15361599" indent="0">
              <a:buNone/>
              <a:defRPr sz="7700" b="1"/>
            </a:lvl8pPr>
            <a:lvl9pPr marL="17556114" indent="0">
              <a:buNone/>
              <a:defRPr sz="7700" b="1"/>
            </a:lvl9pPr>
          </a:lstStyle>
          <a:p>
            <a:pPr lvl="0"/>
            <a:r>
              <a:rPr lang="en-US"/>
              <a:t>Click to edit Master text styles</a:t>
            </a:r>
          </a:p>
        </p:txBody>
      </p:sp>
      <p:sp>
        <p:nvSpPr>
          <p:cNvPr id="4" name="Content Placeholder 3"/>
          <p:cNvSpPr>
            <a:spLocks noGrp="1"/>
          </p:cNvSpPr>
          <p:nvPr>
            <p:ph sz="half" idx="2"/>
          </p:nvPr>
        </p:nvSpPr>
        <p:spPr>
          <a:xfrm>
            <a:off x="2194561" y="10439400"/>
            <a:ext cx="19392903" cy="18966183"/>
          </a:xfrm>
        </p:spPr>
        <p:txBody>
          <a:bodyPr/>
          <a:lstStyle>
            <a:defPPr>
              <a:defRPr kern="1200" smtId="4294967295"/>
            </a:defPPr>
            <a:lvl1pPr>
              <a:defRPr sz="11500"/>
            </a:lvl1pPr>
            <a:lvl2pPr>
              <a:defRPr sz="9700"/>
            </a:lvl2pPr>
            <a:lvl3pPr>
              <a:defRPr sz="87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3" y="7368543"/>
            <a:ext cx="19400520" cy="3070857"/>
          </a:xfrm>
        </p:spPr>
        <p:txBody>
          <a:bodyPr anchor="b"/>
          <a:lstStyle>
            <a:defPPr>
              <a:defRPr kern="1200" smtId="4294967295"/>
            </a:defPPr>
            <a:lvl1pPr marL="0" indent="0">
              <a:buNone/>
              <a:defRPr sz="11500" b="1"/>
            </a:lvl1pPr>
            <a:lvl2pPr marL="2194514" indent="0">
              <a:buNone/>
              <a:defRPr sz="9700" b="1"/>
            </a:lvl2pPr>
            <a:lvl3pPr marL="4389028" indent="0">
              <a:buNone/>
              <a:defRPr sz="8700" b="1"/>
            </a:lvl3pPr>
            <a:lvl4pPr marL="6583543" indent="0">
              <a:buNone/>
              <a:defRPr sz="7700" b="1"/>
            </a:lvl4pPr>
            <a:lvl5pPr marL="8778057" indent="0">
              <a:buNone/>
              <a:defRPr sz="7700" b="1"/>
            </a:lvl5pPr>
            <a:lvl6pPr marL="10972571" indent="0">
              <a:buNone/>
              <a:defRPr sz="7700" b="1"/>
            </a:lvl6pPr>
            <a:lvl7pPr marL="13167085" indent="0">
              <a:buNone/>
              <a:defRPr sz="7700" b="1"/>
            </a:lvl7pPr>
            <a:lvl8pPr marL="15361599" indent="0">
              <a:buNone/>
              <a:defRPr sz="7700" b="1"/>
            </a:lvl8pPr>
            <a:lvl9pPr marL="17556114" indent="0">
              <a:buNone/>
              <a:defRPr sz="7700" b="1"/>
            </a:lvl9pPr>
          </a:lstStyle>
          <a:p>
            <a:pPr lvl="0"/>
            <a:r>
              <a:rPr lang="en-US"/>
              <a:t>Click to edit Master text styles</a:t>
            </a:r>
          </a:p>
        </p:txBody>
      </p:sp>
      <p:sp>
        <p:nvSpPr>
          <p:cNvPr id="6" name="Content Placeholder 5"/>
          <p:cNvSpPr>
            <a:spLocks noGrp="1"/>
          </p:cNvSpPr>
          <p:nvPr>
            <p:ph sz="quarter" idx="4"/>
          </p:nvPr>
        </p:nvSpPr>
        <p:spPr>
          <a:xfrm>
            <a:off x="22296123" y="10439400"/>
            <a:ext cx="19400520" cy="18966183"/>
          </a:xfrm>
        </p:spPr>
        <p:txBody>
          <a:bodyPr/>
          <a:lstStyle>
            <a:defPPr>
              <a:defRPr kern="1200" smtId="4294967295"/>
            </a:defPPr>
            <a:lvl1pPr>
              <a:defRPr sz="11500"/>
            </a:lvl1pPr>
            <a:lvl2pPr>
              <a:defRPr sz="9700"/>
            </a:lvl2pPr>
            <a:lvl3pPr>
              <a:defRPr sz="87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defPPr>
              <a:defRPr kern="1200" smtId="4294967295"/>
            </a:defPPr>
          </a:lstStyle>
          <a:p>
            <a:fld id="{A1C7F76D-A730-4432-85DE-CA47D32BB251}" type="datetimeFigureOut">
              <a:rPr lang="en-US" smtClean="0"/>
              <a:t>8/15/2018</a:t>
            </a:fld>
            <a:endParaRPr lang="en-US"/>
          </a:p>
        </p:txBody>
      </p:sp>
      <p:sp>
        <p:nvSpPr>
          <p:cNvPr id="8" name="Footer Placeholder 7"/>
          <p:cNvSpPr>
            <a:spLocks noGrp="1"/>
          </p:cNvSpPr>
          <p:nvPr>
            <p:ph type="ftr" sz="quarter" idx="11"/>
          </p:nvPr>
        </p:nvSpPr>
        <p:spPr/>
        <p:txBody>
          <a:bodyPr/>
          <a:lstStyle>
            <a:defPPr>
              <a:defRPr kern="1200" smtId="4294967295"/>
            </a:defPPr>
          </a:lstStyle>
          <a:p>
            <a:endParaRPr lang="en-US"/>
          </a:p>
        </p:txBody>
      </p:sp>
      <p:sp>
        <p:nvSpPr>
          <p:cNvPr id="9" name="Slide Number Placeholder 8"/>
          <p:cNvSpPr>
            <a:spLocks noGrp="1"/>
          </p:cNvSpPr>
          <p:nvPr>
            <p:ph type="sldNum" sz="quarter" idx="12"/>
          </p:nvPr>
        </p:nvSpPr>
        <p:spPr/>
        <p:txBody>
          <a:bodyPr/>
          <a:lstStyle>
            <a:defPPr>
              <a:defRPr kern="1200" smtId="4294967295"/>
            </a:defPPr>
          </a:lstStyle>
          <a:p>
            <a:fld id="{09D57CD0-55F5-4017-8E2F-F1A5FF8435B8}" type="slidenum">
              <a:rPr lang="en-US" smtClean="0"/>
              <a:t>‹#›</a:t>
            </a:fld>
            <a:endParaRPr lang="en-US"/>
          </a:p>
        </p:txBody>
      </p:sp>
    </p:spTree>
    <p:extLst>
      <p:ext uri="{BB962C8B-B14F-4D97-AF65-F5344CB8AC3E}">
        <p14:creationId xmlns:p14="http://schemas.microsoft.com/office/powerpoint/2010/main" val="2774141719"/>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Date Placeholder 2"/>
          <p:cNvSpPr>
            <a:spLocks noGrp="1"/>
          </p:cNvSpPr>
          <p:nvPr>
            <p:ph type="dt" sz="half" idx="10"/>
          </p:nvPr>
        </p:nvSpPr>
        <p:spPr/>
        <p:txBody>
          <a:bodyPr/>
          <a:lstStyle>
            <a:defPPr>
              <a:defRPr kern="1200" smtId="4294967295"/>
            </a:defPPr>
          </a:lstStyle>
          <a:p>
            <a:fld id="{A1C7F76D-A730-4432-85DE-CA47D32BB251}" type="datetimeFigureOut">
              <a:rPr lang="en-US" smtClean="0"/>
              <a:t>8/15/2018</a:t>
            </a:fld>
            <a:endParaRPr lang="en-US"/>
          </a:p>
        </p:txBody>
      </p:sp>
      <p:sp>
        <p:nvSpPr>
          <p:cNvPr id="4" name="Footer Placeholder 3"/>
          <p:cNvSpPr>
            <a:spLocks noGrp="1"/>
          </p:cNvSpPr>
          <p:nvPr>
            <p:ph type="ftr" sz="quarter" idx="11"/>
          </p:nvPr>
        </p:nvSpPr>
        <p:spPr/>
        <p:txBody>
          <a:bodyPr/>
          <a:lstStyle>
            <a:defPPr>
              <a:defRPr kern="1200" smtId="4294967295"/>
            </a:defPPr>
          </a:lstStyle>
          <a:p>
            <a:endParaRPr lang="en-US"/>
          </a:p>
        </p:txBody>
      </p:sp>
      <p:sp>
        <p:nvSpPr>
          <p:cNvPr id="5" name="Slide Number Placeholder 4"/>
          <p:cNvSpPr>
            <a:spLocks noGrp="1"/>
          </p:cNvSpPr>
          <p:nvPr>
            <p:ph type="sldNum" sz="quarter" idx="12"/>
          </p:nvPr>
        </p:nvSpPr>
        <p:spPr/>
        <p:txBody>
          <a:bodyPr/>
          <a:lstStyle>
            <a:defPPr>
              <a:defRPr kern="1200" smtId="4294967295"/>
            </a:defPPr>
          </a:lstStyle>
          <a:p>
            <a:fld id="{09D57CD0-55F5-4017-8E2F-F1A5FF8435B8}" type="slidenum">
              <a:rPr lang="en-US" smtClean="0"/>
              <a:t>‹#›</a:t>
            </a:fld>
            <a:endParaRPr lang="en-US"/>
          </a:p>
        </p:txBody>
      </p:sp>
    </p:spTree>
    <p:extLst>
      <p:ext uri="{BB962C8B-B14F-4D97-AF65-F5344CB8AC3E}">
        <p14:creationId xmlns:p14="http://schemas.microsoft.com/office/powerpoint/2010/main" val="268842661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defPPr>
              <a:defRPr kern="1200" smtId="4294967295"/>
            </a:defPPr>
          </a:lstStyle>
          <a:p>
            <a:fld id="{A1C7F76D-A730-4432-85DE-CA47D32BB251}" type="datetimeFigureOut">
              <a:rPr lang="en-US" smtClean="0"/>
              <a:t>8/15/2018</a:t>
            </a:fld>
            <a:endParaRPr lang="en-US"/>
          </a:p>
        </p:txBody>
      </p:sp>
      <p:sp>
        <p:nvSpPr>
          <p:cNvPr id="3" name="Footer Placeholder 2"/>
          <p:cNvSpPr>
            <a:spLocks noGrp="1"/>
          </p:cNvSpPr>
          <p:nvPr>
            <p:ph type="ftr" sz="quarter" idx="11"/>
          </p:nvPr>
        </p:nvSpPr>
        <p:spPr/>
        <p:txBody>
          <a:bodyPr/>
          <a:lstStyle>
            <a:defPPr>
              <a:defRPr kern="1200" smtId="4294967295"/>
            </a:defPPr>
          </a:lstStyle>
          <a:p>
            <a:endParaRPr lang="en-US"/>
          </a:p>
        </p:txBody>
      </p:sp>
      <p:sp>
        <p:nvSpPr>
          <p:cNvPr id="4" name="Slide Number Placeholder 3"/>
          <p:cNvSpPr>
            <a:spLocks noGrp="1"/>
          </p:cNvSpPr>
          <p:nvPr>
            <p:ph type="sldNum" sz="quarter" idx="12"/>
          </p:nvPr>
        </p:nvSpPr>
        <p:spPr/>
        <p:txBody>
          <a:bodyPr/>
          <a:lstStyle>
            <a:defPPr>
              <a:defRPr kern="1200" smtId="4294967295"/>
            </a:defPPr>
          </a:lstStyle>
          <a:p>
            <a:fld id="{09D57CD0-55F5-4017-8E2F-F1A5FF8435B8}" type="slidenum">
              <a:rPr lang="en-US" smtClean="0"/>
              <a:t>‹#›</a:t>
            </a:fld>
            <a:endParaRPr lang="en-US"/>
          </a:p>
        </p:txBody>
      </p:sp>
    </p:spTree>
    <p:extLst>
      <p:ext uri="{BB962C8B-B14F-4D97-AF65-F5344CB8AC3E}">
        <p14:creationId xmlns:p14="http://schemas.microsoft.com/office/powerpoint/2010/main" val="3046984958"/>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3" cy="5577840"/>
          </a:xfrm>
        </p:spPr>
        <p:txBody>
          <a:bodyPr anchor="b"/>
          <a:lstStyle>
            <a:defPPr>
              <a:defRPr kern="1200" smtId="4294967295"/>
            </a:defPPr>
            <a:lvl1pPr algn="l">
              <a:defRPr sz="9700" b="1"/>
            </a:lvl1pPr>
          </a:lstStyle>
          <a:p>
            <a:r>
              <a:rPr lang="en-US"/>
              <a:t>Click to edit Master title style</a:t>
            </a:r>
          </a:p>
        </p:txBody>
      </p:sp>
      <p:sp>
        <p:nvSpPr>
          <p:cNvPr id="3" name="Content Placeholder 2"/>
          <p:cNvSpPr>
            <a:spLocks noGrp="1"/>
          </p:cNvSpPr>
          <p:nvPr>
            <p:ph idx="1"/>
          </p:nvPr>
        </p:nvSpPr>
        <p:spPr>
          <a:xfrm>
            <a:off x="17160239" y="1310641"/>
            <a:ext cx="24536400" cy="28094942"/>
          </a:xfrm>
        </p:spPr>
        <p:txBody>
          <a:bodyPr/>
          <a:lstStyle>
            <a:defPPr>
              <a:defRPr kern="1200" smtId="4294967295"/>
            </a:defPPr>
            <a:lvl1pPr>
              <a:defRPr sz="15400"/>
            </a:lvl1pPr>
            <a:lvl2pPr>
              <a:defRPr sz="13400"/>
            </a:lvl2pPr>
            <a:lvl3pPr>
              <a:defRPr sz="11500"/>
            </a:lvl3pPr>
            <a:lvl4pPr>
              <a:defRPr sz="9700"/>
            </a:lvl4pPr>
            <a:lvl5pPr>
              <a:defRPr sz="9700"/>
            </a:lvl5pPr>
            <a:lvl6pPr>
              <a:defRPr sz="9700"/>
            </a:lvl6pPr>
            <a:lvl7pPr>
              <a:defRPr sz="9700"/>
            </a:lvl7pPr>
            <a:lvl8pPr>
              <a:defRPr sz="9700"/>
            </a:lvl8pPr>
            <a:lvl9pPr>
              <a:defRPr sz="9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3" y="6888481"/>
            <a:ext cx="14439903" cy="22517103"/>
          </a:xfrm>
        </p:spPr>
        <p:txBody>
          <a:bodyPr/>
          <a:lstStyle>
            <a:defPPr>
              <a:defRPr kern="1200" smtId="4294967295"/>
            </a:defPPr>
            <a:lvl1pPr marL="0" indent="0">
              <a:buNone/>
              <a:defRPr sz="6700"/>
            </a:lvl1pPr>
            <a:lvl2pPr marL="2194514" indent="0">
              <a:buNone/>
              <a:defRPr sz="5700"/>
            </a:lvl2pPr>
            <a:lvl3pPr marL="4389028" indent="0">
              <a:buNone/>
              <a:defRPr sz="4800"/>
            </a:lvl3pPr>
            <a:lvl4pPr marL="6583543" indent="0">
              <a:buNone/>
              <a:defRPr sz="4300"/>
            </a:lvl4pPr>
            <a:lvl5pPr marL="8778057" indent="0">
              <a:buNone/>
              <a:defRPr sz="4300"/>
            </a:lvl5pPr>
            <a:lvl6pPr marL="10972571" indent="0">
              <a:buNone/>
              <a:defRPr sz="4300"/>
            </a:lvl6pPr>
            <a:lvl7pPr marL="13167085" indent="0">
              <a:buNone/>
              <a:defRPr sz="4300"/>
            </a:lvl7pPr>
            <a:lvl8pPr marL="15361599" indent="0">
              <a:buNone/>
              <a:defRPr sz="4300"/>
            </a:lvl8pPr>
            <a:lvl9pPr marL="17556114"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defPPr>
              <a:defRPr kern="1200" smtId="4294967295"/>
            </a:defPPr>
          </a:lstStyle>
          <a:p>
            <a:fld id="{A1C7F76D-A730-4432-85DE-CA47D32BB251}" type="datetimeFigureOut">
              <a:rPr lang="en-US" smtClean="0"/>
              <a:t>8/15/2018</a:t>
            </a:fld>
            <a:endParaRPr lang="en-US"/>
          </a:p>
        </p:txBody>
      </p:sp>
      <p:sp>
        <p:nvSpPr>
          <p:cNvPr id="6" name="Footer Placeholder 5"/>
          <p:cNvSpPr>
            <a:spLocks noGrp="1"/>
          </p:cNvSpPr>
          <p:nvPr>
            <p:ph type="ftr" sz="quarter" idx="11"/>
          </p:nvPr>
        </p:nvSpPr>
        <p:spPr/>
        <p:txBody>
          <a:bodyPr/>
          <a:lstStyle>
            <a:defPPr>
              <a:defRPr kern="1200" smtId="4294967295"/>
            </a:defPPr>
          </a:lstStyle>
          <a:p>
            <a:endParaRPr lang="en-US"/>
          </a:p>
        </p:txBody>
      </p:sp>
      <p:sp>
        <p:nvSpPr>
          <p:cNvPr id="7" name="Slide Number Placeholder 6"/>
          <p:cNvSpPr>
            <a:spLocks noGrp="1"/>
          </p:cNvSpPr>
          <p:nvPr>
            <p:ph type="sldNum" sz="quarter" idx="12"/>
          </p:nvPr>
        </p:nvSpPr>
        <p:spPr/>
        <p:txBody>
          <a:bodyPr/>
          <a:lstStyle>
            <a:defPPr>
              <a:defRPr kern="1200" smtId="4294967295"/>
            </a:defPPr>
          </a:lstStyle>
          <a:p>
            <a:fld id="{09D57CD0-55F5-4017-8E2F-F1A5FF8435B8}" type="slidenum">
              <a:rPr lang="en-US" smtClean="0"/>
              <a:t>‹#›</a:t>
            </a:fld>
            <a:endParaRPr lang="en-US"/>
          </a:p>
        </p:txBody>
      </p:sp>
    </p:spTree>
    <p:extLst>
      <p:ext uri="{BB962C8B-B14F-4D97-AF65-F5344CB8AC3E}">
        <p14:creationId xmlns:p14="http://schemas.microsoft.com/office/powerpoint/2010/main" val="158126206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0"/>
            <a:ext cx="26334721" cy="2720343"/>
          </a:xfrm>
        </p:spPr>
        <p:txBody>
          <a:bodyPr anchor="b"/>
          <a:lstStyle>
            <a:defPPr>
              <a:defRPr kern="1200" smtId="4294967295"/>
            </a:defPPr>
            <a:lvl1pPr algn="l">
              <a:defRPr sz="9700" b="1"/>
            </a:lvl1pPr>
          </a:lstStyle>
          <a:p>
            <a:r>
              <a:rPr lang="en-US"/>
              <a:t>Click to edit Master title style</a:t>
            </a:r>
          </a:p>
        </p:txBody>
      </p:sp>
      <p:sp>
        <p:nvSpPr>
          <p:cNvPr id="3" name="Picture Placeholder 2"/>
          <p:cNvSpPr>
            <a:spLocks noGrp="1"/>
          </p:cNvSpPr>
          <p:nvPr>
            <p:ph type="pic" idx="1"/>
          </p:nvPr>
        </p:nvSpPr>
        <p:spPr>
          <a:xfrm>
            <a:off x="8602983" y="2941320"/>
            <a:ext cx="26334721" cy="19751039"/>
          </a:xfrm>
        </p:spPr>
        <p:txBody>
          <a:bodyPr/>
          <a:lstStyle>
            <a:defPPr>
              <a:defRPr kern="1200" smtId="4294967295"/>
            </a:defPPr>
            <a:lvl1pPr marL="0" indent="0">
              <a:buNone/>
              <a:defRPr sz="15400"/>
            </a:lvl1pPr>
            <a:lvl2pPr marL="2194514" indent="0">
              <a:buNone/>
              <a:defRPr sz="13400"/>
            </a:lvl2pPr>
            <a:lvl3pPr marL="4389028" indent="0">
              <a:buNone/>
              <a:defRPr sz="11500"/>
            </a:lvl3pPr>
            <a:lvl4pPr marL="6583543" indent="0">
              <a:buNone/>
              <a:defRPr sz="9700"/>
            </a:lvl4pPr>
            <a:lvl5pPr marL="8778057" indent="0">
              <a:buNone/>
              <a:defRPr sz="9700"/>
            </a:lvl5pPr>
            <a:lvl6pPr marL="10972571" indent="0">
              <a:buNone/>
              <a:defRPr sz="9700"/>
            </a:lvl6pPr>
            <a:lvl7pPr marL="13167085" indent="0">
              <a:buNone/>
              <a:defRPr sz="9700"/>
            </a:lvl7pPr>
            <a:lvl8pPr marL="15361599" indent="0">
              <a:buNone/>
              <a:defRPr sz="9700"/>
            </a:lvl8pPr>
            <a:lvl9pPr marL="17556114" indent="0">
              <a:buNone/>
              <a:defRPr sz="9700"/>
            </a:lvl9pPr>
          </a:lstStyle>
          <a:p>
            <a:endParaRPr lang="en-US"/>
          </a:p>
        </p:txBody>
      </p:sp>
      <p:sp>
        <p:nvSpPr>
          <p:cNvPr id="4" name="Text Placeholder 3"/>
          <p:cNvSpPr>
            <a:spLocks noGrp="1"/>
          </p:cNvSpPr>
          <p:nvPr>
            <p:ph type="body" sz="half" idx="2"/>
          </p:nvPr>
        </p:nvSpPr>
        <p:spPr>
          <a:xfrm>
            <a:off x="8602983" y="25763223"/>
            <a:ext cx="26334721" cy="3863337"/>
          </a:xfrm>
        </p:spPr>
        <p:txBody>
          <a:bodyPr/>
          <a:lstStyle>
            <a:defPPr>
              <a:defRPr kern="1200" smtId="4294967295"/>
            </a:defPPr>
            <a:lvl1pPr marL="0" indent="0">
              <a:buNone/>
              <a:defRPr sz="6700"/>
            </a:lvl1pPr>
            <a:lvl2pPr marL="2194514" indent="0">
              <a:buNone/>
              <a:defRPr sz="5700"/>
            </a:lvl2pPr>
            <a:lvl3pPr marL="4389028" indent="0">
              <a:buNone/>
              <a:defRPr sz="4800"/>
            </a:lvl3pPr>
            <a:lvl4pPr marL="6583543" indent="0">
              <a:buNone/>
              <a:defRPr sz="4300"/>
            </a:lvl4pPr>
            <a:lvl5pPr marL="8778057" indent="0">
              <a:buNone/>
              <a:defRPr sz="4300"/>
            </a:lvl5pPr>
            <a:lvl6pPr marL="10972571" indent="0">
              <a:buNone/>
              <a:defRPr sz="4300"/>
            </a:lvl6pPr>
            <a:lvl7pPr marL="13167085" indent="0">
              <a:buNone/>
              <a:defRPr sz="4300"/>
            </a:lvl7pPr>
            <a:lvl8pPr marL="15361599" indent="0">
              <a:buNone/>
              <a:defRPr sz="4300"/>
            </a:lvl8pPr>
            <a:lvl9pPr marL="17556114"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defPPr>
              <a:defRPr kern="1200" smtId="4294967295"/>
            </a:defPPr>
          </a:lstStyle>
          <a:p>
            <a:fld id="{A1C7F76D-A730-4432-85DE-CA47D32BB251}" type="datetimeFigureOut">
              <a:rPr lang="en-US" smtClean="0"/>
              <a:t>8/15/2018</a:t>
            </a:fld>
            <a:endParaRPr lang="en-US"/>
          </a:p>
        </p:txBody>
      </p:sp>
      <p:sp>
        <p:nvSpPr>
          <p:cNvPr id="6" name="Footer Placeholder 5"/>
          <p:cNvSpPr>
            <a:spLocks noGrp="1"/>
          </p:cNvSpPr>
          <p:nvPr>
            <p:ph type="ftr" sz="quarter" idx="11"/>
          </p:nvPr>
        </p:nvSpPr>
        <p:spPr/>
        <p:txBody>
          <a:bodyPr/>
          <a:lstStyle>
            <a:defPPr>
              <a:defRPr kern="1200" smtId="4294967295"/>
            </a:defPPr>
          </a:lstStyle>
          <a:p>
            <a:endParaRPr lang="en-US"/>
          </a:p>
        </p:txBody>
      </p:sp>
      <p:sp>
        <p:nvSpPr>
          <p:cNvPr id="7" name="Slide Number Placeholder 6"/>
          <p:cNvSpPr>
            <a:spLocks noGrp="1"/>
          </p:cNvSpPr>
          <p:nvPr>
            <p:ph type="sldNum" sz="quarter" idx="12"/>
          </p:nvPr>
        </p:nvSpPr>
        <p:spPr/>
        <p:txBody>
          <a:bodyPr/>
          <a:lstStyle>
            <a:defPPr>
              <a:defRPr kern="1200" smtId="4294967295"/>
            </a:defPPr>
          </a:lstStyle>
          <a:p>
            <a:fld id="{09D57CD0-55F5-4017-8E2F-F1A5FF8435B8}" type="slidenum">
              <a:rPr lang="en-US" smtClean="0"/>
              <a:t>‹#›</a:t>
            </a:fld>
            <a:endParaRPr lang="en-US"/>
          </a:p>
        </p:txBody>
      </p:sp>
    </p:spTree>
    <p:extLst>
      <p:ext uri="{BB962C8B-B14F-4D97-AF65-F5344CB8AC3E}">
        <p14:creationId xmlns:p14="http://schemas.microsoft.com/office/powerpoint/2010/main" val="111441711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3"/>
            <a:ext cx="39502079" cy="5486400"/>
          </a:xfrm>
          <a:prstGeom prst="rect">
            <a:avLst/>
          </a:prstGeom>
        </p:spPr>
        <p:txBody>
          <a:bodyPr vert="horz" lIns="438903" tIns="219451" rIns="438903" bIns="219451" rtlCol="0" anchor="ctr">
            <a:normAutofit/>
          </a:bodyPr>
          <a:lstStyle>
            <a:defPPr>
              <a:defRPr kern="1200" smtId="4294967295"/>
            </a:defPPr>
          </a:lstStyle>
          <a:p>
            <a:r>
              <a:rPr lang="en-US"/>
              <a:t>Click to edit Master title style</a:t>
            </a:r>
          </a:p>
        </p:txBody>
      </p:sp>
      <p:sp>
        <p:nvSpPr>
          <p:cNvPr id="3" name="Text Placeholder 2"/>
          <p:cNvSpPr>
            <a:spLocks noGrp="1"/>
          </p:cNvSpPr>
          <p:nvPr>
            <p:ph type="body" idx="1"/>
          </p:nvPr>
        </p:nvSpPr>
        <p:spPr>
          <a:xfrm>
            <a:off x="2194560" y="7680962"/>
            <a:ext cx="39502079" cy="21724623"/>
          </a:xfrm>
          <a:prstGeom prst="rect">
            <a:avLst/>
          </a:prstGeom>
        </p:spPr>
        <p:txBody>
          <a:bodyPr vert="horz" lIns="438903" tIns="219451" rIns="438903" bIns="219451" rtlCol="0">
            <a:normAutofit/>
          </a:bodyPr>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03" tIns="219451" rIns="438903" bIns="219451" rtlCol="0" anchor="ctr"/>
          <a:lstStyle>
            <a:defPPr>
              <a:defRPr kern="1200" smtId="4294967295"/>
            </a:defPPr>
            <a:lvl1pPr algn="l">
              <a:defRPr sz="5700">
                <a:solidFill>
                  <a:schemeClr val="tx1">
                    <a:tint val="75000"/>
                  </a:schemeClr>
                </a:solidFill>
              </a:defRPr>
            </a:lvl1pPr>
          </a:lstStyle>
          <a:p>
            <a:fld id="{A1C7F76D-A730-4432-85DE-CA47D32BB251}" type="datetimeFigureOut">
              <a:rPr lang="en-US" smtClean="0"/>
              <a:t>8/15/2018</a:t>
            </a:fld>
            <a:endParaRPr lang="en-US"/>
          </a:p>
        </p:txBody>
      </p:sp>
      <p:sp>
        <p:nvSpPr>
          <p:cNvPr id="5" name="Footer Placeholder 4"/>
          <p:cNvSpPr>
            <a:spLocks noGrp="1"/>
          </p:cNvSpPr>
          <p:nvPr>
            <p:ph type="ftr" sz="quarter" idx="3"/>
          </p:nvPr>
        </p:nvSpPr>
        <p:spPr>
          <a:xfrm>
            <a:off x="14996161" y="30510482"/>
            <a:ext cx="13898880" cy="1752600"/>
          </a:xfrm>
          <a:prstGeom prst="rect">
            <a:avLst/>
          </a:prstGeom>
        </p:spPr>
        <p:txBody>
          <a:bodyPr vert="horz" lIns="438903" tIns="219451" rIns="438903" bIns="219451" rtlCol="0" anchor="ctr"/>
          <a:lstStyle>
            <a:defPPr>
              <a:defRPr kern="1200" smtId="4294967295"/>
            </a:defPPr>
            <a:lvl1pPr algn="ctr">
              <a:defRPr sz="5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1" y="30510482"/>
            <a:ext cx="10241280" cy="1752600"/>
          </a:xfrm>
          <a:prstGeom prst="rect">
            <a:avLst/>
          </a:prstGeom>
        </p:spPr>
        <p:txBody>
          <a:bodyPr vert="horz" lIns="438903" tIns="219451" rIns="438903" bIns="219451" rtlCol="0" anchor="ctr"/>
          <a:lstStyle>
            <a:defPPr>
              <a:defRPr kern="1200" smtId="4294967295"/>
            </a:defPPr>
            <a:lvl1pPr algn="r">
              <a:defRPr sz="5700">
                <a:solidFill>
                  <a:schemeClr val="tx1">
                    <a:tint val="75000"/>
                  </a:schemeClr>
                </a:solidFill>
              </a:defRPr>
            </a:lvl1pPr>
          </a:lstStyle>
          <a:p>
            <a:fld id="{09D57CD0-55F5-4017-8E2F-F1A5FF8435B8}" type="slidenum">
              <a:rPr lang="en-US" smtClean="0"/>
              <a:t>‹#›</a:t>
            </a:fld>
            <a:endParaRPr lang="en-US"/>
          </a:p>
        </p:txBody>
      </p:sp>
      <p:pic>
        <p:nvPicPr>
          <p:cNvPr id="7" name="New picture"/>
          <p:cNvPicPr/>
          <p:nvPr/>
        </p:nvPicPr>
        <p:blipFill dpi="0">
          <a:blip r:embed="rId13"/>
          <a:stretch>
            <a:fillRect/>
          </a:stretch>
        </p:blipFill>
        <p:spPr>
          <a:xfrm rot="16200000">
            <a:off x="-11506200" y="16459200"/>
            <a:ext cx="14274800" cy="4368800"/>
          </a:xfrm>
          <a:prstGeom prst="rect">
            <a:avLst/>
          </a:prstGeom>
        </p:spPr>
      </p:pic>
      <p:pic>
        <p:nvPicPr>
          <p:cNvPr id="8" name="New picture"/>
          <p:cNvPicPr/>
          <p:nvPr/>
        </p:nvPicPr>
        <p:blipFill dpi="0">
          <a:blip r:embed="rId13"/>
          <a:stretch>
            <a:fillRect/>
          </a:stretch>
        </p:blipFill>
        <p:spPr>
          <a:xfrm rot="5400000">
            <a:off x="41122600" y="16459200"/>
            <a:ext cx="14274800" cy="4368800"/>
          </a:xfrm>
          <a:prstGeom prst="rect">
            <a:avLst/>
          </a:prstGeom>
        </p:spPr>
      </p:pic>
      <p:pic>
        <p:nvPicPr>
          <p:cNvPr id="9" name="New picture"/>
          <p:cNvPicPr/>
          <p:nvPr/>
        </p:nvPicPr>
        <p:blipFill dpi="0">
          <a:blip r:embed="rId14"/>
          <a:stretch>
            <a:fillRect/>
          </a:stretch>
        </p:blipFill>
        <p:spPr>
          <a:xfrm>
            <a:off x="6661150" y="33426400"/>
            <a:ext cx="30568900" cy="1549400"/>
          </a:xfrm>
          <a:prstGeom prst="rect">
            <a:avLst/>
          </a:prstGeom>
        </p:spPr>
      </p:pic>
      <p:sp>
        <p:nvSpPr>
          <p:cNvPr id="10" name="New shape"/>
          <p:cNvSpPr/>
          <p:nvPr/>
        </p:nvSpPr>
        <p:spPr>
          <a:xfrm>
            <a:off x="6661150" y="33997900"/>
            <a:ext cx="21945600" cy="127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l"/>
            <a:r>
              <a:rPr sz="4880">
                <a:solidFill>
                  <a:srgbClr val="808080"/>
                </a:solidFill>
              </a:rPr>
              <a:t>Template ID: basicprofessional  Size: 48x36</a:t>
            </a:r>
          </a:p>
        </p:txBody>
      </p:sp>
    </p:spTree>
    <p:extLst>
      <p:ext uri="{BB962C8B-B14F-4D97-AF65-F5344CB8AC3E}">
        <p14:creationId xmlns:p14="http://schemas.microsoft.com/office/powerpoint/2010/main" val="11913227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defPPr>
        <a:defRPr kern="1200" smtId="4294967295"/>
      </a:defPPr>
      <a:lvl1pPr algn="ctr" defTabSz="4389028" rtl="0" eaLnBrk="1" latinLnBrk="0" hangingPunct="1">
        <a:spcBef>
          <a:spcPct val="0"/>
        </a:spcBef>
        <a:buNone/>
        <a:defRPr sz="21100" kern="1200">
          <a:solidFill>
            <a:schemeClr val="tx1"/>
          </a:solidFill>
          <a:latin typeface="+mj-lt"/>
          <a:ea typeface="+mj-ea"/>
          <a:cs typeface="+mj-cs"/>
        </a:defRPr>
      </a:lvl1pPr>
    </p:titleStyle>
    <p:bodyStyle>
      <a:defPPr>
        <a:defRPr kern="1200" smtId="4294967295"/>
      </a:defPPr>
      <a:lvl1pPr marL="1645886" indent="-1645886" algn="l" defTabSz="4389028"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6086" indent="-1371572" algn="l" defTabSz="4389028" rtl="0" eaLnBrk="1" latinLnBrk="0" hangingPunct="1">
        <a:spcBef>
          <a:spcPct val="20000"/>
        </a:spcBef>
        <a:buFont typeface="Arial" pitchFamily="34" charset="0"/>
        <a:buChar char="–"/>
        <a:defRPr sz="13400" kern="1200">
          <a:solidFill>
            <a:schemeClr val="tx1"/>
          </a:solidFill>
          <a:latin typeface="+mn-lt"/>
          <a:ea typeface="+mn-ea"/>
          <a:cs typeface="+mn-cs"/>
        </a:defRPr>
      </a:lvl2pPr>
      <a:lvl3pPr marL="5486286" indent="-1097257" algn="l" defTabSz="4389028" rtl="0" eaLnBrk="1" latinLnBrk="0" hangingPunct="1">
        <a:spcBef>
          <a:spcPct val="20000"/>
        </a:spcBef>
        <a:buFont typeface="Arial" pitchFamily="34" charset="0"/>
        <a:buChar char="•"/>
        <a:defRPr sz="11500" kern="1200">
          <a:solidFill>
            <a:schemeClr val="tx1"/>
          </a:solidFill>
          <a:latin typeface="+mn-lt"/>
          <a:ea typeface="+mn-ea"/>
          <a:cs typeface="+mn-cs"/>
        </a:defRPr>
      </a:lvl3pPr>
      <a:lvl4pPr marL="7680800"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4pPr>
      <a:lvl5pPr marL="9875314"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5pPr>
      <a:lvl6pPr marL="12069828"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6pPr>
      <a:lvl7pPr marL="14264342"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7pPr>
      <a:lvl8pPr marL="16458857"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8pPr>
      <a:lvl9pPr marL="18653371"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9pPr>
    </p:bodyStyle>
    <p:otherStyle>
      <a:defPPr>
        <a:defRPr lang="en-US"/>
      </a:defPPr>
      <a:lvl1pPr marL="0" algn="l" defTabSz="4389028" rtl="0" eaLnBrk="1" latinLnBrk="0" hangingPunct="1">
        <a:defRPr sz="8700" kern="1200">
          <a:solidFill>
            <a:schemeClr val="tx1"/>
          </a:solidFill>
          <a:latin typeface="+mn-lt"/>
          <a:ea typeface="+mn-ea"/>
          <a:cs typeface="+mn-cs"/>
        </a:defRPr>
      </a:lvl1pPr>
      <a:lvl2pPr marL="2194514" algn="l" defTabSz="4389028" rtl="0" eaLnBrk="1" latinLnBrk="0" hangingPunct="1">
        <a:defRPr sz="8700" kern="1200">
          <a:solidFill>
            <a:schemeClr val="tx1"/>
          </a:solidFill>
          <a:latin typeface="+mn-lt"/>
          <a:ea typeface="+mn-ea"/>
          <a:cs typeface="+mn-cs"/>
        </a:defRPr>
      </a:lvl2pPr>
      <a:lvl3pPr marL="4389028" algn="l" defTabSz="4389028" rtl="0" eaLnBrk="1" latinLnBrk="0" hangingPunct="1">
        <a:defRPr sz="8700" kern="1200">
          <a:solidFill>
            <a:schemeClr val="tx1"/>
          </a:solidFill>
          <a:latin typeface="+mn-lt"/>
          <a:ea typeface="+mn-ea"/>
          <a:cs typeface="+mn-cs"/>
        </a:defRPr>
      </a:lvl3pPr>
      <a:lvl4pPr marL="6583543" algn="l" defTabSz="4389028" rtl="0" eaLnBrk="1" latinLnBrk="0" hangingPunct="1">
        <a:defRPr sz="8700" kern="1200">
          <a:solidFill>
            <a:schemeClr val="tx1"/>
          </a:solidFill>
          <a:latin typeface="+mn-lt"/>
          <a:ea typeface="+mn-ea"/>
          <a:cs typeface="+mn-cs"/>
        </a:defRPr>
      </a:lvl4pPr>
      <a:lvl5pPr marL="8778057" algn="l" defTabSz="4389028" rtl="0" eaLnBrk="1" latinLnBrk="0" hangingPunct="1">
        <a:defRPr sz="8700" kern="1200">
          <a:solidFill>
            <a:schemeClr val="tx1"/>
          </a:solidFill>
          <a:latin typeface="+mn-lt"/>
          <a:ea typeface="+mn-ea"/>
          <a:cs typeface="+mn-cs"/>
        </a:defRPr>
      </a:lvl5pPr>
      <a:lvl6pPr marL="10972571" algn="l" defTabSz="4389028" rtl="0" eaLnBrk="1" latinLnBrk="0" hangingPunct="1">
        <a:defRPr sz="8700" kern="1200">
          <a:solidFill>
            <a:schemeClr val="tx1"/>
          </a:solidFill>
          <a:latin typeface="+mn-lt"/>
          <a:ea typeface="+mn-ea"/>
          <a:cs typeface="+mn-cs"/>
        </a:defRPr>
      </a:lvl6pPr>
      <a:lvl7pPr marL="13167085" algn="l" defTabSz="4389028" rtl="0" eaLnBrk="1" latinLnBrk="0" hangingPunct="1">
        <a:defRPr sz="8700" kern="1200">
          <a:solidFill>
            <a:schemeClr val="tx1"/>
          </a:solidFill>
          <a:latin typeface="+mn-lt"/>
          <a:ea typeface="+mn-ea"/>
          <a:cs typeface="+mn-cs"/>
        </a:defRPr>
      </a:lvl7pPr>
      <a:lvl8pPr marL="15361599" algn="l" defTabSz="4389028" rtl="0" eaLnBrk="1" latinLnBrk="0" hangingPunct="1">
        <a:defRPr sz="8700" kern="1200">
          <a:solidFill>
            <a:schemeClr val="tx1"/>
          </a:solidFill>
          <a:latin typeface="+mn-lt"/>
          <a:ea typeface="+mn-ea"/>
          <a:cs typeface="+mn-cs"/>
        </a:defRPr>
      </a:lvl8pPr>
      <a:lvl9pPr marL="17556114" algn="l" defTabSz="4389028" rtl="0" eaLnBrk="1" latinLnBrk="0" hangingPunct="1">
        <a:defRPr sz="8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3" name="Rectangle 42"/>
          <p:cNvSpPr/>
          <p:nvPr/>
        </p:nvSpPr>
        <p:spPr>
          <a:xfrm>
            <a:off x="0" y="5213007"/>
            <a:ext cx="43891203" cy="27681281"/>
          </a:xfrm>
          <a:prstGeom prst="rect">
            <a:avLst/>
          </a:prstGeom>
          <a:gradFill flip="none" rotWithShape="1">
            <a:gsLst>
              <a:gs pos="0">
                <a:schemeClr val="accent1">
                  <a:lumMod val="40000"/>
                  <a:lumOff val="60000"/>
                </a:schemeClr>
              </a:gs>
              <a:gs pos="54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2800" dirty="0">
              <a:solidFill>
                <a:schemeClr val="tx1">
                  <a:lumMod val="65000"/>
                  <a:lumOff val="35000"/>
                </a:schemeClr>
              </a:solidFill>
            </a:endParaRPr>
          </a:p>
        </p:txBody>
      </p:sp>
      <p:sp>
        <p:nvSpPr>
          <p:cNvPr id="35" name="Rectangle 34"/>
          <p:cNvSpPr/>
          <p:nvPr/>
        </p:nvSpPr>
        <p:spPr>
          <a:xfrm>
            <a:off x="-1" y="0"/>
            <a:ext cx="43891203" cy="5022875"/>
          </a:xfrm>
          <a:prstGeom prst="rect">
            <a:avLst/>
          </a:prstGeom>
          <a:gradFill flip="none" rotWithShape="1">
            <a:gsLst>
              <a:gs pos="36000">
                <a:schemeClr val="accent1">
                  <a:lumMod val="20000"/>
                  <a:lumOff val="80000"/>
                </a:schemeClr>
              </a:gs>
              <a:gs pos="0">
                <a:schemeClr val="accent1">
                  <a:tint val="66000"/>
                  <a:satMod val="160000"/>
                </a:schemeClr>
              </a:gs>
              <a:gs pos="79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9600"/>
          </a:p>
        </p:txBody>
      </p:sp>
      <p:sp>
        <p:nvSpPr>
          <p:cNvPr id="47" name="Rectangle 46"/>
          <p:cNvSpPr/>
          <p:nvPr/>
        </p:nvSpPr>
        <p:spPr>
          <a:xfrm>
            <a:off x="-2" y="4742321"/>
            <a:ext cx="43891203" cy="28055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9600"/>
          </a:p>
        </p:txBody>
      </p:sp>
      <p:sp>
        <p:nvSpPr>
          <p:cNvPr id="48" name="Rectangle 47"/>
          <p:cNvSpPr/>
          <p:nvPr/>
        </p:nvSpPr>
        <p:spPr>
          <a:xfrm>
            <a:off x="-1" y="32609383"/>
            <a:ext cx="43891203" cy="30901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9600"/>
          </a:p>
        </p:txBody>
      </p:sp>
      <p:sp>
        <p:nvSpPr>
          <p:cNvPr id="61" name="TextBox 60"/>
          <p:cNvSpPr txBox="1"/>
          <p:nvPr/>
        </p:nvSpPr>
        <p:spPr>
          <a:xfrm>
            <a:off x="31759287" y="30434446"/>
            <a:ext cx="11267500" cy="1384995"/>
          </a:xfrm>
          <a:prstGeom prst="rect">
            <a:avLst/>
          </a:prstGeom>
          <a:noFill/>
        </p:spPr>
        <p:txBody>
          <a:bodyPr wrap="square" rtlCol="0">
            <a:spAutoFit/>
          </a:bodyPr>
          <a:lstStyle>
            <a:defPPr>
              <a:defRPr kern="1200" smtId="4294967295"/>
            </a:defPPr>
          </a:lstStyle>
          <a:p>
            <a:r>
              <a:rPr lang="en-US" sz="2800" dirty="0">
                <a:solidFill>
                  <a:schemeClr val="tx1">
                    <a:lumMod val="65000"/>
                    <a:lumOff val="35000"/>
                  </a:schemeClr>
                </a:solidFill>
                <a:cs typeface="Arial" pitchFamily="34" charset="0"/>
              </a:rPr>
              <a:t>I would like to express my very great appreciation to Dr. Aquino for her valuable and constructive suggestions during the planning and development of this research work</a:t>
            </a:r>
          </a:p>
        </p:txBody>
      </p:sp>
      <p:sp>
        <p:nvSpPr>
          <p:cNvPr id="67" name="TextBox 66"/>
          <p:cNvSpPr txBox="1"/>
          <p:nvPr/>
        </p:nvSpPr>
        <p:spPr>
          <a:xfrm>
            <a:off x="31842236" y="29849671"/>
            <a:ext cx="8922373" cy="584775"/>
          </a:xfrm>
          <a:prstGeom prst="rect">
            <a:avLst/>
          </a:prstGeom>
          <a:noFill/>
        </p:spPr>
        <p:txBody>
          <a:bodyPr wrap="square" rtlCol="0">
            <a:spAutoFit/>
          </a:bodyPr>
          <a:lstStyle>
            <a:defPPr>
              <a:defRPr kern="1200" smtId="4294967295"/>
            </a:defPPr>
          </a:lstStyle>
          <a:p>
            <a:r>
              <a:rPr lang="en-US" sz="3200" b="1" dirty="0">
                <a:solidFill>
                  <a:schemeClr val="accent2">
                    <a:lumMod val="75000"/>
                  </a:schemeClr>
                </a:solidFill>
              </a:rPr>
              <a:t>Acknowledgements</a:t>
            </a:r>
          </a:p>
        </p:txBody>
      </p:sp>
      <p:sp>
        <p:nvSpPr>
          <p:cNvPr id="71" name="Text Placeholder 4"/>
          <p:cNvSpPr>
            <a:spLocks noGrp="1"/>
          </p:cNvSpPr>
          <p:nvPr>
            <p:ph type="body" sz="quarter" idx="10"/>
          </p:nvPr>
        </p:nvSpPr>
        <p:spPr>
          <a:xfrm>
            <a:off x="10281597" y="580298"/>
            <a:ext cx="32652792" cy="2333112"/>
          </a:xfrm>
        </p:spPr>
        <p:txBody>
          <a:bodyPr>
            <a:normAutofit fontScale="25000" lnSpcReduction="20000"/>
          </a:bodyPr>
          <a:lstStyle>
            <a:defPPr>
              <a:defRPr kern="1200" smtId="4294967295"/>
            </a:defPPr>
          </a:lstStyle>
          <a:p>
            <a:pPr algn="ctr"/>
            <a:r>
              <a:rPr lang="en-US" sz="26400" dirty="0"/>
              <a:t>Extra Corporeal Membrane Oxygenation (ECMO):</a:t>
            </a:r>
            <a:br>
              <a:rPr lang="en-US" sz="26400" dirty="0"/>
            </a:br>
            <a:r>
              <a:rPr lang="en-US" sz="26400" dirty="0"/>
              <a:t>A Review of Clinical Indications and Barriers to Efficacy within Acute Care Inpatient Pediatric</a:t>
            </a:r>
          </a:p>
          <a:p>
            <a:pPr algn="ctr"/>
            <a:r>
              <a:rPr lang="en-US" dirty="0"/>
              <a:t> </a:t>
            </a:r>
          </a:p>
          <a:p>
            <a:pPr algn="ctr"/>
            <a:endParaRPr lang="en-US" sz="6600" b="1" dirty="0">
              <a:solidFill>
                <a:schemeClr val="accent2">
                  <a:lumMod val="75000"/>
                </a:schemeClr>
              </a:solidFill>
              <a:latin typeface="Arial Rounded MT Bold" pitchFamily="34" charset="0"/>
            </a:endParaRPr>
          </a:p>
        </p:txBody>
      </p:sp>
      <p:sp>
        <p:nvSpPr>
          <p:cNvPr id="72" name="Text Placeholder 41"/>
          <p:cNvSpPr>
            <a:spLocks noGrp="1"/>
          </p:cNvSpPr>
          <p:nvPr>
            <p:ph type="body" sz="quarter" idx="11"/>
          </p:nvPr>
        </p:nvSpPr>
        <p:spPr>
          <a:xfrm>
            <a:off x="11180656" y="2605443"/>
            <a:ext cx="30854674" cy="1905115"/>
          </a:xfrm>
        </p:spPr>
        <p:txBody>
          <a:bodyPr>
            <a:normAutofit fontScale="92500" lnSpcReduction="20000"/>
          </a:bodyPr>
          <a:lstStyle>
            <a:defPPr>
              <a:defRPr kern="1200" smtId="4294967295"/>
            </a:defPPr>
          </a:lstStyle>
          <a:p>
            <a:pPr algn="ctr"/>
            <a:r>
              <a:rPr lang="en-US" sz="5400" dirty="0"/>
              <a:t>Luke Schulte</a:t>
            </a:r>
          </a:p>
          <a:p>
            <a:pPr algn="ctr"/>
            <a:r>
              <a:rPr lang="en-US" sz="5400" dirty="0"/>
              <a:t>Dr. Elizabeth Aquino</a:t>
            </a:r>
          </a:p>
        </p:txBody>
      </p:sp>
      <p:sp>
        <p:nvSpPr>
          <p:cNvPr id="76" name="TextBox 75"/>
          <p:cNvSpPr txBox="1"/>
          <p:nvPr/>
        </p:nvSpPr>
        <p:spPr>
          <a:xfrm>
            <a:off x="21945599" y="5701024"/>
            <a:ext cx="10227076" cy="646331"/>
          </a:xfrm>
          <a:prstGeom prst="rect">
            <a:avLst/>
          </a:prstGeom>
          <a:noFill/>
          <a:effectLst>
            <a:softEdge rad="31750"/>
          </a:effectLst>
        </p:spPr>
        <p:txBody>
          <a:bodyPr wrap="square" rtlCol="0">
            <a:spAutoFit/>
          </a:bodyPr>
          <a:lstStyle>
            <a:defPPr>
              <a:defRPr kern="1200" smtId="4294967295"/>
            </a:defPPr>
          </a:lstStyle>
          <a:p>
            <a:r>
              <a:rPr lang="en-US" sz="3600" dirty="0">
                <a:latin typeface="Arial Black" pitchFamily="34" charset="0"/>
              </a:rPr>
              <a:t>Results</a:t>
            </a:r>
          </a:p>
        </p:txBody>
      </p:sp>
      <p:sp>
        <p:nvSpPr>
          <p:cNvPr id="77" name="Rectangle 76"/>
          <p:cNvSpPr/>
          <p:nvPr/>
        </p:nvSpPr>
        <p:spPr>
          <a:xfrm>
            <a:off x="21904147" y="6265731"/>
            <a:ext cx="21122640" cy="82296"/>
          </a:xfrm>
          <a:prstGeom prst="rect">
            <a:avLst/>
          </a:prstGeom>
          <a:solidFill>
            <a:schemeClr val="accent2">
              <a:lumMod val="75000"/>
            </a:scheme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9600"/>
          </a:p>
        </p:txBody>
      </p:sp>
      <p:sp>
        <p:nvSpPr>
          <p:cNvPr id="82" name="TextBox 81"/>
          <p:cNvSpPr txBox="1"/>
          <p:nvPr/>
        </p:nvSpPr>
        <p:spPr>
          <a:xfrm>
            <a:off x="156066" y="5701024"/>
            <a:ext cx="10227076" cy="646331"/>
          </a:xfrm>
          <a:prstGeom prst="rect">
            <a:avLst/>
          </a:prstGeom>
          <a:noFill/>
          <a:effectLst>
            <a:softEdge rad="31750"/>
          </a:effectLst>
        </p:spPr>
        <p:txBody>
          <a:bodyPr wrap="square" rtlCol="0">
            <a:spAutoFit/>
          </a:bodyPr>
          <a:lstStyle>
            <a:defPPr>
              <a:defRPr kern="1200" smtId="4294967295"/>
            </a:defPPr>
          </a:lstStyle>
          <a:p>
            <a:r>
              <a:rPr lang="en-US" sz="3600" dirty="0">
                <a:latin typeface="Arial Black" pitchFamily="34" charset="0"/>
              </a:rPr>
              <a:t>Introduction</a:t>
            </a:r>
          </a:p>
        </p:txBody>
      </p:sp>
      <p:sp>
        <p:nvSpPr>
          <p:cNvPr id="83" name="Rectangle 82"/>
          <p:cNvSpPr/>
          <p:nvPr/>
        </p:nvSpPr>
        <p:spPr>
          <a:xfrm>
            <a:off x="191930" y="6241816"/>
            <a:ext cx="9857035" cy="82296"/>
          </a:xfrm>
          <a:prstGeom prst="rect">
            <a:avLst/>
          </a:prstGeom>
          <a:solidFill>
            <a:schemeClr val="accent2">
              <a:lumMod val="75000"/>
            </a:scheme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9600"/>
          </a:p>
        </p:txBody>
      </p:sp>
      <p:sp>
        <p:nvSpPr>
          <p:cNvPr id="85" name="TextBox 84"/>
          <p:cNvSpPr txBox="1"/>
          <p:nvPr/>
        </p:nvSpPr>
        <p:spPr>
          <a:xfrm>
            <a:off x="11144792" y="5701024"/>
            <a:ext cx="10227076" cy="646331"/>
          </a:xfrm>
          <a:prstGeom prst="rect">
            <a:avLst/>
          </a:prstGeom>
          <a:noFill/>
          <a:effectLst>
            <a:softEdge rad="31750"/>
          </a:effectLst>
        </p:spPr>
        <p:txBody>
          <a:bodyPr wrap="square" rtlCol="0">
            <a:spAutoFit/>
          </a:bodyPr>
          <a:lstStyle>
            <a:defPPr>
              <a:defRPr kern="1200" smtId="4294967295"/>
            </a:defPPr>
          </a:lstStyle>
          <a:p>
            <a:r>
              <a:rPr lang="en-US" sz="3600">
                <a:latin typeface="Arial Black" pitchFamily="34" charset="0"/>
              </a:rPr>
              <a:t>Materials &amp; Methods</a:t>
            </a:r>
          </a:p>
        </p:txBody>
      </p:sp>
      <p:sp>
        <p:nvSpPr>
          <p:cNvPr id="86" name="Rectangle 85"/>
          <p:cNvSpPr/>
          <p:nvPr/>
        </p:nvSpPr>
        <p:spPr>
          <a:xfrm>
            <a:off x="11180656" y="6241816"/>
            <a:ext cx="9857035" cy="82296"/>
          </a:xfrm>
          <a:prstGeom prst="rect">
            <a:avLst/>
          </a:prstGeom>
          <a:solidFill>
            <a:schemeClr val="accent2">
              <a:lumMod val="75000"/>
            </a:scheme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9600"/>
          </a:p>
        </p:txBody>
      </p:sp>
      <p:sp>
        <p:nvSpPr>
          <p:cNvPr id="91" name="TextBox 90"/>
          <p:cNvSpPr txBox="1"/>
          <p:nvPr/>
        </p:nvSpPr>
        <p:spPr>
          <a:xfrm>
            <a:off x="331298" y="23900206"/>
            <a:ext cx="10227076" cy="646331"/>
          </a:xfrm>
          <a:prstGeom prst="rect">
            <a:avLst/>
          </a:prstGeom>
          <a:noFill/>
          <a:effectLst>
            <a:softEdge rad="31750"/>
          </a:effectLst>
        </p:spPr>
        <p:txBody>
          <a:bodyPr wrap="square" rtlCol="0">
            <a:spAutoFit/>
          </a:bodyPr>
          <a:lstStyle>
            <a:defPPr>
              <a:defRPr kern="1200" smtId="4294967295"/>
            </a:defPPr>
          </a:lstStyle>
          <a:p>
            <a:r>
              <a:rPr lang="en-US" sz="3600">
                <a:latin typeface="Arial Black" pitchFamily="34" charset="0"/>
              </a:rPr>
              <a:t>Discussion</a:t>
            </a:r>
          </a:p>
        </p:txBody>
      </p:sp>
      <p:sp>
        <p:nvSpPr>
          <p:cNvPr id="92" name="Rectangle 91"/>
          <p:cNvSpPr/>
          <p:nvPr/>
        </p:nvSpPr>
        <p:spPr>
          <a:xfrm>
            <a:off x="280878" y="24443833"/>
            <a:ext cx="20391120" cy="82296"/>
          </a:xfrm>
          <a:prstGeom prst="rect">
            <a:avLst/>
          </a:prstGeom>
          <a:solidFill>
            <a:schemeClr val="accent2">
              <a:lumMod val="75000"/>
            </a:scheme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9600"/>
          </a:p>
        </p:txBody>
      </p:sp>
      <p:sp>
        <p:nvSpPr>
          <p:cNvPr id="50" name="TextBox 49"/>
          <p:cNvSpPr txBox="1"/>
          <p:nvPr/>
        </p:nvSpPr>
        <p:spPr>
          <a:xfrm>
            <a:off x="193249" y="6559896"/>
            <a:ext cx="9987453" cy="11295400"/>
          </a:xfrm>
          <a:prstGeom prst="rect">
            <a:avLst/>
          </a:prstGeom>
          <a:noFill/>
        </p:spPr>
        <p:txBody>
          <a:bodyPr wrap="square" rtlCol="0">
            <a:spAutoFit/>
          </a:bodyPr>
          <a:lstStyle>
            <a:defPPr>
              <a:defRPr kern="1200" smtId="4294967295"/>
            </a:defPPr>
          </a:lstStyle>
          <a:p>
            <a:pPr marL="457200" indent="-457200">
              <a:buFont typeface="Arial" panose="020B0604020202020204" pitchFamily="34" charset="0"/>
              <a:buChar char="•"/>
            </a:pPr>
            <a:r>
              <a:rPr lang="en-US" sz="2800" b="1" dirty="0">
                <a:solidFill>
                  <a:schemeClr val="tx1">
                    <a:lumMod val="65000"/>
                    <a:lumOff val="35000"/>
                  </a:schemeClr>
                </a:solidFill>
                <a:cs typeface="Arial" pitchFamily="34" charset="0"/>
              </a:rPr>
              <a:t>Heart disease and Chronic lower respiratory diseases </a:t>
            </a:r>
            <a:r>
              <a:rPr lang="en-US" sz="2800" dirty="0">
                <a:solidFill>
                  <a:schemeClr val="tx1">
                    <a:lumMod val="65000"/>
                    <a:lumOff val="35000"/>
                  </a:schemeClr>
                </a:solidFill>
                <a:cs typeface="Arial" pitchFamily="34" charset="0"/>
              </a:rPr>
              <a:t>are the 6th and 11th leading causes of mortality for individuals age 0-14 in the United States, respectively. Accounting </a:t>
            </a:r>
            <a:r>
              <a:rPr lang="en-US" sz="2800" b="1" dirty="0">
                <a:solidFill>
                  <a:schemeClr val="tx1">
                    <a:lumMod val="65000"/>
                    <a:lumOff val="35000"/>
                  </a:schemeClr>
                </a:solidFill>
                <a:cs typeface="Arial" pitchFamily="34" charset="0"/>
              </a:rPr>
              <a:t>for 2.7% of all death in this population.</a:t>
            </a:r>
          </a:p>
          <a:p>
            <a:pPr marL="457200" indent="-457200">
              <a:buFont typeface="Arial" panose="020B0604020202020204" pitchFamily="34" charset="0"/>
              <a:buChar char="•"/>
            </a:pPr>
            <a:endParaRPr lang="en-US" sz="2800" b="1" u="sng" dirty="0">
              <a:solidFill>
                <a:schemeClr val="tx1">
                  <a:lumMod val="65000"/>
                  <a:lumOff val="35000"/>
                </a:schemeClr>
              </a:solidFill>
              <a:cs typeface="Arial" pitchFamily="34" charset="0"/>
            </a:endParaRPr>
          </a:p>
          <a:p>
            <a:pPr marL="457200" indent="-457200">
              <a:buFont typeface="Arial" panose="020B0604020202020204" pitchFamily="34" charset="0"/>
              <a:buChar char="•"/>
            </a:pPr>
            <a:r>
              <a:rPr lang="en-US" sz="2800" b="1" u="sng" dirty="0">
                <a:solidFill>
                  <a:schemeClr val="tx1">
                    <a:lumMod val="65000"/>
                    <a:lumOff val="35000"/>
                  </a:schemeClr>
                </a:solidFill>
                <a:cs typeface="Arial" pitchFamily="34" charset="0"/>
              </a:rPr>
              <a:t>Extracorporeal Membrane Oxygenation (ECMO) is a form of cardiopulmonary life-support therapy to treat patients with severe acute respiratory failure or cardiac failure </a:t>
            </a:r>
          </a:p>
          <a:p>
            <a:pPr marL="457200" indent="-457200">
              <a:buFont typeface="Arial" panose="020B0604020202020204" pitchFamily="34" charset="0"/>
              <a:buChar char="•"/>
            </a:pPr>
            <a:endParaRPr lang="en-US" sz="2800" b="1" u="sng" dirty="0">
              <a:solidFill>
                <a:schemeClr val="tx1">
                  <a:lumMod val="65000"/>
                  <a:lumOff val="35000"/>
                </a:schemeClr>
              </a:solidFill>
              <a:cs typeface="Arial" pitchFamily="34" charset="0"/>
            </a:endParaRPr>
          </a:p>
          <a:p>
            <a:pPr marL="457200" indent="-457200">
              <a:buFont typeface="Arial" panose="020B0604020202020204" pitchFamily="34" charset="0"/>
              <a:buChar char="•"/>
            </a:pPr>
            <a:r>
              <a:rPr lang="en-US" sz="2800" dirty="0">
                <a:solidFill>
                  <a:schemeClr val="tx1">
                    <a:lumMod val="65000"/>
                    <a:lumOff val="35000"/>
                  </a:schemeClr>
                </a:solidFill>
                <a:cs typeface="Arial" pitchFamily="34" charset="0"/>
              </a:rPr>
              <a:t>During ECMO therapy, two cannulas are placed within the vascular system either venous-venous (VV) or venous-arterial (VA). Blood is then circulated outside the body by a mechanical pump. While outside the body an oxygenator saturates hemoglobin with oxygen (O2), and removes carbon dioxide (CO2) through adjustable countercurrent gas flow. After which the blood is returned into circulation.</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VV ECMO supports gas exchange but does not bypass any organs, thus requires a functional heart to maintain tissue perfusion</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VA ECMO bypasses the heart and lungs, and thus supports these organs in the case of organ dysfunction</a:t>
            </a:r>
          </a:p>
          <a:p>
            <a:pPr marL="914400" lvl="1" indent="-457200">
              <a:buFont typeface="Arial" panose="020B0604020202020204" pitchFamily="34" charset="0"/>
              <a:buChar char="•"/>
            </a:pPr>
            <a:endParaRPr lang="en-US" sz="2800" dirty="0">
              <a:solidFill>
                <a:schemeClr val="tx1">
                  <a:lumMod val="65000"/>
                  <a:lumOff val="35000"/>
                </a:schemeClr>
              </a:solidFill>
              <a:cs typeface="Arial" pitchFamily="34" charset="0"/>
            </a:endParaRPr>
          </a:p>
          <a:p>
            <a:pPr marL="457200" indent="-457200">
              <a:buFont typeface="Arial" panose="020B0604020202020204" pitchFamily="34" charset="0"/>
              <a:buChar char="•"/>
            </a:pPr>
            <a:r>
              <a:rPr lang="en-US" sz="2800" dirty="0">
                <a:solidFill>
                  <a:schemeClr val="tx1">
                    <a:lumMod val="65000"/>
                    <a:lumOff val="35000"/>
                  </a:schemeClr>
                </a:solidFill>
                <a:cs typeface="Arial" pitchFamily="34" charset="0"/>
              </a:rPr>
              <a:t>While ECMO has been around since 1954, 36.5% (n=21,907) of all cases have being performed since 2009. As such this increased utilization warrants investigation into efficacy and barriers to use.</a:t>
            </a:r>
          </a:p>
        </p:txBody>
      </p:sp>
      <p:sp>
        <p:nvSpPr>
          <p:cNvPr id="51" name="TextBox 50"/>
          <p:cNvSpPr txBox="1"/>
          <p:nvPr/>
        </p:nvSpPr>
        <p:spPr>
          <a:xfrm>
            <a:off x="10896597" y="7313949"/>
            <a:ext cx="9892899" cy="6986528"/>
          </a:xfrm>
          <a:prstGeom prst="rect">
            <a:avLst/>
          </a:prstGeom>
          <a:noFill/>
        </p:spPr>
        <p:txBody>
          <a:bodyPr wrap="square" rtlCol="0">
            <a:spAutoFit/>
          </a:bodyPr>
          <a:lstStyle>
            <a:defPPr>
              <a:defRPr kern="1200" smtId="4294967295"/>
            </a:defPPr>
          </a:lstStyle>
          <a:p>
            <a:r>
              <a:rPr lang="en-US" sz="2800" u="sng" dirty="0">
                <a:solidFill>
                  <a:schemeClr val="tx1">
                    <a:lumMod val="65000"/>
                    <a:lumOff val="35000"/>
                  </a:schemeClr>
                </a:solidFill>
                <a:cs typeface="Arial" pitchFamily="34" charset="0"/>
              </a:rPr>
              <a:t>Research Design</a:t>
            </a:r>
          </a:p>
          <a:p>
            <a:pPr marL="457200" indent="-457200">
              <a:buFont typeface="Arial" panose="020B0604020202020204" pitchFamily="34" charset="0"/>
              <a:buChar char="•"/>
            </a:pPr>
            <a:r>
              <a:rPr lang="en-US" sz="2800" dirty="0">
                <a:solidFill>
                  <a:schemeClr val="tx1">
                    <a:lumMod val="65000"/>
                    <a:lumOff val="35000"/>
                  </a:schemeClr>
                </a:solidFill>
                <a:cs typeface="Arial" pitchFamily="34" charset="0"/>
              </a:rPr>
              <a:t>Integrative Literature Review</a:t>
            </a:r>
          </a:p>
          <a:p>
            <a:pPr marL="457200" indent="-457200">
              <a:buFont typeface="Arial" panose="020B0604020202020204" pitchFamily="34" charset="0"/>
              <a:buChar char="•"/>
            </a:pPr>
            <a:endParaRPr lang="en-US" sz="2800" dirty="0">
              <a:solidFill>
                <a:schemeClr val="tx1">
                  <a:lumMod val="65000"/>
                  <a:lumOff val="35000"/>
                </a:schemeClr>
              </a:solidFill>
              <a:cs typeface="Arial" pitchFamily="34" charset="0"/>
            </a:endParaRPr>
          </a:p>
          <a:p>
            <a:r>
              <a:rPr lang="en-US" sz="2800" u="sng" dirty="0">
                <a:solidFill>
                  <a:schemeClr val="tx1">
                    <a:lumMod val="65000"/>
                    <a:lumOff val="35000"/>
                  </a:schemeClr>
                </a:solidFill>
                <a:cs typeface="Arial" pitchFamily="34" charset="0"/>
              </a:rPr>
              <a:t>Inclusion Criterion</a:t>
            </a:r>
          </a:p>
          <a:p>
            <a:pPr marL="457200" indent="-457200">
              <a:buFont typeface="Arial" panose="020B0604020202020204" pitchFamily="34" charset="0"/>
              <a:buChar char="•"/>
            </a:pPr>
            <a:r>
              <a:rPr lang="en-US" sz="2800" dirty="0">
                <a:solidFill>
                  <a:schemeClr val="tx1">
                    <a:lumMod val="65000"/>
                    <a:lumOff val="35000"/>
                  </a:schemeClr>
                </a:solidFill>
                <a:cs typeface="Arial" pitchFamily="34" charset="0"/>
              </a:rPr>
              <a:t>Peer Reviewed</a:t>
            </a:r>
          </a:p>
          <a:p>
            <a:pPr marL="457200" indent="-457200">
              <a:buFont typeface="Arial" panose="020B0604020202020204" pitchFamily="34" charset="0"/>
              <a:buChar char="•"/>
            </a:pPr>
            <a:r>
              <a:rPr lang="en-US" sz="2800" dirty="0">
                <a:solidFill>
                  <a:schemeClr val="tx1">
                    <a:lumMod val="65000"/>
                    <a:lumOff val="35000"/>
                  </a:schemeClr>
                </a:solidFill>
                <a:cs typeface="Arial" pitchFamily="34" charset="0"/>
              </a:rPr>
              <a:t>Published after 2008</a:t>
            </a:r>
          </a:p>
          <a:p>
            <a:pPr marL="457200" indent="-457200">
              <a:buFont typeface="Arial" panose="020B0604020202020204" pitchFamily="34" charset="0"/>
              <a:buChar char="•"/>
            </a:pPr>
            <a:r>
              <a:rPr lang="en-US" sz="2800" dirty="0">
                <a:solidFill>
                  <a:schemeClr val="tx1">
                    <a:lumMod val="65000"/>
                    <a:lumOff val="35000"/>
                  </a:schemeClr>
                </a:solidFill>
                <a:cs typeface="Arial" pitchFamily="34" charset="0"/>
              </a:rPr>
              <a:t>Written in English</a:t>
            </a:r>
          </a:p>
          <a:p>
            <a:pPr marL="457200" indent="-457200">
              <a:buFont typeface="Arial" panose="020B0604020202020204" pitchFamily="34" charset="0"/>
              <a:buChar char="•"/>
            </a:pPr>
            <a:r>
              <a:rPr lang="en-US" sz="2800" dirty="0">
                <a:solidFill>
                  <a:schemeClr val="tx1">
                    <a:lumMod val="65000"/>
                    <a:lumOff val="35000"/>
                  </a:schemeClr>
                </a:solidFill>
                <a:cs typeface="Arial" pitchFamily="34" charset="0"/>
              </a:rPr>
              <a:t>Acute Care Pediatric Populations (0-18 yr.)</a:t>
            </a:r>
          </a:p>
          <a:p>
            <a:pPr marL="457200" indent="-457200">
              <a:buFont typeface="Arial" panose="020B0604020202020204" pitchFamily="34" charset="0"/>
              <a:buChar char="•"/>
            </a:pPr>
            <a:endParaRPr lang="en-US" sz="2800" dirty="0">
              <a:solidFill>
                <a:schemeClr val="tx1">
                  <a:lumMod val="65000"/>
                  <a:lumOff val="35000"/>
                </a:schemeClr>
              </a:solidFill>
              <a:cs typeface="Arial" pitchFamily="34" charset="0"/>
            </a:endParaRPr>
          </a:p>
          <a:p>
            <a:r>
              <a:rPr lang="en-US" sz="2800" u="sng" dirty="0">
                <a:solidFill>
                  <a:schemeClr val="tx1">
                    <a:lumMod val="65000"/>
                    <a:lumOff val="35000"/>
                  </a:schemeClr>
                </a:solidFill>
                <a:cs typeface="Arial" pitchFamily="34" charset="0"/>
              </a:rPr>
              <a:t>Exclusion Criterion</a:t>
            </a:r>
          </a:p>
          <a:p>
            <a:pPr marL="457200" indent="-457200">
              <a:buFont typeface="Arial" panose="020B0604020202020204" pitchFamily="34" charset="0"/>
              <a:buChar char="•"/>
            </a:pPr>
            <a:r>
              <a:rPr lang="en-US" sz="2800" dirty="0">
                <a:solidFill>
                  <a:schemeClr val="tx1">
                    <a:lumMod val="65000"/>
                    <a:lumOff val="35000"/>
                  </a:schemeClr>
                </a:solidFill>
                <a:cs typeface="Arial" pitchFamily="34" charset="0"/>
              </a:rPr>
              <a:t>Case Studies w/ low population size (Anecdotal Cases)</a:t>
            </a:r>
          </a:p>
          <a:p>
            <a:endParaRPr lang="en-US" sz="2800" u="sng" dirty="0">
              <a:solidFill>
                <a:schemeClr val="tx1">
                  <a:lumMod val="65000"/>
                  <a:lumOff val="35000"/>
                </a:schemeClr>
              </a:solidFill>
              <a:cs typeface="Arial" pitchFamily="34" charset="0"/>
            </a:endParaRPr>
          </a:p>
          <a:p>
            <a:r>
              <a:rPr lang="en-US" sz="2800" u="sng" dirty="0">
                <a:solidFill>
                  <a:schemeClr val="tx1">
                    <a:lumMod val="65000"/>
                    <a:lumOff val="35000"/>
                  </a:schemeClr>
                </a:solidFill>
                <a:cs typeface="Arial" pitchFamily="34" charset="0"/>
              </a:rPr>
              <a:t>Key Words</a:t>
            </a:r>
          </a:p>
          <a:p>
            <a:r>
              <a:rPr lang="en-US" sz="2800" i="1" dirty="0">
                <a:solidFill>
                  <a:schemeClr val="tx1">
                    <a:lumMod val="65000"/>
                    <a:lumOff val="35000"/>
                  </a:schemeClr>
                </a:solidFill>
                <a:cs typeface="Arial" pitchFamily="34" charset="0"/>
              </a:rPr>
              <a:t>extracorporeal membrane oxygenation, ECMO, extracorporeal life support, ECLS, pediatric, adolescent, infant, neonate, barrier, limitation, finance, adverse effect.</a:t>
            </a:r>
          </a:p>
        </p:txBody>
      </p:sp>
      <p:sp>
        <p:nvSpPr>
          <p:cNvPr id="53" name="TextBox 52"/>
          <p:cNvSpPr txBox="1"/>
          <p:nvPr/>
        </p:nvSpPr>
        <p:spPr>
          <a:xfrm>
            <a:off x="490243" y="24693675"/>
            <a:ext cx="13258414" cy="6124754"/>
          </a:xfrm>
          <a:prstGeom prst="rect">
            <a:avLst/>
          </a:prstGeom>
          <a:noFill/>
        </p:spPr>
        <p:txBody>
          <a:bodyPr wrap="square" rtlCol="0">
            <a:spAutoFit/>
          </a:bodyPr>
          <a:lstStyle>
            <a:defPPr>
              <a:defRPr kern="1200" smtId="4294967295"/>
            </a:defPPr>
          </a:lstStyle>
          <a:p>
            <a:r>
              <a:rPr lang="en-US" sz="2800" dirty="0">
                <a:solidFill>
                  <a:schemeClr val="tx1">
                    <a:lumMod val="65000"/>
                    <a:lumOff val="35000"/>
                  </a:schemeClr>
                </a:solidFill>
                <a:cs typeface="Arial" pitchFamily="34" charset="0"/>
              </a:rPr>
              <a:t>ECMO is rapidly becoming a standard therapeutic option for children who are refractory to conventional medical interventions. Through this integrative literature review, it has been established that ECMO has varying levels of clinical efficacy determined by the initiating diagnosis for therapy use (cardiac, pulmonary, or ECPR). Four major adverse effects were identified for pediatric patients undergoing ECMO therapy. Those complications included:</a:t>
            </a:r>
          </a:p>
          <a:p>
            <a:pPr marL="457200" indent="-457200">
              <a:buFont typeface="Arial" panose="020B0604020202020204" pitchFamily="34" charset="0"/>
              <a:buChar char="•"/>
            </a:pPr>
            <a:r>
              <a:rPr lang="en-US" sz="2800" dirty="0">
                <a:solidFill>
                  <a:schemeClr val="tx1">
                    <a:lumMod val="65000"/>
                    <a:lumOff val="35000"/>
                  </a:schemeClr>
                </a:solidFill>
                <a:cs typeface="Arial" pitchFamily="34" charset="0"/>
              </a:rPr>
              <a:t>Inadequate flow and oxygen delivery</a:t>
            </a:r>
          </a:p>
          <a:p>
            <a:pPr marL="457200" indent="-457200">
              <a:buFont typeface="Arial" panose="020B0604020202020204" pitchFamily="34" charset="0"/>
              <a:buChar char="•"/>
            </a:pPr>
            <a:r>
              <a:rPr lang="en-US" sz="2800" dirty="0">
                <a:solidFill>
                  <a:schemeClr val="tx1">
                    <a:lumMod val="65000"/>
                    <a:lumOff val="35000"/>
                  </a:schemeClr>
                </a:solidFill>
                <a:cs typeface="Arial" pitchFamily="34" charset="0"/>
              </a:rPr>
              <a:t>Hemolysis</a:t>
            </a:r>
          </a:p>
          <a:p>
            <a:pPr marL="457200" indent="-457200">
              <a:buFont typeface="Arial" panose="020B0604020202020204" pitchFamily="34" charset="0"/>
              <a:buChar char="•"/>
            </a:pPr>
            <a:r>
              <a:rPr lang="en-US" sz="2800" dirty="0">
                <a:solidFill>
                  <a:schemeClr val="tx1">
                    <a:lumMod val="65000"/>
                    <a:lumOff val="35000"/>
                  </a:schemeClr>
                </a:solidFill>
                <a:cs typeface="Arial" pitchFamily="34" charset="0"/>
              </a:rPr>
              <a:t>Infection</a:t>
            </a:r>
          </a:p>
          <a:p>
            <a:pPr marL="457200" indent="-457200">
              <a:buFont typeface="Arial" panose="020B0604020202020204" pitchFamily="34" charset="0"/>
              <a:buChar char="•"/>
            </a:pPr>
            <a:r>
              <a:rPr lang="en-US" sz="2800" dirty="0">
                <a:solidFill>
                  <a:schemeClr val="tx1">
                    <a:lumMod val="65000"/>
                    <a:lumOff val="35000"/>
                  </a:schemeClr>
                </a:solidFill>
                <a:cs typeface="Arial" pitchFamily="34" charset="0"/>
              </a:rPr>
              <a:t>Neurological complications. </a:t>
            </a:r>
          </a:p>
          <a:p>
            <a:endParaRPr lang="en-US" sz="2800" dirty="0">
              <a:solidFill>
                <a:schemeClr val="tx1">
                  <a:lumMod val="65000"/>
                  <a:lumOff val="35000"/>
                </a:schemeClr>
              </a:solidFill>
              <a:cs typeface="Arial" pitchFamily="34" charset="0"/>
            </a:endParaRPr>
          </a:p>
          <a:p>
            <a:r>
              <a:rPr lang="en-US" sz="2800" dirty="0">
                <a:solidFill>
                  <a:schemeClr val="tx1">
                    <a:lumMod val="65000"/>
                    <a:lumOff val="35000"/>
                  </a:schemeClr>
                </a:solidFill>
                <a:cs typeface="Arial" pitchFamily="34" charset="0"/>
              </a:rPr>
              <a:t>In addition, institutional policies of volume of utilization and cost were assessed for their implication in therapy usage. Each of these factors had a significant impact upon the wellbeing of patients in terms of the short-term health status and long-term developmental status. </a:t>
            </a:r>
          </a:p>
        </p:txBody>
      </p:sp>
      <p:sp>
        <p:nvSpPr>
          <p:cNvPr id="54" name="TextBox 53"/>
          <p:cNvSpPr txBox="1"/>
          <p:nvPr/>
        </p:nvSpPr>
        <p:spPr>
          <a:xfrm>
            <a:off x="21510986" y="6667921"/>
            <a:ext cx="9892899" cy="16035159"/>
          </a:xfrm>
          <a:prstGeom prst="rect">
            <a:avLst/>
          </a:prstGeom>
          <a:noFill/>
        </p:spPr>
        <p:txBody>
          <a:bodyPr wrap="square" rtlCol="0">
            <a:spAutoFit/>
          </a:bodyPr>
          <a:lstStyle>
            <a:defPPr>
              <a:defRPr kern="1200" smtId="4294967295"/>
            </a:defPPr>
          </a:lstStyle>
          <a:p>
            <a:endParaRPr lang="en-US" sz="3200" b="1" dirty="0">
              <a:solidFill>
                <a:schemeClr val="accent2">
                  <a:lumMod val="75000"/>
                </a:schemeClr>
              </a:solidFill>
            </a:endParaRPr>
          </a:p>
          <a:p>
            <a:pPr marL="457200" indent="-457200">
              <a:buFont typeface="Arial" panose="020B0604020202020204" pitchFamily="34" charset="0"/>
              <a:buChar char="•"/>
            </a:pPr>
            <a:r>
              <a:rPr lang="en-US" sz="2800" dirty="0">
                <a:solidFill>
                  <a:schemeClr val="tx1">
                    <a:lumMod val="65000"/>
                    <a:lumOff val="35000"/>
                  </a:schemeClr>
                </a:solidFill>
                <a:cs typeface="Arial" pitchFamily="34" charset="0"/>
              </a:rPr>
              <a:t>VV ECMO has shown effectiveness supporting respiratory patients with the following disease conditions:</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acute respiratory distress syndrome (ARDS)</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bacterial or viral pneumonia</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aspiration syndromes</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alveolar proteinosis</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airway obstruction</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pulmonary contusion</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smoke inhalation</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primary graft failure after lung transplant</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bridge to lung transplant</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intraoperative ECMO</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status asthmaticus</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pulmonary hemorrhage</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congenital diaphragmatic hernia</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meconium aspiration</a:t>
            </a:r>
          </a:p>
          <a:p>
            <a:pPr marL="457200" lvl="1"/>
            <a:endParaRPr lang="en-US" sz="2800" dirty="0">
              <a:solidFill>
                <a:schemeClr val="tx1">
                  <a:lumMod val="65000"/>
                  <a:lumOff val="35000"/>
                </a:schemeClr>
              </a:solidFill>
              <a:cs typeface="Arial" pitchFamily="34" charset="0"/>
            </a:endParaRPr>
          </a:p>
          <a:p>
            <a:pPr marL="457200" indent="-457200">
              <a:buFont typeface="Arial" panose="020B0604020202020204" pitchFamily="34" charset="0"/>
              <a:buChar char="•"/>
            </a:pPr>
            <a:r>
              <a:rPr lang="en-US" sz="2800" dirty="0">
                <a:solidFill>
                  <a:schemeClr val="tx1">
                    <a:lumMod val="65000"/>
                    <a:lumOff val="35000"/>
                  </a:schemeClr>
                </a:solidFill>
                <a:cs typeface="Arial" pitchFamily="34" charset="0"/>
              </a:rPr>
              <a:t>VA ECMO has shown effectiveness supporting cardiac conditions such as the following:</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cardiogenic shock</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acute coronary syndrome</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cardiac arrhythmic storm</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sepsis with profound cardiac depression</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drug overdose</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myocarditis</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pulmonary embolism</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cardiac trauma</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anaphylaxis</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post cardiotomy</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post heart transplant</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bridge to longer term VAD support</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periprocedural support for high risk cardiac interventions</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bridge to heart transplant.</a:t>
            </a:r>
          </a:p>
          <a:p>
            <a:r>
              <a:rPr lang="en-US" sz="2800" dirty="0">
                <a:solidFill>
                  <a:schemeClr val="tx1">
                    <a:lumMod val="65000"/>
                    <a:lumOff val="35000"/>
                  </a:schemeClr>
                </a:solidFill>
                <a:cs typeface="Arial" pitchFamily="34" charset="0"/>
              </a:rPr>
              <a:t> </a:t>
            </a:r>
          </a:p>
          <a:p>
            <a:endParaRPr lang="en-US" sz="2800" dirty="0">
              <a:solidFill>
                <a:schemeClr val="tx1">
                  <a:lumMod val="65000"/>
                  <a:lumOff val="35000"/>
                </a:schemeClr>
              </a:solidFill>
              <a:cs typeface="Arial" pitchFamily="34" charset="0"/>
            </a:endParaRPr>
          </a:p>
        </p:txBody>
      </p:sp>
      <p:sp>
        <p:nvSpPr>
          <p:cNvPr id="60" name="TextBox 59"/>
          <p:cNvSpPr txBox="1"/>
          <p:nvPr/>
        </p:nvSpPr>
        <p:spPr>
          <a:xfrm>
            <a:off x="14021337" y="30108343"/>
            <a:ext cx="14867026" cy="1815882"/>
          </a:xfrm>
          <a:prstGeom prst="rect">
            <a:avLst/>
          </a:prstGeom>
          <a:noFill/>
        </p:spPr>
        <p:txBody>
          <a:bodyPr wrap="square" rtlCol="0">
            <a:spAutoFit/>
          </a:bodyPr>
          <a:lstStyle>
            <a:defPPr>
              <a:defRPr kern="1200" smtId="4294967295"/>
            </a:defPPr>
          </a:lstStyle>
          <a:p>
            <a:r>
              <a:rPr lang="en-US" sz="2800" dirty="0">
                <a:solidFill>
                  <a:schemeClr val="tx1">
                    <a:lumMod val="65000"/>
                    <a:lumOff val="35000"/>
                  </a:schemeClr>
                </a:solidFill>
                <a:cs typeface="Arial" pitchFamily="34" charset="0"/>
              </a:rPr>
              <a:t>Overall, the major limitations within this research was the small sample size of research articles included. Larger sample sizes may be able to provide a more accurate indication of the clinical efficacy and adverse effects of ECMO therapy on pediatric populations. To achieve this larger sample size a meta-analysis could be conducted which would provide statistical analysis of the literature available. </a:t>
            </a:r>
          </a:p>
        </p:txBody>
      </p:sp>
      <p:sp>
        <p:nvSpPr>
          <p:cNvPr id="64" name="TextBox 63"/>
          <p:cNvSpPr txBox="1"/>
          <p:nvPr/>
        </p:nvSpPr>
        <p:spPr>
          <a:xfrm>
            <a:off x="10931213" y="6529119"/>
            <a:ext cx="8922373" cy="584775"/>
          </a:xfrm>
          <a:prstGeom prst="rect">
            <a:avLst/>
          </a:prstGeom>
          <a:noFill/>
        </p:spPr>
        <p:txBody>
          <a:bodyPr wrap="square" rtlCol="0">
            <a:spAutoFit/>
          </a:bodyPr>
          <a:lstStyle>
            <a:defPPr>
              <a:defRPr kern="1200" smtId="4294967295"/>
            </a:defPPr>
          </a:lstStyle>
          <a:p>
            <a:r>
              <a:rPr lang="en-US" sz="3200" b="1" dirty="0">
                <a:solidFill>
                  <a:schemeClr val="accent2">
                    <a:lumMod val="75000"/>
                  </a:schemeClr>
                </a:solidFill>
              </a:rPr>
              <a:t>Methods</a:t>
            </a:r>
          </a:p>
        </p:txBody>
      </p:sp>
      <p:sp>
        <p:nvSpPr>
          <p:cNvPr id="66" name="TextBox 65"/>
          <p:cNvSpPr txBox="1"/>
          <p:nvPr/>
        </p:nvSpPr>
        <p:spPr>
          <a:xfrm>
            <a:off x="14021337" y="29518441"/>
            <a:ext cx="8922373" cy="584775"/>
          </a:xfrm>
          <a:prstGeom prst="rect">
            <a:avLst/>
          </a:prstGeom>
          <a:noFill/>
        </p:spPr>
        <p:txBody>
          <a:bodyPr wrap="square" rtlCol="0">
            <a:spAutoFit/>
          </a:bodyPr>
          <a:lstStyle>
            <a:defPPr>
              <a:defRPr kern="1200" smtId="4294967295"/>
            </a:defPPr>
          </a:lstStyle>
          <a:p>
            <a:r>
              <a:rPr lang="en-US" sz="3200" b="1" dirty="0">
                <a:solidFill>
                  <a:schemeClr val="accent2">
                    <a:lumMod val="75000"/>
                  </a:schemeClr>
                </a:solidFill>
              </a:rPr>
              <a:t>Limitations</a:t>
            </a:r>
          </a:p>
        </p:txBody>
      </p:sp>
      <p:pic>
        <p:nvPicPr>
          <p:cNvPr id="1026" name="Picture 2" descr="iFLcYZ6g_400x400">
            <a:extLst>
              <a:ext uri="{FF2B5EF4-FFF2-40B4-BE49-F238E27FC236}">
                <a16:creationId xmlns:a16="http://schemas.microsoft.com/office/drawing/2014/main" id="{DB90173E-1DF9-4EEC-9DFB-82FC5C8BD8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4112"/>
            <a:ext cx="9324784" cy="4683394"/>
          </a:xfrm>
          <a:prstGeom prst="rect">
            <a:avLst/>
          </a:prstGeom>
          <a:noFill/>
          <a:ln w="38100" algn="ctr">
            <a:no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39" name="TextBox 38">
            <a:extLst>
              <a:ext uri="{FF2B5EF4-FFF2-40B4-BE49-F238E27FC236}">
                <a16:creationId xmlns:a16="http://schemas.microsoft.com/office/drawing/2014/main" id="{72F1CC8B-B6EB-470F-8563-A8BED6D87DA0}"/>
              </a:ext>
            </a:extLst>
          </p:cNvPr>
          <p:cNvSpPr txBox="1"/>
          <p:nvPr/>
        </p:nvSpPr>
        <p:spPr>
          <a:xfrm>
            <a:off x="30781431" y="6497177"/>
            <a:ext cx="12986154" cy="1015663"/>
          </a:xfrm>
          <a:prstGeom prst="rect">
            <a:avLst/>
          </a:prstGeom>
          <a:noFill/>
        </p:spPr>
        <p:txBody>
          <a:bodyPr wrap="square" rtlCol="0">
            <a:spAutoFit/>
          </a:bodyPr>
          <a:lstStyle>
            <a:defPPr>
              <a:defRPr kern="1200" smtId="4294967295"/>
            </a:defPPr>
          </a:lstStyle>
          <a:p>
            <a:r>
              <a:rPr lang="en-US" sz="3200" b="1" dirty="0">
                <a:solidFill>
                  <a:schemeClr val="accent2">
                    <a:lumMod val="75000"/>
                  </a:schemeClr>
                </a:solidFill>
              </a:rPr>
              <a:t>Clinical Complications of ECMO Therapy</a:t>
            </a:r>
          </a:p>
          <a:p>
            <a:endParaRPr lang="en-US" sz="2800" dirty="0">
              <a:solidFill>
                <a:schemeClr val="tx1">
                  <a:lumMod val="65000"/>
                  <a:lumOff val="35000"/>
                </a:schemeClr>
              </a:solidFill>
              <a:cs typeface="Arial" pitchFamily="34" charset="0"/>
            </a:endParaRPr>
          </a:p>
        </p:txBody>
      </p:sp>
      <p:grpSp>
        <p:nvGrpSpPr>
          <p:cNvPr id="104" name="Group 103">
            <a:extLst>
              <a:ext uri="{FF2B5EF4-FFF2-40B4-BE49-F238E27FC236}">
                <a16:creationId xmlns:a16="http://schemas.microsoft.com/office/drawing/2014/main" id="{F505D6E2-AD32-4E94-A710-1CB3491C9367}"/>
              </a:ext>
            </a:extLst>
          </p:cNvPr>
          <p:cNvGrpSpPr/>
          <p:nvPr/>
        </p:nvGrpSpPr>
        <p:grpSpPr>
          <a:xfrm>
            <a:off x="10892551" y="14653914"/>
            <a:ext cx="9054098" cy="9270264"/>
            <a:chOff x="0" y="0"/>
            <a:chExt cx="5682282" cy="5626860"/>
          </a:xfrm>
          <a:noFill/>
        </p:grpSpPr>
        <p:sp>
          <p:nvSpPr>
            <p:cNvPr id="105" name="Rectangle 104">
              <a:extLst>
                <a:ext uri="{FF2B5EF4-FFF2-40B4-BE49-F238E27FC236}">
                  <a16:creationId xmlns:a16="http://schemas.microsoft.com/office/drawing/2014/main" id="{49956179-F4D9-4BB4-8892-758E227D6B0C}"/>
                </a:ext>
              </a:extLst>
            </p:cNvPr>
            <p:cNvSpPr>
              <a:spLocks noChangeArrowheads="1"/>
            </p:cNvSpPr>
            <p:nvPr/>
          </p:nvSpPr>
          <p:spPr bwMode="auto">
            <a:xfrm>
              <a:off x="1436894" y="10861"/>
              <a:ext cx="1371600" cy="1007419"/>
            </a:xfrm>
            <a:prstGeom prst="rect">
              <a:avLst/>
            </a:prstGeom>
            <a:grp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algn="ctr" eaLnBrk="0" fontAlgn="base" hangingPunct="0">
                <a:spcBef>
                  <a:spcPts val="0"/>
                </a:spcBef>
                <a:spcAft>
                  <a:spcPts val="0"/>
                </a:spcAft>
              </a:pPr>
              <a:r>
                <a:rPr lang="en-US" sz="1800" kern="1200" dirty="0">
                  <a:solidFill>
                    <a:srgbClr val="000000"/>
                  </a:solidFill>
                  <a:effectLst/>
                  <a:latin typeface="Times New Roman" panose="02020603050405020304" pitchFamily="18" charset="0"/>
                  <a:ea typeface="Times New Roman" panose="02020603050405020304" pitchFamily="18" charset="0"/>
                </a:rPr>
                <a:t>CINAHL</a:t>
              </a:r>
              <a:endParaRPr lang="en-US" sz="1800" kern="1200" dirty="0">
                <a:effectLst/>
                <a:latin typeface="Times New Roman" panose="02020603050405020304" pitchFamily="18" charset="0"/>
                <a:ea typeface="SimSun" panose="02010600030101010101" pitchFamily="2" charset="-122"/>
              </a:endParaRPr>
            </a:p>
            <a:p>
              <a:pPr marL="0" marR="0" algn="ctr" eaLnBrk="0" fontAlgn="base" hangingPunct="0">
                <a:spcBef>
                  <a:spcPts val="0"/>
                </a:spcBef>
                <a:spcAft>
                  <a:spcPts val="0"/>
                </a:spcAft>
              </a:pPr>
              <a:r>
                <a:rPr lang="en-US" sz="1800" kern="1200" dirty="0">
                  <a:solidFill>
                    <a:srgbClr val="000000"/>
                  </a:solidFill>
                  <a:effectLst/>
                  <a:latin typeface="Times New Roman" panose="02020603050405020304" pitchFamily="18" charset="0"/>
                  <a:ea typeface="Times New Roman" panose="02020603050405020304" pitchFamily="18" charset="0"/>
                </a:rPr>
                <a:t> </a:t>
              </a:r>
              <a:endParaRPr lang="en-US" sz="1800" kern="1200" dirty="0">
                <a:effectLst/>
                <a:latin typeface="Times New Roman" panose="02020603050405020304" pitchFamily="18" charset="0"/>
                <a:ea typeface="SimSun" panose="02010600030101010101" pitchFamily="2" charset="-122"/>
              </a:endParaRPr>
            </a:p>
            <a:p>
              <a:pPr marL="0" marR="0" algn="ctr" eaLnBrk="0" fontAlgn="base" hangingPunct="0">
                <a:spcBef>
                  <a:spcPts val="0"/>
                </a:spcBef>
                <a:spcAft>
                  <a:spcPts val="0"/>
                </a:spcAft>
              </a:pPr>
              <a:r>
                <a:rPr lang="en-US" sz="1800" kern="1200" dirty="0">
                  <a:solidFill>
                    <a:srgbClr val="000000"/>
                  </a:solidFill>
                  <a:effectLst/>
                  <a:latin typeface="Times New Roman" panose="02020603050405020304" pitchFamily="18" charset="0"/>
                  <a:ea typeface="Times New Roman" panose="02020603050405020304" pitchFamily="18" charset="0"/>
                </a:rPr>
                <a:t>N = 303</a:t>
              </a:r>
              <a:endParaRPr lang="en-US" sz="1800" kern="1200" dirty="0">
                <a:effectLst/>
                <a:latin typeface="Times New Roman" panose="02020603050405020304" pitchFamily="18" charset="0"/>
                <a:ea typeface="SimSun" panose="02010600030101010101" pitchFamily="2" charset="-122"/>
              </a:endParaRPr>
            </a:p>
          </p:txBody>
        </p:sp>
        <p:cxnSp>
          <p:nvCxnSpPr>
            <p:cNvPr id="106" name="Straight Connector 105">
              <a:extLst>
                <a:ext uri="{FF2B5EF4-FFF2-40B4-BE49-F238E27FC236}">
                  <a16:creationId xmlns:a16="http://schemas.microsoft.com/office/drawing/2014/main" id="{472381B5-E62C-4D63-A6C8-11C25461FECE}"/>
                </a:ext>
              </a:extLst>
            </p:cNvPr>
            <p:cNvCxnSpPr>
              <a:cxnSpLocks/>
            </p:cNvCxnSpPr>
            <p:nvPr/>
          </p:nvCxnSpPr>
          <p:spPr>
            <a:xfrm>
              <a:off x="2076053" y="1018280"/>
              <a:ext cx="0" cy="147320"/>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7" name="Rectangle 106">
              <a:extLst>
                <a:ext uri="{FF2B5EF4-FFF2-40B4-BE49-F238E27FC236}">
                  <a16:creationId xmlns:a16="http://schemas.microsoft.com/office/drawing/2014/main" id="{55D1DD5B-661C-4DC7-BA78-E06AF4D936A5}"/>
                </a:ext>
              </a:extLst>
            </p:cNvPr>
            <p:cNvSpPr>
              <a:spLocks noChangeArrowheads="1"/>
            </p:cNvSpPr>
            <p:nvPr/>
          </p:nvSpPr>
          <p:spPr bwMode="auto">
            <a:xfrm>
              <a:off x="1436894" y="1161066"/>
              <a:ext cx="1371600" cy="1007419"/>
            </a:xfrm>
            <a:prstGeom prst="rect">
              <a:avLst/>
            </a:prstGeom>
            <a:grp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algn="ctr" eaLnBrk="0" fontAlgn="base" hangingPunct="0">
                <a:spcBef>
                  <a:spcPts val="0"/>
                </a:spcBef>
                <a:spcAft>
                  <a:spcPts val="0"/>
                </a:spcAft>
              </a:pPr>
              <a:r>
                <a:rPr lang="en-US" sz="1800" kern="1200" dirty="0">
                  <a:effectLst/>
                  <a:latin typeface="Times New Roman" panose="02020603050405020304" pitchFamily="18" charset="0"/>
                  <a:ea typeface="SimSun" panose="02010600030101010101" pitchFamily="2" charset="-122"/>
                </a:rPr>
                <a:t>160</a:t>
              </a:r>
            </a:p>
          </p:txBody>
        </p:sp>
        <p:sp>
          <p:nvSpPr>
            <p:cNvPr id="108" name="Rectangle 107">
              <a:extLst>
                <a:ext uri="{FF2B5EF4-FFF2-40B4-BE49-F238E27FC236}">
                  <a16:creationId xmlns:a16="http://schemas.microsoft.com/office/drawing/2014/main" id="{195B12AC-AD72-4085-9794-10BC1D763EBE}"/>
                </a:ext>
              </a:extLst>
            </p:cNvPr>
            <p:cNvSpPr>
              <a:spLocks noChangeArrowheads="1"/>
            </p:cNvSpPr>
            <p:nvPr/>
          </p:nvSpPr>
          <p:spPr bwMode="auto">
            <a:xfrm>
              <a:off x="0" y="10861"/>
              <a:ext cx="1371600" cy="1007419"/>
            </a:xfrm>
            <a:prstGeom prst="rect">
              <a:avLst/>
            </a:prstGeom>
            <a:grpFill/>
            <a:ln w="12700">
              <a:noFill/>
              <a:miter lim="800000"/>
              <a:headEnd/>
              <a:tailEnd/>
            </a:ln>
          </p:spPr>
          <p:txBody>
            <a:bodyPr vert="horz" wrap="square" lIns="91440" tIns="45720" rIns="91440" bIns="45720" numCol="1" anchor="ctr" anchorCtr="0" compatLnSpc="1">
              <a:prstTxWarp prst="textNoShape">
                <a:avLst/>
              </a:prstTxWarp>
            </a:bodyPr>
            <a:lstStyle/>
            <a:p>
              <a:pPr marL="0" marR="0" eaLnBrk="0" fontAlgn="base" hangingPunct="0">
                <a:spcBef>
                  <a:spcPts val="0"/>
                </a:spcBef>
                <a:spcAft>
                  <a:spcPts val="0"/>
                </a:spcAft>
              </a:pPr>
              <a:r>
                <a:rPr lang="en-US" sz="1800" kern="1200" dirty="0">
                  <a:solidFill>
                    <a:srgbClr val="000000"/>
                  </a:solidFill>
                  <a:effectLst/>
                  <a:latin typeface="Times New Roman" panose="02020603050405020304" pitchFamily="18" charset="0"/>
                  <a:ea typeface="Times New Roman" panose="02020603050405020304" pitchFamily="18" charset="0"/>
                </a:rPr>
                <a:t>Number of studies found using keywords</a:t>
              </a:r>
              <a:endParaRPr lang="en-US" sz="1800" kern="1200" dirty="0">
                <a:effectLst/>
                <a:latin typeface="Times New Roman" panose="02020603050405020304" pitchFamily="18" charset="0"/>
                <a:ea typeface="SimSun" panose="02010600030101010101" pitchFamily="2" charset="-122"/>
              </a:endParaRPr>
            </a:p>
          </p:txBody>
        </p:sp>
        <p:sp>
          <p:nvSpPr>
            <p:cNvPr id="109" name="Rectangle 108">
              <a:extLst>
                <a:ext uri="{FF2B5EF4-FFF2-40B4-BE49-F238E27FC236}">
                  <a16:creationId xmlns:a16="http://schemas.microsoft.com/office/drawing/2014/main" id="{B529F8CC-E0F5-408B-9EEB-DB45F61D954C}"/>
                </a:ext>
              </a:extLst>
            </p:cNvPr>
            <p:cNvSpPr>
              <a:spLocks noChangeArrowheads="1"/>
            </p:cNvSpPr>
            <p:nvPr/>
          </p:nvSpPr>
          <p:spPr bwMode="auto">
            <a:xfrm>
              <a:off x="0" y="1155384"/>
              <a:ext cx="1371600" cy="1007419"/>
            </a:xfrm>
            <a:prstGeom prst="rect">
              <a:avLst/>
            </a:prstGeom>
            <a:grpFill/>
            <a:ln w="12700">
              <a:noFill/>
              <a:miter lim="800000"/>
              <a:headEnd/>
              <a:tailEnd/>
            </a:ln>
          </p:spPr>
          <p:txBody>
            <a:bodyPr vert="horz" wrap="square" lIns="91440" tIns="45720" rIns="91440" bIns="45720" numCol="1" anchor="ctr" anchorCtr="0" compatLnSpc="1">
              <a:prstTxWarp prst="textNoShape">
                <a:avLst/>
              </a:prstTxWarp>
            </a:bodyPr>
            <a:lstStyle/>
            <a:p>
              <a:pPr marL="0" marR="0" eaLnBrk="0" fontAlgn="base" hangingPunct="0">
                <a:spcBef>
                  <a:spcPts val="0"/>
                </a:spcBef>
                <a:spcAft>
                  <a:spcPts val="0"/>
                </a:spcAft>
              </a:pPr>
              <a:r>
                <a:rPr lang="en-US" sz="1800" kern="1200">
                  <a:solidFill>
                    <a:srgbClr val="000000"/>
                  </a:solidFill>
                  <a:effectLst/>
                  <a:latin typeface="Times New Roman" panose="02020603050405020304" pitchFamily="18" charset="0"/>
                  <a:ea typeface="Times New Roman" panose="02020603050405020304" pitchFamily="18" charset="0"/>
                </a:rPr>
                <a:t>Number of studies meeting inclusion criteria</a:t>
              </a:r>
              <a:endParaRPr lang="en-US" sz="1800" kern="1200">
                <a:effectLst/>
                <a:latin typeface="Times New Roman" panose="02020603050405020304" pitchFamily="18" charset="0"/>
                <a:ea typeface="SimSun" panose="02010600030101010101" pitchFamily="2" charset="-122"/>
              </a:endParaRPr>
            </a:p>
          </p:txBody>
        </p:sp>
        <p:sp>
          <p:nvSpPr>
            <p:cNvPr id="110" name="Rectangle 109">
              <a:extLst>
                <a:ext uri="{FF2B5EF4-FFF2-40B4-BE49-F238E27FC236}">
                  <a16:creationId xmlns:a16="http://schemas.microsoft.com/office/drawing/2014/main" id="{52021EE0-6157-45ED-8C4E-94B3F67BBAEC}"/>
                </a:ext>
              </a:extLst>
            </p:cNvPr>
            <p:cNvSpPr>
              <a:spLocks noChangeArrowheads="1"/>
            </p:cNvSpPr>
            <p:nvPr/>
          </p:nvSpPr>
          <p:spPr bwMode="auto">
            <a:xfrm>
              <a:off x="0" y="2299907"/>
              <a:ext cx="1436894" cy="1007419"/>
            </a:xfrm>
            <a:prstGeom prst="rect">
              <a:avLst/>
            </a:prstGeom>
            <a:grpFill/>
            <a:ln w="12700">
              <a:noFill/>
              <a:miter lim="800000"/>
              <a:headEnd/>
              <a:tailEnd/>
            </a:ln>
          </p:spPr>
          <p:txBody>
            <a:bodyPr vert="horz" wrap="square" lIns="91440" tIns="45720" rIns="91440" bIns="45720" numCol="1" anchor="ctr" anchorCtr="0" compatLnSpc="1">
              <a:prstTxWarp prst="textNoShape">
                <a:avLst/>
              </a:prstTxWarp>
            </a:bodyPr>
            <a:lstStyle/>
            <a:p>
              <a:pPr marL="0" marR="0" eaLnBrk="0" fontAlgn="base" hangingPunct="0">
                <a:spcBef>
                  <a:spcPts val="0"/>
                </a:spcBef>
                <a:spcAft>
                  <a:spcPts val="0"/>
                </a:spcAft>
              </a:pPr>
              <a:r>
                <a:rPr lang="en-US" sz="1800" kern="1200">
                  <a:solidFill>
                    <a:srgbClr val="000000"/>
                  </a:solidFill>
                  <a:effectLst/>
                  <a:latin typeface="Times New Roman" panose="02020603050405020304" pitchFamily="18" charset="0"/>
                  <a:ea typeface="Times New Roman" panose="02020603050405020304" pitchFamily="18" charset="0"/>
                </a:rPr>
                <a:t>Number of studies after excluding duplicates</a:t>
              </a:r>
              <a:endParaRPr lang="en-US" sz="1800" kern="1200">
                <a:effectLst/>
                <a:latin typeface="Times New Roman" panose="02020603050405020304" pitchFamily="18" charset="0"/>
                <a:ea typeface="SimSun" panose="02010600030101010101" pitchFamily="2" charset="-122"/>
              </a:endParaRPr>
            </a:p>
          </p:txBody>
        </p:sp>
        <p:sp>
          <p:nvSpPr>
            <p:cNvPr id="111" name="Rectangle 110">
              <a:extLst>
                <a:ext uri="{FF2B5EF4-FFF2-40B4-BE49-F238E27FC236}">
                  <a16:creationId xmlns:a16="http://schemas.microsoft.com/office/drawing/2014/main" id="{3D7DFA70-FE62-4C9E-A680-4D6D3619EBC8}"/>
                </a:ext>
              </a:extLst>
            </p:cNvPr>
            <p:cNvSpPr>
              <a:spLocks noChangeArrowheads="1"/>
            </p:cNvSpPr>
            <p:nvPr/>
          </p:nvSpPr>
          <p:spPr bwMode="auto">
            <a:xfrm>
              <a:off x="1436894" y="2316939"/>
              <a:ext cx="1371600" cy="1007419"/>
            </a:xfrm>
            <a:prstGeom prst="rect">
              <a:avLst/>
            </a:prstGeom>
            <a:grp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algn="ctr" eaLnBrk="0" fontAlgn="base" hangingPunct="0">
                <a:spcBef>
                  <a:spcPts val="0"/>
                </a:spcBef>
                <a:spcAft>
                  <a:spcPts val="0"/>
                </a:spcAft>
              </a:pPr>
              <a:r>
                <a:rPr lang="en-US" sz="1800" kern="1200">
                  <a:effectLst/>
                  <a:latin typeface="Times New Roman" panose="02020603050405020304" pitchFamily="18" charset="0"/>
                  <a:ea typeface="SimSun" panose="02010600030101010101" pitchFamily="2" charset="-122"/>
                </a:rPr>
                <a:t>160</a:t>
              </a:r>
            </a:p>
          </p:txBody>
        </p:sp>
        <p:sp>
          <p:nvSpPr>
            <p:cNvPr id="112" name="Rectangle 111">
              <a:extLst>
                <a:ext uri="{FF2B5EF4-FFF2-40B4-BE49-F238E27FC236}">
                  <a16:creationId xmlns:a16="http://schemas.microsoft.com/office/drawing/2014/main" id="{381DBA60-F9A4-496C-8FF8-B9420DFB3B4F}"/>
                </a:ext>
              </a:extLst>
            </p:cNvPr>
            <p:cNvSpPr>
              <a:spLocks noChangeArrowheads="1"/>
            </p:cNvSpPr>
            <p:nvPr/>
          </p:nvSpPr>
          <p:spPr bwMode="auto">
            <a:xfrm>
              <a:off x="1436894" y="3464702"/>
              <a:ext cx="1371600" cy="1007419"/>
            </a:xfrm>
            <a:prstGeom prst="rect">
              <a:avLst/>
            </a:prstGeom>
            <a:grp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algn="ctr" eaLnBrk="0" fontAlgn="base" hangingPunct="0">
                <a:spcBef>
                  <a:spcPts val="0"/>
                </a:spcBef>
                <a:spcAft>
                  <a:spcPts val="0"/>
                </a:spcAft>
              </a:pPr>
              <a:r>
                <a:rPr lang="en-US" sz="1800" kern="1200">
                  <a:solidFill>
                    <a:srgbClr val="000000"/>
                  </a:solidFill>
                  <a:effectLst/>
                  <a:latin typeface="Times New Roman" panose="02020603050405020304" pitchFamily="18" charset="0"/>
                  <a:ea typeface="SimSun" panose="02010600030101010101" pitchFamily="2" charset="-122"/>
                </a:rPr>
                <a:t>138</a:t>
              </a:r>
              <a:endParaRPr lang="en-US" sz="1800" kern="1200">
                <a:effectLst/>
                <a:latin typeface="Times New Roman" panose="02020603050405020304" pitchFamily="18" charset="0"/>
                <a:ea typeface="SimSun" panose="02010600030101010101" pitchFamily="2" charset="-122"/>
              </a:endParaRPr>
            </a:p>
          </p:txBody>
        </p:sp>
        <p:sp>
          <p:nvSpPr>
            <p:cNvPr id="113" name="Rectangle 112">
              <a:extLst>
                <a:ext uri="{FF2B5EF4-FFF2-40B4-BE49-F238E27FC236}">
                  <a16:creationId xmlns:a16="http://schemas.microsoft.com/office/drawing/2014/main" id="{E7BAE26E-8118-4552-BDCF-C593CBA427D3}"/>
                </a:ext>
              </a:extLst>
            </p:cNvPr>
            <p:cNvSpPr>
              <a:spLocks noChangeArrowheads="1"/>
            </p:cNvSpPr>
            <p:nvPr/>
          </p:nvSpPr>
          <p:spPr bwMode="auto">
            <a:xfrm>
              <a:off x="0" y="3444430"/>
              <a:ext cx="1436894" cy="1007419"/>
            </a:xfrm>
            <a:prstGeom prst="rect">
              <a:avLst/>
            </a:prstGeom>
            <a:grpFill/>
            <a:ln w="12700">
              <a:noFill/>
              <a:miter lim="800000"/>
              <a:headEnd/>
              <a:tailEnd/>
            </a:ln>
          </p:spPr>
          <p:txBody>
            <a:bodyPr vert="horz" wrap="square" lIns="91440" tIns="45720" rIns="91440" bIns="45720" numCol="1" anchor="ctr" anchorCtr="0" compatLnSpc="1">
              <a:prstTxWarp prst="textNoShape">
                <a:avLst/>
              </a:prstTxWarp>
            </a:bodyPr>
            <a:lstStyle/>
            <a:p>
              <a:pPr marL="0" marR="0" eaLnBrk="0" fontAlgn="base" hangingPunct="0">
                <a:spcBef>
                  <a:spcPts val="0"/>
                </a:spcBef>
                <a:spcAft>
                  <a:spcPts val="0"/>
                </a:spcAft>
              </a:pPr>
              <a:r>
                <a:rPr lang="en-US" sz="1800" kern="1200">
                  <a:solidFill>
                    <a:srgbClr val="000000"/>
                  </a:solidFill>
                  <a:effectLst/>
                  <a:latin typeface="Times New Roman" panose="02020603050405020304" pitchFamily="18" charset="0"/>
                  <a:ea typeface="Times New Roman" panose="02020603050405020304" pitchFamily="18" charset="0"/>
                </a:rPr>
                <a:t>Number of studies after using exclusion criteria</a:t>
              </a:r>
              <a:endParaRPr lang="en-US" sz="1800" kern="1200">
                <a:effectLst/>
                <a:latin typeface="Times New Roman" panose="02020603050405020304" pitchFamily="18" charset="0"/>
                <a:ea typeface="SimSun" panose="02010600030101010101" pitchFamily="2" charset="-122"/>
              </a:endParaRPr>
            </a:p>
          </p:txBody>
        </p:sp>
        <p:sp>
          <p:nvSpPr>
            <p:cNvPr id="114" name="Rectangle 113">
              <a:extLst>
                <a:ext uri="{FF2B5EF4-FFF2-40B4-BE49-F238E27FC236}">
                  <a16:creationId xmlns:a16="http://schemas.microsoft.com/office/drawing/2014/main" id="{1B930100-369D-4EF7-81AA-2A83AB14319C}"/>
                </a:ext>
              </a:extLst>
            </p:cNvPr>
            <p:cNvSpPr>
              <a:spLocks noChangeArrowheads="1"/>
            </p:cNvSpPr>
            <p:nvPr/>
          </p:nvSpPr>
          <p:spPr bwMode="auto">
            <a:xfrm>
              <a:off x="2873788" y="1"/>
              <a:ext cx="1371600" cy="1007419"/>
            </a:xfrm>
            <a:prstGeom prst="rect">
              <a:avLst/>
            </a:prstGeom>
            <a:grp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algn="ctr" eaLnBrk="0" fontAlgn="base" hangingPunct="0">
                <a:spcBef>
                  <a:spcPts val="0"/>
                </a:spcBef>
                <a:spcAft>
                  <a:spcPts val="0"/>
                </a:spcAft>
              </a:pPr>
              <a:r>
                <a:rPr lang="en-US" sz="1800" kern="1200">
                  <a:solidFill>
                    <a:srgbClr val="000000"/>
                  </a:solidFill>
                  <a:effectLst/>
                  <a:latin typeface="Times New Roman" panose="02020603050405020304" pitchFamily="18" charset="0"/>
                  <a:ea typeface="Times New Roman" panose="02020603050405020304" pitchFamily="18" charset="0"/>
                </a:rPr>
                <a:t>PubMed</a:t>
              </a:r>
              <a:endParaRPr lang="en-US" sz="1800" kern="1200">
                <a:effectLst/>
                <a:latin typeface="Times New Roman" panose="02020603050405020304" pitchFamily="18" charset="0"/>
                <a:ea typeface="SimSun" panose="02010600030101010101" pitchFamily="2" charset="-122"/>
              </a:endParaRPr>
            </a:p>
            <a:p>
              <a:pPr marL="0" marR="0" algn="ctr" eaLnBrk="0" fontAlgn="base" hangingPunct="0">
                <a:spcBef>
                  <a:spcPts val="0"/>
                </a:spcBef>
                <a:spcAft>
                  <a:spcPts val="0"/>
                </a:spcAft>
              </a:pPr>
              <a:r>
                <a:rPr lang="en-US" sz="1800" kern="1200">
                  <a:solidFill>
                    <a:srgbClr val="000000"/>
                  </a:solidFill>
                  <a:effectLst/>
                  <a:latin typeface="Times New Roman" panose="02020603050405020304" pitchFamily="18" charset="0"/>
                  <a:ea typeface="Times New Roman" panose="02020603050405020304" pitchFamily="18" charset="0"/>
                </a:rPr>
                <a:t> </a:t>
              </a:r>
              <a:endParaRPr lang="en-US" sz="1800" kern="1200">
                <a:effectLst/>
                <a:latin typeface="Times New Roman" panose="02020603050405020304" pitchFamily="18" charset="0"/>
                <a:ea typeface="SimSun" panose="02010600030101010101" pitchFamily="2" charset="-122"/>
              </a:endParaRPr>
            </a:p>
            <a:p>
              <a:pPr marL="0" marR="0" algn="ctr" eaLnBrk="0" fontAlgn="base" hangingPunct="0">
                <a:spcBef>
                  <a:spcPts val="0"/>
                </a:spcBef>
                <a:spcAft>
                  <a:spcPts val="0"/>
                </a:spcAft>
              </a:pPr>
              <a:r>
                <a:rPr lang="en-US" sz="1800" kern="1200">
                  <a:solidFill>
                    <a:srgbClr val="000000"/>
                  </a:solidFill>
                  <a:effectLst/>
                  <a:latin typeface="Times New Roman" panose="02020603050405020304" pitchFamily="18" charset="0"/>
                  <a:ea typeface="Times New Roman" panose="02020603050405020304" pitchFamily="18" charset="0"/>
                </a:rPr>
                <a:t>N = 42</a:t>
              </a:r>
              <a:endParaRPr lang="en-US" sz="1800" kern="1200">
                <a:effectLst/>
                <a:latin typeface="Times New Roman" panose="02020603050405020304" pitchFamily="18" charset="0"/>
                <a:ea typeface="SimSun" panose="02010600030101010101" pitchFamily="2" charset="-122"/>
              </a:endParaRPr>
            </a:p>
          </p:txBody>
        </p:sp>
        <p:sp>
          <p:nvSpPr>
            <p:cNvPr id="115" name="Rectangle 114">
              <a:extLst>
                <a:ext uri="{FF2B5EF4-FFF2-40B4-BE49-F238E27FC236}">
                  <a16:creationId xmlns:a16="http://schemas.microsoft.com/office/drawing/2014/main" id="{8C30BF82-EE4D-4CEB-90AC-225D20EA1B86}"/>
                </a:ext>
              </a:extLst>
            </p:cNvPr>
            <p:cNvSpPr>
              <a:spLocks noChangeArrowheads="1"/>
            </p:cNvSpPr>
            <p:nvPr/>
          </p:nvSpPr>
          <p:spPr bwMode="auto">
            <a:xfrm>
              <a:off x="2873788" y="1165600"/>
              <a:ext cx="1371600" cy="1007419"/>
            </a:xfrm>
            <a:prstGeom prst="rect">
              <a:avLst/>
            </a:prstGeom>
            <a:grp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algn="ctr" eaLnBrk="0" fontAlgn="base" hangingPunct="0">
                <a:spcBef>
                  <a:spcPts val="0"/>
                </a:spcBef>
                <a:spcAft>
                  <a:spcPts val="0"/>
                </a:spcAft>
              </a:pPr>
              <a:r>
                <a:rPr lang="en-US" sz="1800" kern="1200">
                  <a:effectLst/>
                  <a:latin typeface="Times New Roman" panose="02020603050405020304" pitchFamily="18" charset="0"/>
                  <a:ea typeface="SimSun" panose="02010600030101010101" pitchFamily="2" charset="-122"/>
                </a:rPr>
                <a:t>42</a:t>
              </a:r>
            </a:p>
          </p:txBody>
        </p:sp>
        <p:sp>
          <p:nvSpPr>
            <p:cNvPr id="116" name="Rectangle 115">
              <a:extLst>
                <a:ext uri="{FF2B5EF4-FFF2-40B4-BE49-F238E27FC236}">
                  <a16:creationId xmlns:a16="http://schemas.microsoft.com/office/drawing/2014/main" id="{85EFBFCC-054A-4B48-BCDF-436A19C8B640}"/>
                </a:ext>
              </a:extLst>
            </p:cNvPr>
            <p:cNvSpPr>
              <a:spLocks noChangeArrowheads="1"/>
            </p:cNvSpPr>
            <p:nvPr/>
          </p:nvSpPr>
          <p:spPr bwMode="auto">
            <a:xfrm>
              <a:off x="2873788" y="2316938"/>
              <a:ext cx="1371600" cy="1007419"/>
            </a:xfrm>
            <a:prstGeom prst="rect">
              <a:avLst/>
            </a:prstGeom>
            <a:grp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algn="ctr" eaLnBrk="0" fontAlgn="base" hangingPunct="0">
                <a:spcBef>
                  <a:spcPts val="0"/>
                </a:spcBef>
                <a:spcAft>
                  <a:spcPts val="0"/>
                </a:spcAft>
              </a:pPr>
              <a:r>
                <a:rPr lang="en-US" sz="1800" kern="1200" dirty="0">
                  <a:effectLst/>
                  <a:latin typeface="Times New Roman" panose="02020603050405020304" pitchFamily="18" charset="0"/>
                  <a:ea typeface="SimSun" panose="02010600030101010101" pitchFamily="2" charset="-122"/>
                </a:rPr>
                <a:t> </a:t>
              </a:r>
            </a:p>
            <a:p>
              <a:pPr marL="0" marR="0" algn="ctr" eaLnBrk="0" fontAlgn="base" hangingPunct="0">
                <a:spcBef>
                  <a:spcPts val="0"/>
                </a:spcBef>
                <a:spcAft>
                  <a:spcPts val="0"/>
                </a:spcAft>
              </a:pPr>
              <a:r>
                <a:rPr lang="en-US" sz="1800" kern="1200" dirty="0">
                  <a:effectLst/>
                  <a:latin typeface="Times New Roman" panose="02020603050405020304" pitchFamily="18" charset="0"/>
                  <a:ea typeface="SimSun" panose="02010600030101010101" pitchFamily="2" charset="-122"/>
                </a:rPr>
                <a:t>25</a:t>
              </a:r>
            </a:p>
            <a:p>
              <a:pPr marL="0" marR="0" indent="457200">
                <a:spcBef>
                  <a:spcPts val="0"/>
                </a:spcBef>
                <a:spcAft>
                  <a:spcPts val="0"/>
                </a:spcAft>
              </a:pPr>
              <a:r>
                <a:rPr lang="en-US" sz="1800" kern="1200" dirty="0">
                  <a:effectLst/>
                  <a:latin typeface="Times New Roman" panose="02020603050405020304" pitchFamily="18" charset="0"/>
                  <a:ea typeface="SimSun" panose="02010600030101010101" pitchFamily="2" charset="-122"/>
                  <a:cs typeface="Times New Roman" panose="02020603050405020304" pitchFamily="18" charset="0"/>
                </a:rPr>
                <a:t> </a:t>
              </a:r>
            </a:p>
          </p:txBody>
        </p:sp>
        <p:sp>
          <p:nvSpPr>
            <p:cNvPr id="117" name="Rectangle 116">
              <a:extLst>
                <a:ext uri="{FF2B5EF4-FFF2-40B4-BE49-F238E27FC236}">
                  <a16:creationId xmlns:a16="http://schemas.microsoft.com/office/drawing/2014/main" id="{C095B76B-6009-4AB7-B4EE-3F47CD220680}"/>
                </a:ext>
              </a:extLst>
            </p:cNvPr>
            <p:cNvSpPr>
              <a:spLocks noChangeArrowheads="1"/>
            </p:cNvSpPr>
            <p:nvPr/>
          </p:nvSpPr>
          <p:spPr bwMode="auto">
            <a:xfrm>
              <a:off x="2873788" y="3464702"/>
              <a:ext cx="1371600" cy="1007419"/>
            </a:xfrm>
            <a:prstGeom prst="rect">
              <a:avLst/>
            </a:prstGeom>
            <a:grp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algn="ctr" eaLnBrk="0" fontAlgn="base" hangingPunct="0">
                <a:spcBef>
                  <a:spcPts val="0"/>
                </a:spcBef>
                <a:spcAft>
                  <a:spcPts val="0"/>
                </a:spcAft>
              </a:pPr>
              <a:r>
                <a:rPr lang="en-US" sz="1800" kern="1200">
                  <a:solidFill>
                    <a:srgbClr val="000000"/>
                  </a:solidFill>
                  <a:effectLst/>
                  <a:latin typeface="Times New Roman" panose="02020603050405020304" pitchFamily="18" charset="0"/>
                  <a:ea typeface="SimSun" panose="02010600030101010101" pitchFamily="2" charset="-122"/>
                </a:rPr>
                <a:t>22</a:t>
              </a:r>
              <a:endParaRPr lang="en-US" sz="1800" kern="1200">
                <a:effectLst/>
                <a:latin typeface="Times New Roman" panose="02020603050405020304" pitchFamily="18" charset="0"/>
                <a:ea typeface="SimSun" panose="02010600030101010101" pitchFamily="2" charset="-122"/>
              </a:endParaRPr>
            </a:p>
          </p:txBody>
        </p:sp>
        <p:sp>
          <p:nvSpPr>
            <p:cNvPr id="118" name="Rectangle 117">
              <a:extLst>
                <a:ext uri="{FF2B5EF4-FFF2-40B4-BE49-F238E27FC236}">
                  <a16:creationId xmlns:a16="http://schemas.microsoft.com/office/drawing/2014/main" id="{FE03F6CD-84C7-4E01-BBCF-AC7548E281AA}"/>
                </a:ext>
              </a:extLst>
            </p:cNvPr>
            <p:cNvSpPr>
              <a:spLocks noChangeArrowheads="1"/>
            </p:cNvSpPr>
            <p:nvPr/>
          </p:nvSpPr>
          <p:spPr bwMode="auto">
            <a:xfrm>
              <a:off x="4303919" y="0"/>
              <a:ext cx="1371600" cy="1007419"/>
            </a:xfrm>
            <a:prstGeom prst="rect">
              <a:avLst/>
            </a:prstGeom>
            <a:grp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algn="ctr" eaLnBrk="0" fontAlgn="base" hangingPunct="0">
                <a:spcBef>
                  <a:spcPts val="0"/>
                </a:spcBef>
                <a:spcAft>
                  <a:spcPts val="0"/>
                </a:spcAft>
              </a:pPr>
              <a:r>
                <a:rPr lang="en-US" sz="1800" kern="1200">
                  <a:solidFill>
                    <a:srgbClr val="000000"/>
                  </a:solidFill>
                  <a:effectLst/>
                  <a:latin typeface="Times New Roman" panose="02020603050405020304" pitchFamily="18" charset="0"/>
                  <a:ea typeface="Times New Roman" panose="02020603050405020304" pitchFamily="18" charset="0"/>
                </a:rPr>
                <a:t>DePaul University Libraries Worldwide</a:t>
              </a:r>
              <a:endParaRPr lang="en-US" sz="1800" kern="1200">
                <a:effectLst/>
                <a:latin typeface="Times New Roman" panose="02020603050405020304" pitchFamily="18" charset="0"/>
                <a:ea typeface="SimSun" panose="02010600030101010101" pitchFamily="2" charset="-122"/>
              </a:endParaRPr>
            </a:p>
            <a:p>
              <a:pPr marL="0" marR="0" algn="ctr" eaLnBrk="0" fontAlgn="base" hangingPunct="0">
                <a:spcBef>
                  <a:spcPts val="0"/>
                </a:spcBef>
                <a:spcAft>
                  <a:spcPts val="0"/>
                </a:spcAft>
              </a:pPr>
              <a:r>
                <a:rPr lang="en-US" sz="1800" kern="1200">
                  <a:effectLst/>
                  <a:latin typeface="Times New Roman" panose="02020603050405020304" pitchFamily="18" charset="0"/>
                  <a:ea typeface="SimSun" panose="02010600030101010101" pitchFamily="2" charset="-122"/>
                </a:rPr>
                <a:t> </a:t>
              </a:r>
            </a:p>
            <a:p>
              <a:pPr marL="0" marR="0" algn="ctr" eaLnBrk="0" fontAlgn="base" hangingPunct="0">
                <a:spcBef>
                  <a:spcPts val="0"/>
                </a:spcBef>
                <a:spcAft>
                  <a:spcPts val="0"/>
                </a:spcAft>
              </a:pPr>
              <a:r>
                <a:rPr lang="en-US" sz="1800" kern="1200">
                  <a:solidFill>
                    <a:srgbClr val="000000"/>
                  </a:solidFill>
                  <a:effectLst/>
                  <a:latin typeface="Times New Roman" panose="02020603050405020304" pitchFamily="18" charset="0"/>
                  <a:ea typeface="Times New Roman" panose="02020603050405020304" pitchFamily="18" charset="0"/>
                </a:rPr>
                <a:t>N = 970</a:t>
              </a:r>
              <a:endParaRPr lang="en-US" sz="1800" kern="1200">
                <a:effectLst/>
                <a:latin typeface="Times New Roman" panose="02020603050405020304" pitchFamily="18" charset="0"/>
                <a:ea typeface="SimSun" panose="02010600030101010101" pitchFamily="2" charset="-122"/>
              </a:endParaRPr>
            </a:p>
          </p:txBody>
        </p:sp>
        <p:sp>
          <p:nvSpPr>
            <p:cNvPr id="119" name="Rectangle 118">
              <a:extLst>
                <a:ext uri="{FF2B5EF4-FFF2-40B4-BE49-F238E27FC236}">
                  <a16:creationId xmlns:a16="http://schemas.microsoft.com/office/drawing/2014/main" id="{51C57655-D20C-40F8-AC22-3431918D9021}"/>
                </a:ext>
              </a:extLst>
            </p:cNvPr>
            <p:cNvSpPr>
              <a:spLocks noChangeArrowheads="1"/>
            </p:cNvSpPr>
            <p:nvPr/>
          </p:nvSpPr>
          <p:spPr bwMode="auto">
            <a:xfrm>
              <a:off x="4303919" y="1155384"/>
              <a:ext cx="1371600" cy="1007419"/>
            </a:xfrm>
            <a:prstGeom prst="rect">
              <a:avLst/>
            </a:prstGeom>
            <a:grp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algn="ctr" eaLnBrk="0" fontAlgn="base" hangingPunct="0">
                <a:spcBef>
                  <a:spcPts val="0"/>
                </a:spcBef>
                <a:spcAft>
                  <a:spcPts val="0"/>
                </a:spcAft>
              </a:pPr>
              <a:r>
                <a:rPr lang="en-US" sz="1800" kern="1200">
                  <a:solidFill>
                    <a:srgbClr val="000000"/>
                  </a:solidFill>
                  <a:effectLst/>
                  <a:latin typeface="Times New Roman" panose="02020603050405020304" pitchFamily="18" charset="0"/>
                  <a:ea typeface="SimSun" panose="02010600030101010101" pitchFamily="2" charset="-122"/>
                </a:rPr>
                <a:t>145</a:t>
              </a:r>
              <a:endParaRPr lang="en-US" sz="1800" kern="1200">
                <a:effectLst/>
                <a:latin typeface="Times New Roman" panose="02020603050405020304" pitchFamily="18" charset="0"/>
                <a:ea typeface="SimSun" panose="02010600030101010101" pitchFamily="2" charset="-122"/>
              </a:endParaRPr>
            </a:p>
          </p:txBody>
        </p:sp>
        <p:sp>
          <p:nvSpPr>
            <p:cNvPr id="120" name="Rectangle 119">
              <a:extLst>
                <a:ext uri="{FF2B5EF4-FFF2-40B4-BE49-F238E27FC236}">
                  <a16:creationId xmlns:a16="http://schemas.microsoft.com/office/drawing/2014/main" id="{36B92AB5-F58A-4A45-B74C-D049E5F5AA02}"/>
                </a:ext>
              </a:extLst>
            </p:cNvPr>
            <p:cNvSpPr>
              <a:spLocks noChangeArrowheads="1"/>
            </p:cNvSpPr>
            <p:nvPr/>
          </p:nvSpPr>
          <p:spPr bwMode="auto">
            <a:xfrm>
              <a:off x="4303919" y="2316938"/>
              <a:ext cx="1371600" cy="1007419"/>
            </a:xfrm>
            <a:prstGeom prst="rect">
              <a:avLst/>
            </a:prstGeom>
            <a:grp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algn="ctr" eaLnBrk="0" fontAlgn="base" hangingPunct="0">
                <a:spcBef>
                  <a:spcPts val="0"/>
                </a:spcBef>
                <a:spcAft>
                  <a:spcPts val="0"/>
                </a:spcAft>
              </a:pPr>
              <a:r>
                <a:rPr lang="en-US" sz="1800" kern="1200">
                  <a:solidFill>
                    <a:srgbClr val="000000"/>
                  </a:solidFill>
                  <a:effectLst/>
                  <a:latin typeface="Times New Roman" panose="02020603050405020304" pitchFamily="18" charset="0"/>
                  <a:ea typeface="SimSun" panose="02010600030101010101" pitchFamily="2" charset="-122"/>
                </a:rPr>
                <a:t> </a:t>
              </a:r>
              <a:endParaRPr lang="en-US" sz="1800" kern="1200">
                <a:effectLst/>
                <a:latin typeface="Times New Roman" panose="02020603050405020304" pitchFamily="18" charset="0"/>
                <a:ea typeface="SimSun" panose="02010600030101010101" pitchFamily="2" charset="-122"/>
              </a:endParaRPr>
            </a:p>
            <a:p>
              <a:pPr marL="0" marR="0" algn="ctr" eaLnBrk="0" fontAlgn="base" hangingPunct="0">
                <a:spcBef>
                  <a:spcPts val="0"/>
                </a:spcBef>
                <a:spcAft>
                  <a:spcPts val="0"/>
                </a:spcAft>
              </a:pPr>
              <a:r>
                <a:rPr lang="en-US" sz="1800" kern="1200">
                  <a:solidFill>
                    <a:srgbClr val="000000"/>
                  </a:solidFill>
                  <a:effectLst/>
                  <a:latin typeface="Times New Roman" panose="02020603050405020304" pitchFamily="18" charset="0"/>
                  <a:ea typeface="SimSun" panose="02010600030101010101" pitchFamily="2" charset="-122"/>
                </a:rPr>
                <a:t>111</a:t>
              </a:r>
              <a:endParaRPr lang="en-US" sz="1800" kern="1200">
                <a:effectLst/>
                <a:latin typeface="Times New Roman" panose="02020603050405020304" pitchFamily="18" charset="0"/>
                <a:ea typeface="SimSun" panose="02010600030101010101" pitchFamily="2" charset="-122"/>
              </a:endParaRPr>
            </a:p>
            <a:p>
              <a:pPr marL="0" marR="0" indent="457200" algn="ctr">
                <a:spcBef>
                  <a:spcPts val="0"/>
                </a:spcBef>
                <a:spcAft>
                  <a:spcPts val="0"/>
                </a:spcAft>
              </a:pPr>
              <a:r>
                <a:rPr lang="en-US" sz="1800" kern="1200">
                  <a:effectLst/>
                  <a:latin typeface="Times New Roman" panose="02020603050405020304" pitchFamily="18" charset="0"/>
                  <a:ea typeface="SimSun" panose="02010600030101010101" pitchFamily="2" charset="-122"/>
                  <a:cs typeface="Times New Roman" panose="02020603050405020304" pitchFamily="18" charset="0"/>
                </a:rPr>
                <a:t> </a:t>
              </a:r>
            </a:p>
          </p:txBody>
        </p:sp>
        <p:cxnSp>
          <p:nvCxnSpPr>
            <p:cNvPr id="121" name="Straight Connector 120">
              <a:extLst>
                <a:ext uri="{FF2B5EF4-FFF2-40B4-BE49-F238E27FC236}">
                  <a16:creationId xmlns:a16="http://schemas.microsoft.com/office/drawing/2014/main" id="{348A8B8A-0E25-4C79-B91E-9DDA64C85BFD}"/>
                </a:ext>
              </a:extLst>
            </p:cNvPr>
            <p:cNvCxnSpPr>
              <a:cxnSpLocks/>
            </p:cNvCxnSpPr>
            <p:nvPr/>
          </p:nvCxnSpPr>
          <p:spPr>
            <a:xfrm>
              <a:off x="2122694" y="2173019"/>
              <a:ext cx="0" cy="147320"/>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2" name="Rectangle 121">
              <a:extLst>
                <a:ext uri="{FF2B5EF4-FFF2-40B4-BE49-F238E27FC236}">
                  <a16:creationId xmlns:a16="http://schemas.microsoft.com/office/drawing/2014/main" id="{C9451FDB-2A01-4F4B-9E70-639F3A94C3C7}"/>
                </a:ext>
              </a:extLst>
            </p:cNvPr>
            <p:cNvSpPr>
              <a:spLocks noChangeArrowheads="1"/>
            </p:cNvSpPr>
            <p:nvPr/>
          </p:nvSpPr>
          <p:spPr bwMode="auto">
            <a:xfrm>
              <a:off x="4310682" y="3469994"/>
              <a:ext cx="1371600" cy="1007419"/>
            </a:xfrm>
            <a:prstGeom prst="rect">
              <a:avLst/>
            </a:prstGeom>
            <a:grp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algn="ctr" eaLnBrk="0" fontAlgn="base" hangingPunct="0">
                <a:spcBef>
                  <a:spcPts val="0"/>
                </a:spcBef>
                <a:spcAft>
                  <a:spcPts val="0"/>
                </a:spcAft>
              </a:pPr>
              <a:r>
                <a:rPr lang="en-US" sz="1800" kern="1200">
                  <a:solidFill>
                    <a:srgbClr val="000000"/>
                  </a:solidFill>
                  <a:effectLst/>
                  <a:latin typeface="Times New Roman" panose="02020603050405020304" pitchFamily="18" charset="0"/>
                  <a:ea typeface="SimSun" panose="02010600030101010101" pitchFamily="2" charset="-122"/>
                </a:rPr>
                <a:t>98</a:t>
              </a:r>
              <a:endParaRPr lang="en-US" sz="1800" kern="1200">
                <a:effectLst/>
                <a:latin typeface="Times New Roman" panose="02020603050405020304" pitchFamily="18" charset="0"/>
                <a:ea typeface="SimSun" panose="02010600030101010101" pitchFamily="2" charset="-122"/>
              </a:endParaRPr>
            </a:p>
          </p:txBody>
        </p:sp>
        <p:cxnSp>
          <p:nvCxnSpPr>
            <p:cNvPr id="123" name="Straight Connector 122">
              <a:extLst>
                <a:ext uri="{FF2B5EF4-FFF2-40B4-BE49-F238E27FC236}">
                  <a16:creationId xmlns:a16="http://schemas.microsoft.com/office/drawing/2014/main" id="{AE9775E8-D439-4181-8BF9-9B1648BA1044}"/>
                </a:ext>
              </a:extLst>
            </p:cNvPr>
            <p:cNvCxnSpPr>
              <a:cxnSpLocks/>
            </p:cNvCxnSpPr>
            <p:nvPr/>
          </p:nvCxnSpPr>
          <p:spPr>
            <a:xfrm>
              <a:off x="2122694" y="3324357"/>
              <a:ext cx="0" cy="147320"/>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E9228BE1-BF3D-4D16-BF59-07D84A85F9E1}"/>
                </a:ext>
              </a:extLst>
            </p:cNvPr>
            <p:cNvCxnSpPr>
              <a:cxnSpLocks/>
            </p:cNvCxnSpPr>
            <p:nvPr/>
          </p:nvCxnSpPr>
          <p:spPr>
            <a:xfrm>
              <a:off x="3566601" y="1007419"/>
              <a:ext cx="0" cy="147320"/>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5" name="Rectangle 124">
              <a:extLst>
                <a:ext uri="{FF2B5EF4-FFF2-40B4-BE49-F238E27FC236}">
                  <a16:creationId xmlns:a16="http://schemas.microsoft.com/office/drawing/2014/main" id="{1092BFC0-D63C-4C45-9582-5524B058DEBB}"/>
                </a:ext>
              </a:extLst>
            </p:cNvPr>
            <p:cNvSpPr>
              <a:spLocks noChangeArrowheads="1"/>
            </p:cNvSpPr>
            <p:nvPr/>
          </p:nvSpPr>
          <p:spPr bwMode="auto">
            <a:xfrm>
              <a:off x="2880801" y="4619440"/>
              <a:ext cx="1371600" cy="1007419"/>
            </a:xfrm>
            <a:prstGeom prst="rect">
              <a:avLst/>
            </a:prstGeom>
            <a:grp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algn="ctr" eaLnBrk="0" fontAlgn="base" hangingPunct="0">
                <a:spcBef>
                  <a:spcPts val="0"/>
                </a:spcBef>
                <a:spcAft>
                  <a:spcPts val="0"/>
                </a:spcAft>
              </a:pPr>
              <a:r>
                <a:rPr lang="en-US" sz="1800" kern="1200" dirty="0">
                  <a:effectLst/>
                  <a:latin typeface="Times New Roman" panose="02020603050405020304" pitchFamily="18" charset="0"/>
                  <a:ea typeface="SimSun" panose="02010600030101010101" pitchFamily="2" charset="-122"/>
                </a:rPr>
                <a:t>22</a:t>
              </a:r>
            </a:p>
          </p:txBody>
        </p:sp>
        <p:sp>
          <p:nvSpPr>
            <p:cNvPr id="126" name="Rectangle 125">
              <a:extLst>
                <a:ext uri="{FF2B5EF4-FFF2-40B4-BE49-F238E27FC236}">
                  <a16:creationId xmlns:a16="http://schemas.microsoft.com/office/drawing/2014/main" id="{3D90CD5B-5F5F-45AF-9608-0E620CA47DE5}"/>
                </a:ext>
              </a:extLst>
            </p:cNvPr>
            <p:cNvSpPr>
              <a:spLocks noChangeArrowheads="1"/>
            </p:cNvSpPr>
            <p:nvPr/>
          </p:nvSpPr>
          <p:spPr bwMode="auto">
            <a:xfrm>
              <a:off x="0" y="4619441"/>
              <a:ext cx="1574245" cy="1007419"/>
            </a:xfrm>
            <a:prstGeom prst="rect">
              <a:avLst/>
            </a:prstGeom>
            <a:grpFill/>
            <a:ln w="12700">
              <a:noFill/>
              <a:miter lim="800000"/>
              <a:headEnd/>
              <a:tailEnd/>
            </a:ln>
          </p:spPr>
          <p:txBody>
            <a:bodyPr vert="horz" wrap="square" lIns="91440" tIns="45720" rIns="91440" bIns="45720" numCol="1" anchor="ctr" anchorCtr="0" compatLnSpc="1">
              <a:prstTxWarp prst="textNoShape">
                <a:avLst/>
              </a:prstTxWarp>
            </a:bodyPr>
            <a:lstStyle/>
            <a:p>
              <a:pPr marL="0" marR="0" eaLnBrk="0" fontAlgn="base" hangingPunct="0">
                <a:spcBef>
                  <a:spcPts val="0"/>
                </a:spcBef>
                <a:spcAft>
                  <a:spcPts val="0"/>
                </a:spcAft>
              </a:pPr>
              <a:r>
                <a:rPr lang="en-US" sz="1800" kern="1200">
                  <a:solidFill>
                    <a:srgbClr val="000000"/>
                  </a:solidFill>
                  <a:effectLst/>
                  <a:latin typeface="Times New Roman" panose="02020603050405020304" pitchFamily="18" charset="0"/>
                  <a:ea typeface="Times New Roman" panose="02020603050405020304" pitchFamily="18" charset="0"/>
                </a:rPr>
                <a:t>Number of studies selected based on total content</a:t>
              </a:r>
              <a:endParaRPr lang="en-US" sz="1800" kern="1200">
                <a:effectLst/>
                <a:latin typeface="Times New Roman" panose="02020603050405020304" pitchFamily="18" charset="0"/>
                <a:ea typeface="SimSun" panose="02010600030101010101" pitchFamily="2" charset="-122"/>
              </a:endParaRPr>
            </a:p>
          </p:txBody>
        </p:sp>
        <p:cxnSp>
          <p:nvCxnSpPr>
            <p:cNvPr id="127" name="Straight Connector 126">
              <a:extLst>
                <a:ext uri="{FF2B5EF4-FFF2-40B4-BE49-F238E27FC236}">
                  <a16:creationId xmlns:a16="http://schemas.microsoft.com/office/drawing/2014/main" id="{2B89B32B-CCE4-457F-A808-6BE024EB7ACB}"/>
                </a:ext>
              </a:extLst>
            </p:cNvPr>
            <p:cNvCxnSpPr>
              <a:cxnSpLocks/>
            </p:cNvCxnSpPr>
            <p:nvPr/>
          </p:nvCxnSpPr>
          <p:spPr>
            <a:xfrm>
              <a:off x="3619800" y="4472121"/>
              <a:ext cx="0" cy="147320"/>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19A84DF9-F0E4-40B2-B5F6-E730E6CB560E}"/>
                </a:ext>
              </a:extLst>
            </p:cNvPr>
            <p:cNvCxnSpPr>
              <a:cxnSpLocks/>
            </p:cNvCxnSpPr>
            <p:nvPr/>
          </p:nvCxnSpPr>
          <p:spPr>
            <a:xfrm>
              <a:off x="3559588" y="3324803"/>
              <a:ext cx="0" cy="147320"/>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5DDC7FD8-A8DB-4D2D-B791-FBC4DB6E277F}"/>
                </a:ext>
              </a:extLst>
            </p:cNvPr>
            <p:cNvCxnSpPr>
              <a:cxnSpLocks/>
            </p:cNvCxnSpPr>
            <p:nvPr/>
          </p:nvCxnSpPr>
          <p:spPr>
            <a:xfrm>
              <a:off x="3559588" y="2173465"/>
              <a:ext cx="0" cy="147320"/>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1926626A-2D0A-44F3-8C25-59E3CFF0DAD1}"/>
                </a:ext>
              </a:extLst>
            </p:cNvPr>
            <p:cNvCxnSpPr>
              <a:cxnSpLocks/>
            </p:cNvCxnSpPr>
            <p:nvPr/>
          </p:nvCxnSpPr>
          <p:spPr>
            <a:xfrm>
              <a:off x="5004093" y="1007419"/>
              <a:ext cx="0" cy="147320"/>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DEEFA7E1-D259-4B75-BAF1-C709829EBFA9}"/>
                </a:ext>
              </a:extLst>
            </p:cNvPr>
            <p:cNvCxnSpPr>
              <a:cxnSpLocks/>
            </p:cNvCxnSpPr>
            <p:nvPr/>
          </p:nvCxnSpPr>
          <p:spPr>
            <a:xfrm>
              <a:off x="5029633" y="2169618"/>
              <a:ext cx="0" cy="147320"/>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0CACE619-EE86-4ECD-9887-921B5075C757}"/>
                </a:ext>
              </a:extLst>
            </p:cNvPr>
            <p:cNvCxnSpPr>
              <a:cxnSpLocks/>
            </p:cNvCxnSpPr>
            <p:nvPr/>
          </p:nvCxnSpPr>
          <p:spPr>
            <a:xfrm>
              <a:off x="5029633" y="3324357"/>
              <a:ext cx="0" cy="147320"/>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D3DD00D7-DC82-4F5E-9007-73B8F34E3320}"/>
                </a:ext>
              </a:extLst>
            </p:cNvPr>
            <p:cNvCxnSpPr>
              <a:cxnSpLocks/>
              <a:stCxn id="122" idx="2"/>
            </p:cNvCxnSpPr>
            <p:nvPr/>
          </p:nvCxnSpPr>
          <p:spPr>
            <a:xfrm flipH="1">
              <a:off x="4247756" y="4477413"/>
              <a:ext cx="748726" cy="154135"/>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73E5E072-55BD-4E45-B823-EC0DA4AF4C6B}"/>
                </a:ext>
              </a:extLst>
            </p:cNvPr>
            <p:cNvCxnSpPr>
              <a:cxnSpLocks/>
            </p:cNvCxnSpPr>
            <p:nvPr/>
          </p:nvCxnSpPr>
          <p:spPr>
            <a:xfrm flipH="1" flipV="1">
              <a:off x="2124463" y="4466067"/>
              <a:ext cx="756338" cy="159428"/>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5" name="Picture 4">
            <a:extLst>
              <a:ext uri="{FF2B5EF4-FFF2-40B4-BE49-F238E27FC236}">
                <a16:creationId xmlns:a16="http://schemas.microsoft.com/office/drawing/2014/main" id="{02277EC5-F6FE-4C01-ABA3-EC683EB15BC7}"/>
              </a:ext>
            </a:extLst>
          </p:cNvPr>
          <p:cNvPicPr>
            <a:picLocks noChangeAspect="1"/>
          </p:cNvPicPr>
          <p:nvPr/>
        </p:nvPicPr>
        <p:blipFill>
          <a:blip r:embed="rId3"/>
          <a:stretch>
            <a:fillRect/>
          </a:stretch>
        </p:blipFill>
        <p:spPr>
          <a:xfrm>
            <a:off x="1080563" y="17919727"/>
            <a:ext cx="7749706" cy="5523692"/>
          </a:xfrm>
          <a:prstGeom prst="rect">
            <a:avLst/>
          </a:prstGeom>
        </p:spPr>
      </p:pic>
      <p:sp>
        <p:nvSpPr>
          <p:cNvPr id="135" name="TextBox 134">
            <a:extLst>
              <a:ext uri="{FF2B5EF4-FFF2-40B4-BE49-F238E27FC236}">
                <a16:creationId xmlns:a16="http://schemas.microsoft.com/office/drawing/2014/main" id="{A2369881-AC74-4180-AEB0-AD1DA556A004}"/>
              </a:ext>
            </a:extLst>
          </p:cNvPr>
          <p:cNvSpPr txBox="1"/>
          <p:nvPr/>
        </p:nvSpPr>
        <p:spPr>
          <a:xfrm>
            <a:off x="31214749" y="23494175"/>
            <a:ext cx="11267500" cy="6555641"/>
          </a:xfrm>
          <a:prstGeom prst="rect">
            <a:avLst/>
          </a:prstGeom>
          <a:noFill/>
        </p:spPr>
        <p:txBody>
          <a:bodyPr wrap="square" rtlCol="0">
            <a:spAutoFit/>
          </a:bodyPr>
          <a:lstStyle>
            <a:defPPr>
              <a:defRPr kern="1200" smtId="4294967295"/>
            </a:defPPr>
          </a:lstStyle>
          <a:p>
            <a:r>
              <a:rPr lang="en-US" sz="2800" dirty="0">
                <a:solidFill>
                  <a:schemeClr val="tx1">
                    <a:lumMod val="65000"/>
                    <a:lumOff val="35000"/>
                  </a:schemeClr>
                </a:solidFill>
                <a:cs typeface="Arial" pitchFamily="34" charset="0"/>
              </a:rPr>
              <a:t>In addition to the physiologic complications listed in the results, additional complications can be found with ECMO therapy in the forms of frequency of use and cost: </a:t>
            </a:r>
          </a:p>
          <a:p>
            <a:endParaRPr lang="en-US" sz="2800" dirty="0">
              <a:solidFill>
                <a:schemeClr val="tx1">
                  <a:lumMod val="65000"/>
                  <a:lumOff val="35000"/>
                </a:schemeClr>
              </a:solidFill>
              <a:cs typeface="Arial" pitchFamily="34" charset="0"/>
            </a:endParaRPr>
          </a:p>
          <a:p>
            <a:pPr marL="457200" indent="-457200">
              <a:buFont typeface="Arial" panose="020B0604020202020204" pitchFamily="34" charset="0"/>
              <a:buChar char="•"/>
            </a:pPr>
            <a:r>
              <a:rPr lang="en-US" sz="2800" b="1" u="sng" dirty="0">
                <a:solidFill>
                  <a:schemeClr val="tx1">
                    <a:lumMod val="65000"/>
                    <a:lumOff val="35000"/>
                  </a:schemeClr>
                </a:solidFill>
                <a:cs typeface="Arial" pitchFamily="34" charset="0"/>
              </a:rPr>
              <a:t>Frequency of Utilization</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Low Volume Centers (&lt; 20 ECMO’s per year) = 46% Mortality Rate</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High Volume Centers (&gt; 50 ECMO’s per year) = 43% Mortality Rate</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P-Value: 0.015</a:t>
            </a:r>
          </a:p>
          <a:p>
            <a:pPr marL="457200" lvl="1"/>
            <a:endParaRPr lang="en-US" sz="2800" dirty="0">
              <a:solidFill>
                <a:schemeClr val="tx1">
                  <a:lumMod val="65000"/>
                  <a:lumOff val="35000"/>
                </a:schemeClr>
              </a:solidFill>
              <a:cs typeface="Arial" pitchFamily="34" charset="0"/>
            </a:endParaRPr>
          </a:p>
          <a:p>
            <a:pPr marL="457200" indent="-457200">
              <a:buFont typeface="Arial" panose="020B0604020202020204" pitchFamily="34" charset="0"/>
              <a:buChar char="•"/>
            </a:pPr>
            <a:r>
              <a:rPr lang="en-US" sz="2800" b="1" u="sng" dirty="0">
                <a:solidFill>
                  <a:schemeClr val="tx1">
                    <a:lumMod val="65000"/>
                    <a:lumOff val="35000"/>
                  </a:schemeClr>
                </a:solidFill>
                <a:cs typeface="Arial" pitchFamily="34" charset="0"/>
              </a:rPr>
              <a:t>Total Annual Hospital Expenditure</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Bedside Nurse + Perfusionist: $600,264</a:t>
            </a:r>
          </a:p>
          <a:p>
            <a:pPr marL="914400" lvl="1" indent="-457200">
              <a:buFont typeface="Arial" panose="020B0604020202020204" pitchFamily="34" charset="0"/>
              <a:buChar char="•"/>
            </a:pPr>
            <a:r>
              <a:rPr lang="en-US" sz="2800" dirty="0">
                <a:solidFill>
                  <a:schemeClr val="tx1">
                    <a:lumMod val="65000"/>
                    <a:lumOff val="35000"/>
                  </a:schemeClr>
                </a:solidFill>
                <a:cs typeface="Arial" pitchFamily="34" charset="0"/>
              </a:rPr>
              <a:t>Beside Specialized Nurse: $234,000</a:t>
            </a:r>
          </a:p>
          <a:p>
            <a:endParaRPr lang="en-US" sz="2800" dirty="0">
              <a:solidFill>
                <a:schemeClr val="tx1">
                  <a:lumMod val="65000"/>
                  <a:lumOff val="35000"/>
                </a:schemeClr>
              </a:solidFill>
              <a:cs typeface="Arial" pitchFamily="34" charset="0"/>
            </a:endParaRPr>
          </a:p>
          <a:p>
            <a:r>
              <a:rPr lang="en-US" sz="2800" dirty="0">
                <a:solidFill>
                  <a:schemeClr val="tx1">
                    <a:lumMod val="65000"/>
                    <a:lumOff val="35000"/>
                  </a:schemeClr>
                </a:solidFill>
                <a:cs typeface="Arial" pitchFamily="34" charset="0"/>
              </a:rPr>
              <a:t> </a:t>
            </a:r>
          </a:p>
          <a:p>
            <a:endParaRPr lang="en-US" sz="2800" dirty="0">
              <a:solidFill>
                <a:schemeClr val="tx1">
                  <a:lumMod val="65000"/>
                  <a:lumOff val="35000"/>
                </a:schemeClr>
              </a:solidFill>
              <a:cs typeface="Arial" pitchFamily="34" charset="0"/>
            </a:endParaRPr>
          </a:p>
        </p:txBody>
      </p:sp>
      <p:sp>
        <p:nvSpPr>
          <p:cNvPr id="136" name="TextBox 135">
            <a:extLst>
              <a:ext uri="{FF2B5EF4-FFF2-40B4-BE49-F238E27FC236}">
                <a16:creationId xmlns:a16="http://schemas.microsoft.com/office/drawing/2014/main" id="{CF149849-4FEB-46C7-995A-784CCC715DC4}"/>
              </a:ext>
            </a:extLst>
          </p:cNvPr>
          <p:cNvSpPr txBox="1"/>
          <p:nvPr/>
        </p:nvSpPr>
        <p:spPr>
          <a:xfrm>
            <a:off x="21614087" y="6552522"/>
            <a:ext cx="8922373" cy="584775"/>
          </a:xfrm>
          <a:prstGeom prst="rect">
            <a:avLst/>
          </a:prstGeom>
          <a:noFill/>
        </p:spPr>
        <p:txBody>
          <a:bodyPr wrap="square" rtlCol="0">
            <a:spAutoFit/>
          </a:bodyPr>
          <a:lstStyle>
            <a:defPPr>
              <a:defRPr kern="1200" smtId="4294967295"/>
            </a:defPPr>
          </a:lstStyle>
          <a:p>
            <a:r>
              <a:rPr lang="en-US" sz="3200" b="1" dirty="0">
                <a:solidFill>
                  <a:schemeClr val="accent2">
                    <a:lumMod val="75000"/>
                  </a:schemeClr>
                </a:solidFill>
              </a:rPr>
              <a:t>Clinical Efficacy</a:t>
            </a:r>
          </a:p>
        </p:txBody>
      </p:sp>
      <p:sp>
        <p:nvSpPr>
          <p:cNvPr id="137" name="TextBox 136">
            <a:extLst>
              <a:ext uri="{FF2B5EF4-FFF2-40B4-BE49-F238E27FC236}">
                <a16:creationId xmlns:a16="http://schemas.microsoft.com/office/drawing/2014/main" id="{B616A15A-F02C-4AD0-9016-038126F459B6}"/>
              </a:ext>
            </a:extLst>
          </p:cNvPr>
          <p:cNvSpPr txBox="1"/>
          <p:nvPr/>
        </p:nvSpPr>
        <p:spPr>
          <a:xfrm>
            <a:off x="31109105" y="22812568"/>
            <a:ext cx="12986154" cy="1015663"/>
          </a:xfrm>
          <a:prstGeom prst="rect">
            <a:avLst/>
          </a:prstGeom>
          <a:noFill/>
        </p:spPr>
        <p:txBody>
          <a:bodyPr wrap="square" rtlCol="0">
            <a:spAutoFit/>
          </a:bodyPr>
          <a:lstStyle>
            <a:defPPr>
              <a:defRPr kern="1200" smtId="4294967295"/>
            </a:defPPr>
          </a:lstStyle>
          <a:p>
            <a:r>
              <a:rPr lang="en-US" sz="3200" b="1" dirty="0">
                <a:solidFill>
                  <a:schemeClr val="accent2">
                    <a:lumMod val="75000"/>
                  </a:schemeClr>
                </a:solidFill>
              </a:rPr>
              <a:t>Institutional Barriers of ECMO Therapy</a:t>
            </a:r>
          </a:p>
          <a:p>
            <a:endParaRPr lang="en-US" sz="2800" dirty="0">
              <a:solidFill>
                <a:schemeClr val="tx1">
                  <a:lumMod val="65000"/>
                  <a:lumOff val="35000"/>
                </a:schemeClr>
              </a:solidFill>
              <a:cs typeface="Arial" pitchFamily="34" charset="0"/>
            </a:endParaRPr>
          </a:p>
        </p:txBody>
      </p:sp>
      <p:sp>
        <p:nvSpPr>
          <p:cNvPr id="138" name="TextBox 137">
            <a:extLst>
              <a:ext uri="{FF2B5EF4-FFF2-40B4-BE49-F238E27FC236}">
                <a16:creationId xmlns:a16="http://schemas.microsoft.com/office/drawing/2014/main" id="{5003CD3A-CBA2-47D7-B748-DA9B3711CA3A}"/>
              </a:ext>
            </a:extLst>
          </p:cNvPr>
          <p:cNvSpPr txBox="1"/>
          <p:nvPr/>
        </p:nvSpPr>
        <p:spPr>
          <a:xfrm>
            <a:off x="14021337" y="24750212"/>
            <a:ext cx="7021519" cy="4401205"/>
          </a:xfrm>
          <a:prstGeom prst="rect">
            <a:avLst/>
          </a:prstGeom>
          <a:noFill/>
        </p:spPr>
        <p:txBody>
          <a:bodyPr wrap="square" rtlCol="0">
            <a:spAutoFit/>
          </a:bodyPr>
          <a:lstStyle>
            <a:defPPr>
              <a:defRPr kern="1200" smtId="4294967295"/>
            </a:defPPr>
          </a:lstStyle>
          <a:p>
            <a:r>
              <a:rPr lang="en-US" sz="2800" dirty="0">
                <a:solidFill>
                  <a:schemeClr val="tx1">
                    <a:lumMod val="65000"/>
                    <a:lumOff val="35000"/>
                  </a:schemeClr>
                </a:solidFill>
                <a:cs typeface="Arial" pitchFamily="34" charset="0"/>
              </a:rPr>
              <a:t>While ECMO is not a solution to all problems and has significant adverse effects in terms of neurological complications it provides better predicted outcomes in critically ill pediatric patients who are acutely ill, with diminished cost of utilization through specialized nursing providers. This coupled with increased utilization across the globe should facilitate increased efficacy and standardization of ECMO therapy.</a:t>
            </a:r>
          </a:p>
        </p:txBody>
      </p:sp>
      <p:graphicFrame>
        <p:nvGraphicFramePr>
          <p:cNvPr id="8" name="Table 7">
            <a:extLst>
              <a:ext uri="{FF2B5EF4-FFF2-40B4-BE49-F238E27FC236}">
                <a16:creationId xmlns:a16="http://schemas.microsoft.com/office/drawing/2014/main" id="{FCBC770E-04BD-4C51-9EC0-6C8E905B1DE6}"/>
              </a:ext>
            </a:extLst>
          </p:cNvPr>
          <p:cNvGraphicFramePr>
            <a:graphicFrameLocks noGrp="1"/>
          </p:cNvGraphicFramePr>
          <p:nvPr>
            <p:extLst>
              <p:ext uri="{D42A27DB-BD31-4B8C-83A1-F6EECF244321}">
                <p14:modId xmlns:p14="http://schemas.microsoft.com/office/powerpoint/2010/main" val="1203266190"/>
              </p:ext>
            </p:extLst>
          </p:nvPr>
        </p:nvGraphicFramePr>
        <p:xfrm>
          <a:off x="30910866" y="7744708"/>
          <a:ext cx="12400078" cy="6690080"/>
        </p:xfrm>
        <a:graphic>
          <a:graphicData uri="http://schemas.openxmlformats.org/drawingml/2006/table">
            <a:tbl>
              <a:tblPr firstRow="1" firstCol="1" bandRow="1">
                <a:tableStyleId>{5C22544A-7EE6-4342-B048-85BDC9FD1C3A}</a:tableStyleId>
              </a:tblPr>
              <a:tblGrid>
                <a:gridCol w="2183262">
                  <a:extLst>
                    <a:ext uri="{9D8B030D-6E8A-4147-A177-3AD203B41FA5}">
                      <a16:colId xmlns:a16="http://schemas.microsoft.com/office/drawing/2014/main" val="4122976432"/>
                    </a:ext>
                  </a:extLst>
                </a:gridCol>
                <a:gridCol w="1992491">
                  <a:extLst>
                    <a:ext uri="{9D8B030D-6E8A-4147-A177-3AD203B41FA5}">
                      <a16:colId xmlns:a16="http://schemas.microsoft.com/office/drawing/2014/main" val="2926475103"/>
                    </a:ext>
                  </a:extLst>
                </a:gridCol>
                <a:gridCol w="3115917">
                  <a:extLst>
                    <a:ext uri="{9D8B030D-6E8A-4147-A177-3AD203B41FA5}">
                      <a16:colId xmlns:a16="http://schemas.microsoft.com/office/drawing/2014/main" val="2867220007"/>
                    </a:ext>
                  </a:extLst>
                </a:gridCol>
                <a:gridCol w="1992491">
                  <a:extLst>
                    <a:ext uri="{9D8B030D-6E8A-4147-A177-3AD203B41FA5}">
                      <a16:colId xmlns:a16="http://schemas.microsoft.com/office/drawing/2014/main" val="3085007676"/>
                    </a:ext>
                  </a:extLst>
                </a:gridCol>
                <a:gridCol w="3115917">
                  <a:extLst>
                    <a:ext uri="{9D8B030D-6E8A-4147-A177-3AD203B41FA5}">
                      <a16:colId xmlns:a16="http://schemas.microsoft.com/office/drawing/2014/main" val="2833053232"/>
                    </a:ext>
                  </a:extLst>
                </a:gridCol>
              </a:tblGrid>
              <a:tr h="376645">
                <a:tc>
                  <a:txBody>
                    <a:bodyPr/>
                    <a:lstStyle/>
                    <a:p>
                      <a:pPr algn="l" fontAlgn="t"/>
                      <a:r>
                        <a:rPr lang="en-US" sz="3200" u="none" strike="noStrike">
                          <a:effectLst/>
                        </a:rPr>
                        <a:t> </a:t>
                      </a:r>
                      <a:endParaRPr lang="en-US" sz="3200" b="0" i="0" u="none" strike="noStrike">
                        <a:solidFill>
                          <a:srgbClr val="000000"/>
                        </a:solidFill>
                        <a:effectLst/>
                        <a:latin typeface="Times New Roman" panose="02020603050405020304" pitchFamily="18" charset="0"/>
                      </a:endParaRPr>
                    </a:p>
                  </a:txBody>
                  <a:tcPr marL="9525" marR="9525" marT="9525" marB="0"/>
                </a:tc>
                <a:tc gridSpan="2">
                  <a:txBody>
                    <a:bodyPr/>
                    <a:lstStyle/>
                    <a:p>
                      <a:pPr algn="ctr" fontAlgn="ctr"/>
                      <a:r>
                        <a:rPr lang="en-US" sz="2400" u="sng" strike="noStrike" dirty="0">
                          <a:effectLst/>
                        </a:rPr>
                        <a:t>Neonatal Respiratory</a:t>
                      </a:r>
                      <a:endParaRPr lang="en-US" sz="2400" b="1" i="0" u="sng" strike="noStrike" dirty="0">
                        <a:solidFill>
                          <a:srgbClr val="000000"/>
                        </a:solidFill>
                        <a:effectLst/>
                        <a:latin typeface="Times New Roman" panose="02020603050405020304" pitchFamily="18" charset="0"/>
                      </a:endParaRPr>
                    </a:p>
                  </a:txBody>
                  <a:tcPr marL="9525" marR="9525" marT="9525" marB="0" anchor="ctr"/>
                </a:tc>
                <a:tc hMerge="1">
                  <a:txBody>
                    <a:bodyPr/>
                    <a:lstStyle/>
                    <a:p>
                      <a:endParaRPr lang="en-US"/>
                    </a:p>
                  </a:txBody>
                  <a:tcPr/>
                </a:tc>
                <a:tc gridSpan="2">
                  <a:txBody>
                    <a:bodyPr/>
                    <a:lstStyle/>
                    <a:p>
                      <a:pPr algn="ctr" fontAlgn="ctr"/>
                      <a:r>
                        <a:rPr lang="en-US" sz="2400" u="sng" strike="noStrike" dirty="0">
                          <a:effectLst/>
                        </a:rPr>
                        <a:t>Pediatric Respiratory</a:t>
                      </a:r>
                      <a:endParaRPr lang="en-US" sz="2400" b="1" i="0" u="sng" strike="noStrike" dirty="0">
                        <a:solidFill>
                          <a:srgbClr val="000000"/>
                        </a:solidFill>
                        <a:effectLst/>
                        <a:latin typeface="Times New Roman" panose="02020603050405020304" pitchFamily="18" charset="0"/>
                      </a:endParaRPr>
                    </a:p>
                  </a:txBody>
                  <a:tcPr marL="9525" marR="9525" marT="9525" marB="0" anchor="ctr"/>
                </a:tc>
                <a:tc hMerge="1">
                  <a:txBody>
                    <a:bodyPr/>
                    <a:lstStyle/>
                    <a:p>
                      <a:endParaRPr lang="en-US"/>
                    </a:p>
                  </a:txBody>
                  <a:tcPr/>
                </a:tc>
                <a:extLst>
                  <a:ext uri="{0D108BD9-81ED-4DB2-BD59-A6C34878D82A}">
                    <a16:rowId xmlns:a16="http://schemas.microsoft.com/office/drawing/2014/main" val="3240313550"/>
                  </a:ext>
                </a:extLst>
              </a:tr>
              <a:tr h="376645">
                <a:tc>
                  <a:txBody>
                    <a:bodyPr/>
                    <a:lstStyle/>
                    <a:p>
                      <a:pPr algn="l" fontAlgn="t"/>
                      <a:r>
                        <a:rPr lang="en-US" sz="3200" u="none" strike="noStrike">
                          <a:effectLst/>
                        </a:rPr>
                        <a:t> </a:t>
                      </a:r>
                      <a:endParaRPr lang="en-US" sz="3200" b="0" i="0" u="none" strike="noStrike">
                        <a:solidFill>
                          <a:srgbClr val="000000"/>
                        </a:solidFill>
                        <a:effectLst/>
                        <a:latin typeface="Times New Roman" panose="02020603050405020304" pitchFamily="18" charset="0"/>
                      </a:endParaRPr>
                    </a:p>
                  </a:txBody>
                  <a:tcPr marL="9525" marR="9525" marT="9525" marB="0"/>
                </a:tc>
                <a:tc>
                  <a:txBody>
                    <a:bodyPr/>
                    <a:lstStyle/>
                    <a:p>
                      <a:pPr algn="l" fontAlgn="ctr"/>
                      <a:r>
                        <a:rPr lang="en-US" sz="1800" u="sng" strike="noStrike">
                          <a:effectLst/>
                        </a:rPr>
                        <a:t>Complications N (%)</a:t>
                      </a:r>
                      <a:endParaRPr lang="en-US" sz="1800" b="1" i="0" u="sng"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US" sz="1800" u="sng" strike="noStrike">
                          <a:effectLst/>
                        </a:rPr>
                        <a:t>After complication survival N (%)</a:t>
                      </a:r>
                      <a:endParaRPr lang="en-US" sz="1800" b="1" i="0" u="sng"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US" sz="1800" u="sng" strike="noStrike">
                          <a:effectLst/>
                        </a:rPr>
                        <a:t>Complications N (%)</a:t>
                      </a:r>
                      <a:endParaRPr lang="en-US" sz="1800" b="1" i="0" u="sng"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US" sz="1800" u="sng" strike="noStrike" dirty="0">
                          <a:effectLst/>
                        </a:rPr>
                        <a:t>After complication survival N (%)</a:t>
                      </a:r>
                      <a:endParaRPr lang="en-US" sz="1800" b="1" i="0" u="sng"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801733678"/>
                  </a:ext>
                </a:extLst>
              </a:tr>
              <a:tr h="376645">
                <a:tc>
                  <a:txBody>
                    <a:bodyPr/>
                    <a:lstStyle/>
                    <a:p>
                      <a:pPr algn="l" fontAlgn="ctr"/>
                      <a:r>
                        <a:rPr lang="en-US" sz="1800" u="none" strike="noStrike" dirty="0">
                          <a:effectLst/>
                        </a:rPr>
                        <a:t>Mechanical</a:t>
                      </a:r>
                      <a:endParaRPr lang="en-US" sz="1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t"/>
                      <a:endParaRPr lang="en-US" sz="3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t"/>
                      <a:endParaRPr lang="en-US" sz="3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t"/>
                      <a:endParaRPr lang="en-US" sz="3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t"/>
                      <a:endParaRPr lang="en-US" sz="32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05917780"/>
                  </a:ext>
                </a:extLst>
              </a:tr>
              <a:tr h="376645">
                <a:tc>
                  <a:txBody>
                    <a:bodyPr/>
                    <a:lstStyle/>
                    <a:p>
                      <a:pPr algn="l" fontAlgn="ctr"/>
                      <a:r>
                        <a:rPr lang="en-US" sz="1800" u="none" strike="noStrike">
                          <a:effectLst/>
                        </a:rPr>
                        <a:t>    Oxygenator Failure</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280 (5)</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147 (53)</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251 (8)</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106 (42)</a:t>
                      </a:r>
                      <a:endParaRPr lang="en-US" sz="1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05088344"/>
                  </a:ext>
                </a:extLst>
              </a:tr>
              <a:tr h="376645">
                <a:tc>
                  <a:txBody>
                    <a:bodyPr/>
                    <a:lstStyle/>
                    <a:p>
                      <a:pPr algn="l" fontAlgn="ctr"/>
                      <a:r>
                        <a:rPr lang="en-US" sz="1800" u="none" strike="noStrike" dirty="0">
                          <a:effectLst/>
                        </a:rPr>
                        <a:t>    Pump Malfunction</a:t>
                      </a:r>
                      <a:endParaRPr lang="en-US" sz="1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84 (1)</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46 (55)</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47 (1)</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24 (51)</a:t>
                      </a:r>
                      <a:endParaRPr lang="en-US" sz="1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812741511"/>
                  </a:ext>
                </a:extLst>
              </a:tr>
              <a:tr h="376645">
                <a:tc>
                  <a:txBody>
                    <a:bodyPr/>
                    <a:lstStyle/>
                    <a:p>
                      <a:pPr algn="l" fontAlgn="ctr"/>
                      <a:r>
                        <a:rPr lang="en-US" sz="1800" u="none" strike="noStrike">
                          <a:effectLst/>
                        </a:rPr>
                        <a:t>    Cannula Problem</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696 (12)</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400 (57)</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515 (15)</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305 (59)</a:t>
                      </a:r>
                      <a:endParaRPr lang="en-US" sz="1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156851939"/>
                  </a:ext>
                </a:extLst>
              </a:tr>
              <a:tr h="376645">
                <a:tc>
                  <a:txBody>
                    <a:bodyPr/>
                    <a:lstStyle/>
                    <a:p>
                      <a:pPr algn="l" fontAlgn="ctr"/>
                      <a:r>
                        <a:rPr lang="en-US" sz="1800" u="none" strike="noStrike">
                          <a:effectLst/>
                        </a:rPr>
                        <a:t>    Air in Circuit</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209 (4)</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119 (57)</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181 (5)</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90 (50)</a:t>
                      </a:r>
                      <a:endParaRPr lang="en-US" sz="1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0921968"/>
                  </a:ext>
                </a:extLst>
              </a:tr>
              <a:tr h="376645">
                <a:tc>
                  <a:txBody>
                    <a:bodyPr/>
                    <a:lstStyle/>
                    <a:p>
                      <a:pPr algn="l" fontAlgn="ctr"/>
                      <a:r>
                        <a:rPr lang="en-US" sz="1800" u="none" strike="noStrike" dirty="0">
                          <a:effectLst/>
                        </a:rPr>
                        <a:t>Patient</a:t>
                      </a:r>
                      <a:endParaRPr lang="en-US" sz="1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t"/>
                      <a:endParaRPr lang="en-US" sz="3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t"/>
                      <a:endParaRPr lang="en-US" sz="3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t"/>
                      <a:endParaRPr lang="en-US" sz="3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t"/>
                      <a:endParaRPr lang="en-US" sz="32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97759371"/>
                  </a:ext>
                </a:extLst>
              </a:tr>
              <a:tr h="376645">
                <a:tc>
                  <a:txBody>
                    <a:bodyPr/>
                    <a:lstStyle/>
                    <a:p>
                      <a:pPr algn="l" fontAlgn="ctr"/>
                      <a:r>
                        <a:rPr lang="en-US" sz="1800" u="none" strike="noStrike" dirty="0">
                          <a:effectLst/>
                        </a:rPr>
                        <a:t>    Seizure by EEG</a:t>
                      </a:r>
                      <a:endParaRPr lang="en-US" sz="1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158 (3)</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77 (49)</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111 (3)</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39 (35)</a:t>
                      </a:r>
                      <a:endParaRPr lang="en-US" sz="1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92316652"/>
                  </a:ext>
                </a:extLst>
              </a:tr>
              <a:tr h="376645">
                <a:tc>
                  <a:txBody>
                    <a:bodyPr/>
                    <a:lstStyle/>
                    <a:p>
                      <a:pPr algn="l" fontAlgn="ctr"/>
                      <a:r>
                        <a:rPr lang="en-US" sz="1800" u="none" strike="noStrike">
                          <a:effectLst/>
                        </a:rPr>
                        <a:t>    Cerebral Infarct</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180 (3)</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79 (44)</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158 (7)</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54 (34)</a:t>
                      </a:r>
                      <a:endParaRPr lang="en-US" sz="1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505553899"/>
                  </a:ext>
                </a:extLst>
              </a:tr>
              <a:tr h="376645">
                <a:tc>
                  <a:txBody>
                    <a:bodyPr/>
                    <a:lstStyle/>
                    <a:p>
                      <a:pPr algn="l" fontAlgn="ctr"/>
                      <a:r>
                        <a:rPr lang="en-US" sz="1800" u="none" strike="noStrike" dirty="0">
                          <a:effectLst/>
                        </a:rPr>
                        <a:t>    ICH</a:t>
                      </a:r>
                      <a:endParaRPr lang="en-US" sz="1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643 (11)</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255 (40)</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243 (5)</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52 (21)</a:t>
                      </a:r>
                      <a:endParaRPr lang="en-US" sz="1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51828515"/>
                  </a:ext>
                </a:extLst>
              </a:tr>
              <a:tr h="376645">
                <a:tc>
                  <a:txBody>
                    <a:bodyPr/>
                    <a:lstStyle/>
                    <a:p>
                      <a:pPr algn="l" fontAlgn="ctr"/>
                      <a:r>
                        <a:rPr lang="en-US" sz="1800" u="none" strike="noStrike">
                          <a:effectLst/>
                        </a:rPr>
                        <a:t>    Brain Death</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23 (0.4)</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0</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117 (4)</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0</a:t>
                      </a:r>
                      <a:endParaRPr lang="en-US" sz="1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66747270"/>
                  </a:ext>
                </a:extLst>
              </a:tr>
              <a:tr h="376645">
                <a:tc>
                  <a:txBody>
                    <a:bodyPr/>
                    <a:lstStyle/>
                    <a:p>
                      <a:pPr algn="l" fontAlgn="ctr"/>
                      <a:r>
                        <a:rPr lang="en-US" sz="1800" u="none" strike="noStrike" dirty="0">
                          <a:effectLst/>
                        </a:rPr>
                        <a:t>    Cardiac Tamponade</a:t>
                      </a:r>
                      <a:endParaRPr lang="en-US" sz="1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13 (0.2)</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5 (38)</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84 (3)</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38 (45)</a:t>
                      </a:r>
                      <a:endParaRPr lang="en-US" sz="1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786845745"/>
                  </a:ext>
                </a:extLst>
              </a:tr>
              <a:tr h="376645">
                <a:tc>
                  <a:txBody>
                    <a:bodyPr/>
                    <a:lstStyle/>
                    <a:p>
                      <a:pPr algn="l" fontAlgn="ctr"/>
                      <a:r>
                        <a:rPr lang="en-US" sz="1800" u="none" strike="noStrike">
                          <a:effectLst/>
                        </a:rPr>
                        <a:t>    Surgical Site Bleeding</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386 (7)</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134 (35)</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332 (10)</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168 (51)</a:t>
                      </a:r>
                      <a:endParaRPr lang="en-US" sz="1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11792540"/>
                  </a:ext>
                </a:extLst>
              </a:tr>
              <a:tr h="376645">
                <a:tc>
                  <a:txBody>
                    <a:bodyPr/>
                    <a:lstStyle/>
                    <a:p>
                      <a:pPr algn="l" fontAlgn="ctr"/>
                      <a:r>
                        <a:rPr lang="en-US" sz="1800" u="none" strike="noStrike">
                          <a:effectLst/>
                        </a:rPr>
                        <a:t>    GI Hemorrhage</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89 (2)</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29 (33)</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135 (4)</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53 (39)</a:t>
                      </a:r>
                      <a:endParaRPr lang="en-US" sz="1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75746036"/>
                  </a:ext>
                </a:extLst>
              </a:tr>
              <a:tr h="376645">
                <a:tc>
                  <a:txBody>
                    <a:bodyPr/>
                    <a:lstStyle/>
                    <a:p>
                      <a:pPr algn="l" fontAlgn="ctr"/>
                      <a:r>
                        <a:rPr lang="en-US" sz="1800" u="none" strike="noStrike">
                          <a:effectLst/>
                        </a:rPr>
                        <a:t>    Amputation</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0 (0)</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a:effectLst/>
                        </a:rPr>
                        <a:t>-</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dirty="0">
                          <a:effectLst/>
                        </a:rPr>
                        <a:t>5 (0.1)</a:t>
                      </a:r>
                      <a:endParaRPr lang="en-US" sz="1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u="none" strike="noStrike" dirty="0">
                          <a:effectLst/>
                        </a:rPr>
                        <a:t>4 (80)</a:t>
                      </a:r>
                      <a:endParaRPr lang="en-US" sz="1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557993156"/>
                  </a:ext>
                </a:extLst>
              </a:tr>
            </a:tbl>
          </a:graphicData>
        </a:graphic>
      </p:graphicFrame>
      <p:graphicFrame>
        <p:nvGraphicFramePr>
          <p:cNvPr id="79" name="Table 78">
            <a:extLst>
              <a:ext uri="{FF2B5EF4-FFF2-40B4-BE49-F238E27FC236}">
                <a16:creationId xmlns:a16="http://schemas.microsoft.com/office/drawing/2014/main" id="{E08A6D8A-D97E-4E90-BFBF-6C81E330711C}"/>
              </a:ext>
            </a:extLst>
          </p:cNvPr>
          <p:cNvGraphicFramePr>
            <a:graphicFrameLocks noGrp="1"/>
          </p:cNvGraphicFramePr>
          <p:nvPr>
            <p:extLst>
              <p:ext uri="{D42A27DB-BD31-4B8C-83A1-F6EECF244321}">
                <p14:modId xmlns:p14="http://schemas.microsoft.com/office/powerpoint/2010/main" val="2020537350"/>
              </p:ext>
            </p:extLst>
          </p:nvPr>
        </p:nvGraphicFramePr>
        <p:xfrm>
          <a:off x="30910866" y="15453367"/>
          <a:ext cx="12400078" cy="6690080"/>
        </p:xfrm>
        <a:graphic>
          <a:graphicData uri="http://schemas.openxmlformats.org/drawingml/2006/table">
            <a:tbl>
              <a:tblPr firstRow="1" firstCol="1" bandRow="1">
                <a:tableStyleId>{5C22544A-7EE6-4342-B048-85BDC9FD1C3A}</a:tableStyleId>
              </a:tblPr>
              <a:tblGrid>
                <a:gridCol w="2183262">
                  <a:extLst>
                    <a:ext uri="{9D8B030D-6E8A-4147-A177-3AD203B41FA5}">
                      <a16:colId xmlns:a16="http://schemas.microsoft.com/office/drawing/2014/main" val="4122976432"/>
                    </a:ext>
                  </a:extLst>
                </a:gridCol>
                <a:gridCol w="1992491">
                  <a:extLst>
                    <a:ext uri="{9D8B030D-6E8A-4147-A177-3AD203B41FA5}">
                      <a16:colId xmlns:a16="http://schemas.microsoft.com/office/drawing/2014/main" val="2926475103"/>
                    </a:ext>
                  </a:extLst>
                </a:gridCol>
                <a:gridCol w="3115917">
                  <a:extLst>
                    <a:ext uri="{9D8B030D-6E8A-4147-A177-3AD203B41FA5}">
                      <a16:colId xmlns:a16="http://schemas.microsoft.com/office/drawing/2014/main" val="2867220007"/>
                    </a:ext>
                  </a:extLst>
                </a:gridCol>
                <a:gridCol w="1992491">
                  <a:extLst>
                    <a:ext uri="{9D8B030D-6E8A-4147-A177-3AD203B41FA5}">
                      <a16:colId xmlns:a16="http://schemas.microsoft.com/office/drawing/2014/main" val="3085007676"/>
                    </a:ext>
                  </a:extLst>
                </a:gridCol>
                <a:gridCol w="3115917">
                  <a:extLst>
                    <a:ext uri="{9D8B030D-6E8A-4147-A177-3AD203B41FA5}">
                      <a16:colId xmlns:a16="http://schemas.microsoft.com/office/drawing/2014/main" val="2833053232"/>
                    </a:ext>
                  </a:extLst>
                </a:gridCol>
              </a:tblGrid>
              <a:tr h="376645">
                <a:tc>
                  <a:txBody>
                    <a:bodyPr/>
                    <a:lstStyle/>
                    <a:p>
                      <a:pPr algn="l" fontAlgn="t"/>
                      <a:r>
                        <a:rPr lang="en-US" sz="3200" u="none" strike="noStrike" dirty="0">
                          <a:effectLst/>
                        </a:rPr>
                        <a:t> </a:t>
                      </a:r>
                      <a:endParaRPr lang="en-US" sz="3200" b="0" i="0" u="none" strike="noStrike" dirty="0">
                        <a:solidFill>
                          <a:srgbClr val="000000"/>
                        </a:solidFill>
                        <a:effectLst/>
                        <a:latin typeface="Times New Roman" panose="02020603050405020304" pitchFamily="18" charset="0"/>
                      </a:endParaRPr>
                    </a:p>
                  </a:txBody>
                  <a:tcPr marL="9525" marR="9525" marT="9525" marB="0"/>
                </a:tc>
                <a:tc gridSpan="2">
                  <a:txBody>
                    <a:bodyPr/>
                    <a:lstStyle/>
                    <a:p>
                      <a:pPr algn="ctr" fontAlgn="ctr"/>
                      <a:r>
                        <a:rPr lang="en-US" sz="2400" u="sng" strike="noStrike" dirty="0">
                          <a:effectLst/>
                        </a:rPr>
                        <a:t>Neonatal Cardiac</a:t>
                      </a:r>
                      <a:endParaRPr lang="en-US" sz="2400" b="1" i="0" u="sng" strike="noStrike" dirty="0">
                        <a:solidFill>
                          <a:srgbClr val="000000"/>
                        </a:solidFill>
                        <a:effectLst/>
                        <a:latin typeface="Times New Roman" panose="02020603050405020304" pitchFamily="18" charset="0"/>
                      </a:endParaRPr>
                    </a:p>
                  </a:txBody>
                  <a:tcPr marL="9525" marR="9525" marT="9525" marB="0" anchor="ctr"/>
                </a:tc>
                <a:tc hMerge="1">
                  <a:txBody>
                    <a:bodyPr/>
                    <a:lstStyle/>
                    <a:p>
                      <a:endParaRPr lang="en-US"/>
                    </a:p>
                  </a:txBody>
                  <a:tcPr/>
                </a:tc>
                <a:tc gridSpan="2">
                  <a:txBody>
                    <a:bodyPr/>
                    <a:lstStyle/>
                    <a:p>
                      <a:pPr algn="ctr" fontAlgn="ctr"/>
                      <a:r>
                        <a:rPr lang="en-US" sz="2400" u="sng" strike="noStrike" dirty="0">
                          <a:effectLst/>
                        </a:rPr>
                        <a:t>Pediatric Cardiac</a:t>
                      </a:r>
                      <a:endParaRPr lang="en-US" sz="2400" b="1" i="0" u="sng" strike="noStrike" dirty="0">
                        <a:solidFill>
                          <a:srgbClr val="000000"/>
                        </a:solidFill>
                        <a:effectLst/>
                        <a:latin typeface="Times New Roman" panose="02020603050405020304" pitchFamily="18" charset="0"/>
                      </a:endParaRPr>
                    </a:p>
                  </a:txBody>
                  <a:tcPr marL="9525" marR="9525" marT="9525" marB="0" anchor="ctr"/>
                </a:tc>
                <a:tc hMerge="1">
                  <a:txBody>
                    <a:bodyPr/>
                    <a:lstStyle/>
                    <a:p>
                      <a:endParaRPr lang="en-US"/>
                    </a:p>
                  </a:txBody>
                  <a:tcPr/>
                </a:tc>
                <a:extLst>
                  <a:ext uri="{0D108BD9-81ED-4DB2-BD59-A6C34878D82A}">
                    <a16:rowId xmlns:a16="http://schemas.microsoft.com/office/drawing/2014/main" val="3240313550"/>
                  </a:ext>
                </a:extLst>
              </a:tr>
              <a:tr h="376645">
                <a:tc>
                  <a:txBody>
                    <a:bodyPr/>
                    <a:lstStyle/>
                    <a:p>
                      <a:pPr algn="l" fontAlgn="t"/>
                      <a:r>
                        <a:rPr lang="en-US" sz="3200" u="none" strike="noStrike">
                          <a:effectLst/>
                        </a:rPr>
                        <a:t> </a:t>
                      </a:r>
                      <a:endParaRPr lang="en-US" sz="3200" b="0" i="0" u="none" strike="noStrike">
                        <a:solidFill>
                          <a:srgbClr val="000000"/>
                        </a:solidFill>
                        <a:effectLst/>
                        <a:latin typeface="Times New Roman" panose="02020603050405020304" pitchFamily="18" charset="0"/>
                      </a:endParaRPr>
                    </a:p>
                  </a:txBody>
                  <a:tcPr marL="9525" marR="9525" marT="9525" marB="0"/>
                </a:tc>
                <a:tc>
                  <a:txBody>
                    <a:bodyPr/>
                    <a:lstStyle/>
                    <a:p>
                      <a:pPr algn="l" fontAlgn="ctr"/>
                      <a:r>
                        <a:rPr lang="en-US" sz="1800" u="sng" strike="noStrike">
                          <a:effectLst/>
                        </a:rPr>
                        <a:t>Complications N (%)</a:t>
                      </a:r>
                      <a:endParaRPr lang="en-US" sz="1800" b="1" i="0" u="sng"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US" sz="1800" u="sng" strike="noStrike">
                          <a:effectLst/>
                        </a:rPr>
                        <a:t>After complication survival N (%)</a:t>
                      </a:r>
                      <a:endParaRPr lang="en-US" sz="1800" b="1" i="0" u="sng"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US" sz="1800" u="sng" strike="noStrike">
                          <a:effectLst/>
                        </a:rPr>
                        <a:t>Complications N (%)</a:t>
                      </a:r>
                      <a:endParaRPr lang="en-US" sz="1800" b="1" i="0" u="sng"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US" sz="1800" u="sng" strike="noStrike" dirty="0">
                          <a:effectLst/>
                        </a:rPr>
                        <a:t>After complication survival N (%)</a:t>
                      </a:r>
                      <a:endParaRPr lang="en-US" sz="1800" b="1" i="0" u="sng"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801733678"/>
                  </a:ext>
                </a:extLst>
              </a:tr>
              <a:tr h="376645">
                <a:tc>
                  <a:txBody>
                    <a:bodyPr/>
                    <a:lstStyle/>
                    <a:p>
                      <a:pPr algn="l" fontAlgn="ctr"/>
                      <a:r>
                        <a:rPr lang="en-US" sz="1800" u="none" strike="noStrike" dirty="0">
                          <a:effectLst/>
                        </a:rPr>
                        <a:t>Mechanical</a:t>
                      </a:r>
                      <a:endParaRPr lang="en-US" sz="1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t"/>
                      <a:endParaRPr lang="en-US" sz="3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t"/>
                      <a:endParaRPr lang="en-US" sz="3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t"/>
                      <a:endParaRPr lang="en-US" sz="3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t"/>
                      <a:endParaRPr lang="en-US" sz="32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05917780"/>
                  </a:ext>
                </a:extLst>
              </a:tr>
              <a:tr h="376645">
                <a:tc>
                  <a:txBody>
                    <a:bodyPr/>
                    <a:lstStyle/>
                    <a:p>
                      <a:pPr algn="l" fontAlgn="ctr"/>
                      <a:r>
                        <a:rPr lang="en-US" sz="1800" u="none" strike="noStrike">
                          <a:effectLst/>
                        </a:rPr>
                        <a:t>    Oxygenator Failure</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123 (4)</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36 (29)</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205 (5)</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94 (46)</a:t>
                      </a:r>
                    </a:p>
                  </a:txBody>
                  <a:tcPr marL="9525" marR="9525" marT="9525" marB="0" anchor="ctr"/>
                </a:tc>
                <a:extLst>
                  <a:ext uri="{0D108BD9-81ED-4DB2-BD59-A6C34878D82A}">
                    <a16:rowId xmlns:a16="http://schemas.microsoft.com/office/drawing/2014/main" val="4105088344"/>
                  </a:ext>
                </a:extLst>
              </a:tr>
              <a:tr h="376645">
                <a:tc>
                  <a:txBody>
                    <a:bodyPr/>
                    <a:lstStyle/>
                    <a:p>
                      <a:pPr algn="l" fontAlgn="ctr"/>
                      <a:r>
                        <a:rPr lang="en-US" sz="1800" u="none" strike="noStrike" dirty="0">
                          <a:effectLst/>
                        </a:rPr>
                        <a:t>    Pump Malfunction</a:t>
                      </a:r>
                      <a:endParaRPr lang="en-US" sz="1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37 (1)</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12 (32)</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49 (1)</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22 (45)</a:t>
                      </a:r>
                    </a:p>
                  </a:txBody>
                  <a:tcPr marL="9525" marR="9525" marT="9525" marB="0" anchor="ctr"/>
                </a:tc>
                <a:extLst>
                  <a:ext uri="{0D108BD9-81ED-4DB2-BD59-A6C34878D82A}">
                    <a16:rowId xmlns:a16="http://schemas.microsoft.com/office/drawing/2014/main" val="1812741511"/>
                  </a:ext>
                </a:extLst>
              </a:tr>
              <a:tr h="376645">
                <a:tc>
                  <a:txBody>
                    <a:bodyPr/>
                    <a:lstStyle/>
                    <a:p>
                      <a:pPr algn="l" fontAlgn="ctr"/>
                      <a:r>
                        <a:rPr lang="en-US" sz="1800" u="none" strike="noStrike" dirty="0">
                          <a:effectLst/>
                        </a:rPr>
                        <a:t>    Cannula Problem</a:t>
                      </a:r>
                      <a:endParaRPr lang="en-US" sz="1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156 (5)</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52 (33)</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194 (5)</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92 (47)</a:t>
                      </a:r>
                    </a:p>
                  </a:txBody>
                  <a:tcPr marL="9525" marR="9525" marT="9525" marB="0" anchor="ctr"/>
                </a:tc>
                <a:extLst>
                  <a:ext uri="{0D108BD9-81ED-4DB2-BD59-A6C34878D82A}">
                    <a16:rowId xmlns:a16="http://schemas.microsoft.com/office/drawing/2014/main" val="1156851939"/>
                  </a:ext>
                </a:extLst>
              </a:tr>
              <a:tr h="376645">
                <a:tc>
                  <a:txBody>
                    <a:bodyPr/>
                    <a:lstStyle/>
                    <a:p>
                      <a:pPr algn="l" fontAlgn="ctr"/>
                      <a:r>
                        <a:rPr lang="en-US" sz="1800" u="none" strike="noStrike">
                          <a:effectLst/>
                        </a:rPr>
                        <a:t>    Air in Circuit</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101 (3)</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33 (33)</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105 (3)</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49 (47)</a:t>
                      </a:r>
                    </a:p>
                  </a:txBody>
                  <a:tcPr marL="9525" marR="9525" marT="9525" marB="0" anchor="ctr"/>
                </a:tc>
                <a:extLst>
                  <a:ext uri="{0D108BD9-81ED-4DB2-BD59-A6C34878D82A}">
                    <a16:rowId xmlns:a16="http://schemas.microsoft.com/office/drawing/2014/main" val="2530921968"/>
                  </a:ext>
                </a:extLst>
              </a:tr>
              <a:tr h="376645">
                <a:tc>
                  <a:txBody>
                    <a:bodyPr/>
                    <a:lstStyle/>
                    <a:p>
                      <a:pPr algn="l" fontAlgn="ctr"/>
                      <a:r>
                        <a:rPr lang="en-US" sz="1800" u="none" strike="noStrike" dirty="0">
                          <a:effectLst/>
                        </a:rPr>
                        <a:t>Patient</a:t>
                      </a:r>
                      <a:endParaRPr lang="en-US" sz="1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t"/>
                      <a:endParaRPr lang="en-US" sz="3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t"/>
                      <a:endParaRPr lang="en-US" sz="3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t"/>
                      <a:endParaRPr lang="en-US" sz="3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t"/>
                      <a:endParaRPr lang="en-US" sz="32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97759371"/>
                  </a:ext>
                </a:extLst>
              </a:tr>
              <a:tr h="376645">
                <a:tc>
                  <a:txBody>
                    <a:bodyPr/>
                    <a:lstStyle/>
                    <a:p>
                      <a:pPr algn="l" fontAlgn="ctr"/>
                      <a:r>
                        <a:rPr lang="en-US" sz="1800" u="none" strike="noStrike" dirty="0">
                          <a:effectLst/>
                        </a:rPr>
                        <a:t>    Seizure by EEG</a:t>
                      </a:r>
                      <a:endParaRPr lang="en-US" sz="1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100 (4)</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41 (41)</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101 (3)</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42 (42)</a:t>
                      </a:r>
                    </a:p>
                  </a:txBody>
                  <a:tcPr marL="9525" marR="9525" marT="9525" marB="0" anchor="ctr"/>
                </a:tc>
                <a:extLst>
                  <a:ext uri="{0D108BD9-81ED-4DB2-BD59-A6C34878D82A}">
                    <a16:rowId xmlns:a16="http://schemas.microsoft.com/office/drawing/2014/main" val="3392316652"/>
                  </a:ext>
                </a:extLst>
              </a:tr>
              <a:tr h="376645">
                <a:tc>
                  <a:txBody>
                    <a:bodyPr/>
                    <a:lstStyle/>
                    <a:p>
                      <a:pPr algn="l" fontAlgn="ctr"/>
                      <a:r>
                        <a:rPr lang="en-US" sz="1800" u="none" strike="noStrike">
                          <a:effectLst/>
                        </a:rPr>
                        <a:t>    Cerebral Infarct</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93 (3)</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31 (33)</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231 (6)</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83 (36)</a:t>
                      </a:r>
                    </a:p>
                  </a:txBody>
                  <a:tcPr marL="9525" marR="9525" marT="9525" marB="0" anchor="ctr"/>
                </a:tc>
                <a:extLst>
                  <a:ext uri="{0D108BD9-81ED-4DB2-BD59-A6C34878D82A}">
                    <a16:rowId xmlns:a16="http://schemas.microsoft.com/office/drawing/2014/main" val="1505553899"/>
                  </a:ext>
                </a:extLst>
              </a:tr>
              <a:tr h="376645">
                <a:tc>
                  <a:txBody>
                    <a:bodyPr/>
                    <a:lstStyle/>
                    <a:p>
                      <a:pPr algn="l" fontAlgn="ctr"/>
                      <a:r>
                        <a:rPr lang="en-US" sz="1800" u="none" strike="noStrike" dirty="0">
                          <a:effectLst/>
                        </a:rPr>
                        <a:t>    ICH</a:t>
                      </a:r>
                      <a:endParaRPr lang="en-US" sz="1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326 (11)</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91 (28)</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251 (6)</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65 (26)</a:t>
                      </a:r>
                    </a:p>
                  </a:txBody>
                  <a:tcPr marL="9525" marR="9525" marT="9525" marB="0" anchor="ctr"/>
                </a:tc>
                <a:extLst>
                  <a:ext uri="{0D108BD9-81ED-4DB2-BD59-A6C34878D82A}">
                    <a16:rowId xmlns:a16="http://schemas.microsoft.com/office/drawing/2014/main" val="2351828515"/>
                  </a:ext>
                </a:extLst>
              </a:tr>
              <a:tr h="376645">
                <a:tc>
                  <a:txBody>
                    <a:bodyPr/>
                    <a:lstStyle/>
                    <a:p>
                      <a:pPr algn="l" fontAlgn="ctr"/>
                      <a:r>
                        <a:rPr lang="en-US" sz="1800" u="none" strike="noStrike">
                          <a:effectLst/>
                        </a:rPr>
                        <a:t>    Brain Death</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21 (1)</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0</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107 (3)</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0</a:t>
                      </a:r>
                    </a:p>
                  </a:txBody>
                  <a:tcPr marL="9525" marR="9525" marT="9525" marB="0" anchor="ctr"/>
                </a:tc>
                <a:extLst>
                  <a:ext uri="{0D108BD9-81ED-4DB2-BD59-A6C34878D82A}">
                    <a16:rowId xmlns:a16="http://schemas.microsoft.com/office/drawing/2014/main" val="1066747270"/>
                  </a:ext>
                </a:extLst>
              </a:tr>
              <a:tr h="376645">
                <a:tc>
                  <a:txBody>
                    <a:bodyPr/>
                    <a:lstStyle/>
                    <a:p>
                      <a:pPr algn="l" fontAlgn="ctr"/>
                      <a:r>
                        <a:rPr lang="en-US" sz="1800" u="none" strike="noStrike" dirty="0">
                          <a:effectLst/>
                        </a:rPr>
                        <a:t>    Cardiac Tamponade</a:t>
                      </a:r>
                      <a:endParaRPr lang="en-US" sz="1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148 (5)</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62 (42)</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171 (4)</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66 (39)</a:t>
                      </a:r>
                    </a:p>
                  </a:txBody>
                  <a:tcPr marL="9525" marR="9525" marT="9525" marB="0" anchor="ctr"/>
                </a:tc>
                <a:extLst>
                  <a:ext uri="{0D108BD9-81ED-4DB2-BD59-A6C34878D82A}">
                    <a16:rowId xmlns:a16="http://schemas.microsoft.com/office/drawing/2014/main" val="786845745"/>
                  </a:ext>
                </a:extLst>
              </a:tr>
              <a:tr h="376645">
                <a:tc>
                  <a:txBody>
                    <a:bodyPr/>
                    <a:lstStyle/>
                    <a:p>
                      <a:pPr algn="l" fontAlgn="ctr"/>
                      <a:r>
                        <a:rPr lang="en-US" sz="1800" u="none" strike="noStrike" dirty="0">
                          <a:effectLst/>
                        </a:rPr>
                        <a:t>    Surgical Site Bleeding</a:t>
                      </a:r>
                      <a:endParaRPr lang="en-US" sz="1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739 (26)</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257 (35)</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974 (25)</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496 (51)</a:t>
                      </a:r>
                    </a:p>
                  </a:txBody>
                  <a:tcPr marL="9525" marR="9525" marT="9525" marB="0" anchor="ctr"/>
                </a:tc>
                <a:extLst>
                  <a:ext uri="{0D108BD9-81ED-4DB2-BD59-A6C34878D82A}">
                    <a16:rowId xmlns:a16="http://schemas.microsoft.com/office/drawing/2014/main" val="2511792540"/>
                  </a:ext>
                </a:extLst>
              </a:tr>
              <a:tr h="376645">
                <a:tc>
                  <a:txBody>
                    <a:bodyPr/>
                    <a:lstStyle/>
                    <a:p>
                      <a:pPr algn="l" fontAlgn="ctr"/>
                      <a:r>
                        <a:rPr lang="en-US" sz="1800" u="none" strike="noStrike">
                          <a:effectLst/>
                        </a:rPr>
                        <a:t>    GI Hemorrhage</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35 (1)</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7 (20)</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79 (2)</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18 (23)</a:t>
                      </a:r>
                    </a:p>
                  </a:txBody>
                  <a:tcPr marL="9525" marR="9525" marT="9525" marB="0" anchor="ctr"/>
                </a:tc>
                <a:extLst>
                  <a:ext uri="{0D108BD9-81ED-4DB2-BD59-A6C34878D82A}">
                    <a16:rowId xmlns:a16="http://schemas.microsoft.com/office/drawing/2014/main" val="75746036"/>
                  </a:ext>
                </a:extLst>
              </a:tr>
              <a:tr h="376645">
                <a:tc>
                  <a:txBody>
                    <a:bodyPr/>
                    <a:lstStyle/>
                    <a:p>
                      <a:pPr algn="l" fontAlgn="ctr"/>
                      <a:r>
                        <a:rPr lang="en-US" sz="1800" u="none" strike="noStrike">
                          <a:effectLst/>
                        </a:rPr>
                        <a:t>    Amputation</a:t>
                      </a:r>
                      <a:endParaRPr lang="en-US" sz="1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3 (0.1)</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2 (67)</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4 (0.1)</a:t>
                      </a:r>
                    </a:p>
                  </a:txBody>
                  <a:tcPr marL="9525" marR="9525" marT="9525" marB="0" anchor="ctr"/>
                </a:tc>
                <a:tc>
                  <a:txBody>
                    <a:bodyPr/>
                    <a:lstStyle/>
                    <a:p>
                      <a:pPr algn="ctr" fontAlgn="ctr"/>
                      <a:r>
                        <a:rPr lang="en-US" sz="1800" b="0" i="0" u="none" strike="noStrike" dirty="0">
                          <a:solidFill>
                            <a:srgbClr val="000000"/>
                          </a:solidFill>
                          <a:effectLst/>
                          <a:latin typeface="Times New Roman" panose="02020603050405020304" pitchFamily="18" charset="0"/>
                        </a:rPr>
                        <a:t>3 (75)</a:t>
                      </a:r>
                    </a:p>
                  </a:txBody>
                  <a:tcPr marL="9525" marR="9525" marT="9525" marB="0" anchor="ctr"/>
                </a:tc>
                <a:extLst>
                  <a:ext uri="{0D108BD9-81ED-4DB2-BD59-A6C34878D82A}">
                    <a16:rowId xmlns:a16="http://schemas.microsoft.com/office/drawing/2014/main" val="557993156"/>
                  </a:ext>
                </a:extLst>
              </a:tr>
            </a:tbl>
          </a:graphicData>
        </a:graphic>
      </p:graphicFrame>
      <p:graphicFrame>
        <p:nvGraphicFramePr>
          <p:cNvPr id="80" name="Table 79">
            <a:extLst>
              <a:ext uri="{FF2B5EF4-FFF2-40B4-BE49-F238E27FC236}">
                <a16:creationId xmlns:a16="http://schemas.microsoft.com/office/drawing/2014/main" id="{EF22A3D6-F10A-4DCA-B260-56498B480978}"/>
              </a:ext>
            </a:extLst>
          </p:cNvPr>
          <p:cNvGraphicFramePr>
            <a:graphicFrameLocks noGrp="1"/>
          </p:cNvGraphicFramePr>
          <p:nvPr>
            <p:extLst>
              <p:ext uri="{D42A27DB-BD31-4B8C-83A1-F6EECF244321}">
                <p14:modId xmlns:p14="http://schemas.microsoft.com/office/powerpoint/2010/main" val="3603623634"/>
              </p:ext>
            </p:extLst>
          </p:nvPr>
        </p:nvGraphicFramePr>
        <p:xfrm>
          <a:off x="21951617" y="22301245"/>
          <a:ext cx="8693595" cy="6998220"/>
        </p:xfrm>
        <a:graphic>
          <a:graphicData uri="http://schemas.openxmlformats.org/drawingml/2006/table">
            <a:tbl>
              <a:tblPr firstRow="1" firstCol="1" bandRow="1">
                <a:tableStyleId>{5C22544A-7EE6-4342-B048-85BDC9FD1C3A}</a:tableStyleId>
              </a:tblPr>
              <a:tblGrid>
                <a:gridCol w="2603025">
                  <a:extLst>
                    <a:ext uri="{9D8B030D-6E8A-4147-A177-3AD203B41FA5}">
                      <a16:colId xmlns:a16="http://schemas.microsoft.com/office/drawing/2014/main" val="4122976432"/>
                    </a:ext>
                  </a:extLst>
                </a:gridCol>
                <a:gridCol w="2375575">
                  <a:extLst>
                    <a:ext uri="{9D8B030D-6E8A-4147-A177-3AD203B41FA5}">
                      <a16:colId xmlns:a16="http://schemas.microsoft.com/office/drawing/2014/main" val="2926475103"/>
                    </a:ext>
                  </a:extLst>
                </a:gridCol>
                <a:gridCol w="3714995">
                  <a:extLst>
                    <a:ext uri="{9D8B030D-6E8A-4147-A177-3AD203B41FA5}">
                      <a16:colId xmlns:a16="http://schemas.microsoft.com/office/drawing/2014/main" val="2867220007"/>
                    </a:ext>
                  </a:extLst>
                </a:gridCol>
              </a:tblGrid>
              <a:tr h="686484">
                <a:tc>
                  <a:txBody>
                    <a:bodyPr/>
                    <a:lstStyle/>
                    <a:p>
                      <a:pPr algn="l" fontAlgn="t"/>
                      <a:r>
                        <a:rPr lang="en-US" sz="4000" u="none" strike="noStrike" dirty="0">
                          <a:effectLst/>
                        </a:rPr>
                        <a:t> </a:t>
                      </a:r>
                      <a:endParaRPr lang="en-US" sz="4000" b="0" i="0" u="none" strike="noStrike" dirty="0">
                        <a:solidFill>
                          <a:srgbClr val="000000"/>
                        </a:solidFill>
                        <a:effectLst/>
                        <a:latin typeface="Times New Roman" panose="02020603050405020304" pitchFamily="18" charset="0"/>
                      </a:endParaRPr>
                    </a:p>
                  </a:txBody>
                  <a:tcPr marL="9525" marR="9525" marT="9525" marB="0"/>
                </a:tc>
                <a:tc>
                  <a:txBody>
                    <a:bodyPr/>
                    <a:lstStyle/>
                    <a:p>
                      <a:pPr algn="ctr" fontAlgn="ctr"/>
                      <a:r>
                        <a:rPr lang="en-US" sz="2400" b="1" i="0" u="sng" strike="noStrike" dirty="0">
                          <a:solidFill>
                            <a:schemeClr val="bg1"/>
                          </a:solidFill>
                          <a:effectLst/>
                          <a:latin typeface="Times New Roman" panose="02020603050405020304" pitchFamily="18" charset="0"/>
                        </a:rPr>
                        <a:t>Number of Cases</a:t>
                      </a:r>
                    </a:p>
                  </a:txBody>
                  <a:tcPr marL="9525" marR="9525" marT="9525" marB="0" anchor="ctr">
                    <a:solidFill>
                      <a:schemeClr val="accent1"/>
                    </a:solidFill>
                  </a:tcPr>
                </a:tc>
                <a:tc>
                  <a:txBody>
                    <a:bodyPr/>
                    <a:lstStyle/>
                    <a:p>
                      <a:pPr algn="ctr" fontAlgn="ctr"/>
                      <a:r>
                        <a:rPr lang="en-US" sz="2400" b="1" i="0" u="sng" strike="noStrike" dirty="0">
                          <a:solidFill>
                            <a:schemeClr val="bg1"/>
                          </a:solidFill>
                          <a:effectLst/>
                          <a:latin typeface="Times New Roman" panose="02020603050405020304" pitchFamily="18" charset="0"/>
                        </a:rPr>
                        <a:t>Survived ECLS N (%)</a:t>
                      </a:r>
                    </a:p>
                  </a:txBody>
                  <a:tcPr marL="9525" marR="9525" marT="9525" marB="0" anchor="ctr">
                    <a:solidFill>
                      <a:schemeClr val="accent1"/>
                    </a:solidFill>
                  </a:tcPr>
                </a:tc>
                <a:extLst>
                  <a:ext uri="{0D108BD9-81ED-4DB2-BD59-A6C34878D82A}">
                    <a16:rowId xmlns:a16="http://schemas.microsoft.com/office/drawing/2014/main" val="1801733678"/>
                  </a:ext>
                </a:extLst>
              </a:tr>
              <a:tr h="686484">
                <a:tc>
                  <a:txBody>
                    <a:bodyPr/>
                    <a:lstStyle/>
                    <a:p>
                      <a:pPr algn="l" fontAlgn="ctr"/>
                      <a:r>
                        <a:rPr lang="en-US" sz="2400" b="1" i="0" u="none" strike="noStrike" dirty="0">
                          <a:solidFill>
                            <a:schemeClr val="bg1"/>
                          </a:solidFill>
                          <a:effectLst/>
                          <a:latin typeface="Times New Roman" panose="02020603050405020304" pitchFamily="18" charset="0"/>
                        </a:rPr>
                        <a:t>Neonatal</a:t>
                      </a:r>
                    </a:p>
                  </a:txBody>
                  <a:tcPr marL="9525" marR="9525" marT="9525" marB="0" anchor="ctr"/>
                </a:tc>
                <a:tc>
                  <a:txBody>
                    <a:bodyPr/>
                    <a:lstStyle/>
                    <a:p>
                      <a:pPr algn="ctr" fontAlgn="t"/>
                      <a:endParaRPr lang="en-US" sz="4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t"/>
                      <a:endParaRPr lang="en-US" sz="4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05917780"/>
                  </a:ext>
                </a:extLst>
              </a:tr>
              <a:tr h="520029">
                <a:tc>
                  <a:txBody>
                    <a:bodyPr/>
                    <a:lstStyle/>
                    <a:p>
                      <a:pPr algn="l" fontAlgn="ctr"/>
                      <a:r>
                        <a:rPr lang="en-US" sz="2400" u="none" strike="noStrike" dirty="0">
                          <a:effectLst/>
                        </a:rPr>
                        <a:t>    Respiratory</a:t>
                      </a:r>
                      <a:endParaRPr lang="en-US" sz="24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2400" b="0" i="0" u="none" strike="noStrike" dirty="0">
                          <a:solidFill>
                            <a:srgbClr val="000000"/>
                          </a:solidFill>
                          <a:effectLst/>
                          <a:latin typeface="Times New Roman" panose="02020603050405020304" pitchFamily="18" charset="0"/>
                          <a:cs typeface="Times New Roman" panose="02020603050405020304" pitchFamily="18" charset="0"/>
                        </a:rPr>
                        <a:t>30,062</a:t>
                      </a:r>
                    </a:p>
                  </a:txBody>
                  <a:tcPr marL="9525" marR="9525" marT="9525" marB="0" anchor="ctr"/>
                </a:tc>
                <a:tc>
                  <a:txBody>
                    <a:bodyPr/>
                    <a:lstStyle/>
                    <a:p>
                      <a:pPr algn="ctr" fontAlgn="t"/>
                      <a:r>
                        <a:rPr lang="en-US" sz="2400" u="none" strike="noStrike" dirty="0">
                          <a:solidFill>
                            <a:schemeClr val="tx1"/>
                          </a:solidFill>
                          <a:effectLst/>
                          <a:latin typeface="Times New Roman" panose="02020603050405020304" pitchFamily="18" charset="0"/>
                          <a:cs typeface="Times New Roman" panose="02020603050405020304" pitchFamily="18" charset="0"/>
                        </a:rPr>
                        <a:t>25,297 (84)</a:t>
                      </a:r>
                      <a:endParaRPr lang="en-US" sz="24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4105088344"/>
                  </a:ext>
                </a:extLst>
              </a:tr>
              <a:tr h="520029">
                <a:tc>
                  <a:txBody>
                    <a:bodyPr/>
                    <a:lstStyle/>
                    <a:p>
                      <a:pPr algn="l" fontAlgn="ctr"/>
                      <a:r>
                        <a:rPr lang="en-US" sz="2400" u="none" strike="noStrike" dirty="0">
                          <a:effectLst/>
                        </a:rPr>
                        <a:t>    Cardiac</a:t>
                      </a:r>
                      <a:endParaRPr lang="en-US" sz="24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2400" b="0" i="0" u="none" strike="noStrike" dirty="0">
                          <a:solidFill>
                            <a:srgbClr val="000000"/>
                          </a:solidFill>
                          <a:effectLst/>
                          <a:latin typeface="Times New Roman" panose="02020603050405020304" pitchFamily="18" charset="0"/>
                          <a:cs typeface="Times New Roman" panose="02020603050405020304" pitchFamily="18" charset="0"/>
                        </a:rPr>
                        <a:t>7,243</a:t>
                      </a:r>
                    </a:p>
                  </a:txBody>
                  <a:tcPr marL="9525" marR="9525" marT="9525" marB="0" anchor="ctr"/>
                </a:tc>
                <a:tc>
                  <a:txBody>
                    <a:bodyPr/>
                    <a:lstStyle/>
                    <a:p>
                      <a:pPr algn="ctr" fontAlgn="t"/>
                      <a:r>
                        <a:rPr lang="en-US" sz="2400" u="none" strike="noStrike" dirty="0">
                          <a:solidFill>
                            <a:schemeClr val="tx1"/>
                          </a:solidFill>
                          <a:effectLst/>
                          <a:latin typeface="Times New Roman" panose="02020603050405020304" pitchFamily="18" charset="0"/>
                          <a:cs typeface="Times New Roman" panose="02020603050405020304" pitchFamily="18" charset="0"/>
                        </a:rPr>
                        <a:t>4,697 (65)</a:t>
                      </a:r>
                      <a:endParaRPr lang="en-US" sz="24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1812741511"/>
                  </a:ext>
                </a:extLst>
              </a:tr>
              <a:tr h="520029">
                <a:tc>
                  <a:txBody>
                    <a:bodyPr/>
                    <a:lstStyle/>
                    <a:p>
                      <a:pPr algn="l" fontAlgn="ctr"/>
                      <a:r>
                        <a:rPr lang="en-US" sz="2400" u="none" strike="noStrike" dirty="0">
                          <a:effectLst/>
                        </a:rPr>
                        <a:t>    ECPR</a:t>
                      </a:r>
                      <a:endParaRPr lang="en-US" sz="24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2400" b="0" i="0" u="none" strike="noStrike" dirty="0">
                          <a:solidFill>
                            <a:srgbClr val="000000"/>
                          </a:solidFill>
                          <a:effectLst/>
                          <a:latin typeface="Times New Roman" panose="02020603050405020304" pitchFamily="18" charset="0"/>
                          <a:cs typeface="Times New Roman" panose="02020603050405020304" pitchFamily="18" charset="0"/>
                        </a:rPr>
                        <a:t>1,554</a:t>
                      </a:r>
                    </a:p>
                  </a:txBody>
                  <a:tcPr marL="9525" marR="9525" marT="9525" marB="0" anchor="ctr"/>
                </a:tc>
                <a:tc>
                  <a:txBody>
                    <a:bodyPr/>
                    <a:lstStyle/>
                    <a:p>
                      <a:pPr algn="ctr" fontAlgn="t"/>
                      <a:r>
                        <a:rPr lang="en-US" sz="2400" u="none" strike="noStrike" dirty="0">
                          <a:solidFill>
                            <a:schemeClr val="tx1"/>
                          </a:solidFill>
                          <a:effectLst/>
                          <a:latin typeface="Times New Roman" panose="02020603050405020304" pitchFamily="18" charset="0"/>
                          <a:cs typeface="Times New Roman" panose="02020603050405020304" pitchFamily="18" charset="0"/>
                        </a:rPr>
                        <a:t>1,048 (67)</a:t>
                      </a:r>
                      <a:endParaRPr lang="en-US" sz="24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1156851939"/>
                  </a:ext>
                </a:extLst>
              </a:tr>
              <a:tr h="520029">
                <a:tc>
                  <a:txBody>
                    <a:bodyPr/>
                    <a:lstStyle/>
                    <a:p>
                      <a:pPr algn="l" fontAlgn="ctr"/>
                      <a:r>
                        <a:rPr lang="en-US" sz="2400" u="none" strike="noStrike" dirty="0">
                          <a:effectLst/>
                        </a:rPr>
                        <a:t>Pediatric</a:t>
                      </a:r>
                      <a:endParaRPr lang="en-US" sz="24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t"/>
                      <a:endParaRPr lang="en-US" sz="2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t"/>
                      <a:r>
                        <a:rPr lang="en-US" sz="2400" u="none" strike="noStrike" dirty="0">
                          <a:solidFill>
                            <a:schemeClr val="tx1"/>
                          </a:solidFill>
                          <a:effectLst/>
                          <a:latin typeface="Times New Roman" panose="02020603050405020304" pitchFamily="18" charset="0"/>
                          <a:cs typeface="Times New Roman" panose="02020603050405020304" pitchFamily="18" charset="0"/>
                        </a:rPr>
                        <a:t> </a:t>
                      </a:r>
                      <a:endParaRPr lang="en-US" sz="24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1797759371"/>
                  </a:ext>
                </a:extLst>
              </a:tr>
              <a:tr h="520029">
                <a:tc>
                  <a:txBody>
                    <a:bodyPr/>
                    <a:lstStyle/>
                    <a:p>
                      <a:pPr algn="l" fontAlgn="ctr"/>
                      <a:r>
                        <a:rPr lang="en-US" sz="2400" u="none" strike="noStrike" dirty="0">
                          <a:effectLst/>
                        </a:rPr>
                        <a:t>    Respiratory</a:t>
                      </a:r>
                      <a:endParaRPr lang="en-US" sz="24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2400" b="0" i="0" u="none" strike="noStrike" dirty="0">
                          <a:solidFill>
                            <a:srgbClr val="000000"/>
                          </a:solidFill>
                          <a:effectLst/>
                          <a:latin typeface="Times New Roman" panose="02020603050405020304" pitchFamily="18" charset="0"/>
                          <a:cs typeface="Times New Roman" panose="02020603050405020304" pitchFamily="18" charset="0"/>
                        </a:rPr>
                        <a:t>8,162</a:t>
                      </a:r>
                    </a:p>
                  </a:txBody>
                  <a:tcPr marL="9525" marR="9525" marT="9525" marB="0" anchor="ctr"/>
                </a:tc>
                <a:tc>
                  <a:txBody>
                    <a:bodyPr/>
                    <a:lstStyle/>
                    <a:p>
                      <a:pPr algn="ctr" fontAlgn="t"/>
                      <a:r>
                        <a:rPr lang="en-US" sz="2400" u="none" strike="noStrike" dirty="0">
                          <a:solidFill>
                            <a:schemeClr val="tx1"/>
                          </a:solidFill>
                          <a:effectLst/>
                          <a:latin typeface="Times New Roman" panose="02020603050405020304" pitchFamily="18" charset="0"/>
                          <a:cs typeface="Times New Roman" panose="02020603050405020304" pitchFamily="18" charset="0"/>
                        </a:rPr>
                        <a:t>5,487(67)</a:t>
                      </a:r>
                      <a:endParaRPr lang="en-US" sz="24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3392316652"/>
                  </a:ext>
                </a:extLst>
              </a:tr>
              <a:tr h="520029">
                <a:tc>
                  <a:txBody>
                    <a:bodyPr/>
                    <a:lstStyle/>
                    <a:p>
                      <a:pPr algn="l" fontAlgn="ctr"/>
                      <a:r>
                        <a:rPr lang="en-US" sz="2400" u="none" strike="noStrike" dirty="0">
                          <a:effectLst/>
                        </a:rPr>
                        <a:t>    Cardiac</a:t>
                      </a:r>
                      <a:endParaRPr lang="en-US" sz="24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2400" b="0" i="0" u="none" strike="noStrike" dirty="0">
                          <a:solidFill>
                            <a:srgbClr val="000000"/>
                          </a:solidFill>
                          <a:effectLst/>
                          <a:latin typeface="Times New Roman" panose="02020603050405020304" pitchFamily="18" charset="0"/>
                          <a:cs typeface="Times New Roman" panose="02020603050405020304" pitchFamily="18" charset="0"/>
                        </a:rPr>
                        <a:t>9,479</a:t>
                      </a:r>
                    </a:p>
                  </a:txBody>
                  <a:tcPr marL="9525" marR="9525" marT="9525" marB="0" anchor="ctr"/>
                </a:tc>
                <a:tc>
                  <a:txBody>
                    <a:bodyPr/>
                    <a:lstStyle/>
                    <a:p>
                      <a:pPr algn="ctr" fontAlgn="t"/>
                      <a:r>
                        <a:rPr lang="en-US" sz="2400" u="none" strike="noStrike" dirty="0">
                          <a:solidFill>
                            <a:schemeClr val="tx1"/>
                          </a:solidFill>
                          <a:effectLst/>
                          <a:latin typeface="Times New Roman" panose="02020603050405020304" pitchFamily="18" charset="0"/>
                          <a:cs typeface="Times New Roman" panose="02020603050405020304" pitchFamily="18" charset="0"/>
                        </a:rPr>
                        <a:t>6,482 (68)</a:t>
                      </a:r>
                      <a:endParaRPr lang="en-US" sz="24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1505553899"/>
                  </a:ext>
                </a:extLst>
              </a:tr>
              <a:tr h="429717">
                <a:tc>
                  <a:txBody>
                    <a:bodyPr/>
                    <a:lstStyle/>
                    <a:p>
                      <a:pPr algn="l" fontAlgn="ctr"/>
                      <a:r>
                        <a:rPr lang="en-US" sz="2400" u="none" strike="noStrike" dirty="0">
                          <a:effectLst/>
                        </a:rPr>
                        <a:t>    ECPR</a:t>
                      </a:r>
                      <a:endParaRPr lang="en-US" sz="24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2400" b="0" i="0" u="none" strike="noStrike" dirty="0">
                          <a:solidFill>
                            <a:srgbClr val="000000"/>
                          </a:solidFill>
                          <a:effectLst/>
                          <a:latin typeface="Times New Roman" panose="02020603050405020304" pitchFamily="18" charset="0"/>
                          <a:cs typeface="Times New Roman" panose="02020603050405020304" pitchFamily="18" charset="0"/>
                        </a:rPr>
                        <a:t>3,469</a:t>
                      </a:r>
                    </a:p>
                  </a:txBody>
                  <a:tcPr marL="9525" marR="9525" marT="9525" marB="0" anchor="ctr"/>
                </a:tc>
                <a:tc>
                  <a:txBody>
                    <a:bodyPr/>
                    <a:lstStyle/>
                    <a:p>
                      <a:pPr algn="ctr" fontAlgn="t"/>
                      <a:r>
                        <a:rPr lang="en-US" sz="2400" u="none" strike="noStrike" dirty="0">
                          <a:solidFill>
                            <a:schemeClr val="tx1"/>
                          </a:solidFill>
                          <a:effectLst/>
                          <a:latin typeface="Times New Roman" panose="02020603050405020304" pitchFamily="18" charset="0"/>
                          <a:cs typeface="Times New Roman" panose="02020603050405020304" pitchFamily="18" charset="0"/>
                        </a:rPr>
                        <a:t>1,995 (58)</a:t>
                      </a:r>
                      <a:endParaRPr lang="en-US" sz="24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2351828515"/>
                  </a:ext>
                </a:extLst>
              </a:tr>
              <a:tr h="520029">
                <a:tc>
                  <a:txBody>
                    <a:bodyPr/>
                    <a:lstStyle/>
                    <a:p>
                      <a:pPr algn="l" fontAlgn="ctr"/>
                      <a:r>
                        <a:rPr lang="en-US" sz="2400" u="none" strike="noStrike" dirty="0">
                          <a:effectLst/>
                        </a:rPr>
                        <a:t>    Total</a:t>
                      </a:r>
                      <a:endParaRPr lang="en-US" sz="2400" b="0" i="0" u="none" strike="noStrike" dirty="0">
                        <a:solidFill>
                          <a:srgbClr val="000000"/>
                        </a:solidFill>
                        <a:effectLst/>
                        <a:latin typeface="Times New Roman" panose="02020603050405020304" pitchFamily="18"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Times New Roman" panose="02020603050405020304" pitchFamily="18" charset="0"/>
                          <a:cs typeface="Times New Roman" panose="02020603050405020304" pitchFamily="18" charset="0"/>
                        </a:rPr>
                        <a:t>59,969</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t"/>
                      <a:r>
                        <a:rPr lang="en-US" sz="2400" u="none" strike="noStrike" dirty="0">
                          <a:solidFill>
                            <a:schemeClr val="tx1"/>
                          </a:solidFill>
                          <a:effectLst/>
                          <a:latin typeface="Times New Roman" panose="02020603050405020304" pitchFamily="18" charset="0"/>
                          <a:cs typeface="Times New Roman" panose="02020603050405020304" pitchFamily="18" charset="0"/>
                        </a:rPr>
                        <a:t>45,006 (75%)</a:t>
                      </a:r>
                      <a:endParaRPr lang="en-US" sz="24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66747270"/>
                  </a:ext>
                </a:extLst>
              </a:tr>
              <a:tr h="520029">
                <a:tc gridSpan="2">
                  <a:txBody>
                    <a:bodyPr/>
                    <a:lstStyle/>
                    <a:p>
                      <a:pPr algn="l" fontAlgn="ctr"/>
                      <a:r>
                        <a:rPr lang="en-US" sz="2400" u="none" strike="noStrike" dirty="0">
                          <a:effectLst/>
                        </a:rPr>
                        <a:t>    Conventional Respiratory</a:t>
                      </a:r>
                    </a:p>
                  </a:txBody>
                  <a:tcPr marL="9525" marR="9525" marT="9525" marB="0" anchor="ctr">
                    <a:lnT w="12700" cap="flat" cmpd="sng" algn="ctr">
                      <a:solidFill>
                        <a:schemeClr val="tx1"/>
                      </a:solidFill>
                      <a:prstDash val="solid"/>
                      <a:round/>
                      <a:headEnd type="none" w="med" len="med"/>
                      <a:tailEnd type="none" w="med" len="med"/>
                    </a:lnT>
                  </a:tcPr>
                </a:tc>
                <a:tc hMerge="1">
                  <a:txBody>
                    <a:bodyPr/>
                    <a:lstStyle/>
                    <a:p>
                      <a:pPr algn="ctr" fontAlgn="ctr"/>
                      <a:endParaRPr lang="en-US" sz="1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2400" b="0" i="0" u="none" strike="noStrike" dirty="0">
                          <a:solidFill>
                            <a:srgbClr val="000000"/>
                          </a:solidFill>
                          <a:effectLst/>
                          <a:latin typeface="Times New Roman" panose="02020603050405020304" pitchFamily="18" charset="0"/>
                        </a:rPr>
                        <a:t>45%</a:t>
                      </a:r>
                    </a:p>
                  </a:txBody>
                  <a:tcPr marL="9525" marR="9525" marT="9525"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786845745"/>
                  </a:ext>
                </a:extLst>
              </a:tr>
              <a:tr h="515274">
                <a:tc gridSpan="2">
                  <a:txBody>
                    <a:bodyPr/>
                    <a:lstStyle/>
                    <a:p>
                      <a:pPr algn="l" fontAlgn="ctr"/>
                      <a:r>
                        <a:rPr lang="en-US" sz="2400" u="none" strike="noStrike" dirty="0">
                          <a:effectLst/>
                        </a:rPr>
                        <a:t>    Conventional Cardiac</a:t>
                      </a:r>
                    </a:p>
                  </a:txBody>
                  <a:tcPr marL="9525" marR="9525" marT="9525" marB="0" anchor="ctr"/>
                </a:tc>
                <a:tc hMerge="1">
                  <a:txBody>
                    <a:bodyPr/>
                    <a:lstStyle/>
                    <a:p>
                      <a:pPr algn="ctr" fontAlgn="ctr"/>
                      <a:endParaRPr lang="en-US" sz="1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2400" b="0" i="0" u="none" strike="noStrike" dirty="0">
                          <a:solidFill>
                            <a:srgbClr val="000000"/>
                          </a:solidFill>
                          <a:effectLst/>
                          <a:latin typeface="Times New Roman" panose="02020603050405020304" pitchFamily="18" charset="0"/>
                        </a:rPr>
                        <a:t>37%</a:t>
                      </a:r>
                    </a:p>
                  </a:txBody>
                  <a:tcPr marL="9525" marR="9525" marT="9525" marB="0" anchor="ctr"/>
                </a:tc>
                <a:extLst>
                  <a:ext uri="{0D108BD9-81ED-4DB2-BD59-A6C34878D82A}">
                    <a16:rowId xmlns:a16="http://schemas.microsoft.com/office/drawing/2014/main" val="2511792540"/>
                  </a:ext>
                </a:extLst>
              </a:tr>
              <a:tr h="520029">
                <a:tc gridSpan="2">
                  <a:txBody>
                    <a:bodyPr/>
                    <a:lstStyle/>
                    <a:p>
                      <a:pPr algn="l" fontAlgn="ctr"/>
                      <a:r>
                        <a:rPr lang="en-US" sz="2400" u="none" strike="noStrike" dirty="0">
                          <a:effectLst/>
                        </a:rPr>
                        <a:t>    Conventional CPR w/ AED Shocks</a:t>
                      </a:r>
                      <a:endParaRPr lang="en-US" sz="24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1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2400" b="0" i="0" u="none" strike="noStrike" dirty="0">
                          <a:solidFill>
                            <a:srgbClr val="000000"/>
                          </a:solidFill>
                          <a:effectLst/>
                          <a:latin typeface="Times New Roman" panose="02020603050405020304" pitchFamily="18" charset="0"/>
                        </a:rPr>
                        <a:t>32.9%</a:t>
                      </a:r>
                    </a:p>
                  </a:txBody>
                  <a:tcPr marL="9525" marR="9525" marT="9525" marB="0" anchor="ctr"/>
                </a:tc>
                <a:extLst>
                  <a:ext uri="{0D108BD9-81ED-4DB2-BD59-A6C34878D82A}">
                    <a16:rowId xmlns:a16="http://schemas.microsoft.com/office/drawing/2014/main" val="75746036"/>
                  </a:ext>
                </a:extLst>
              </a:tr>
            </a:tbl>
          </a:graphicData>
        </a:graphic>
      </p:graphicFrame>
      <p:sp>
        <p:nvSpPr>
          <p:cNvPr id="19" name="Rectangle 18">
            <a:extLst>
              <a:ext uri="{FF2B5EF4-FFF2-40B4-BE49-F238E27FC236}">
                <a16:creationId xmlns:a16="http://schemas.microsoft.com/office/drawing/2014/main" id="{ED46A965-EB8C-4CB5-9853-0B1D5920A294}"/>
              </a:ext>
            </a:extLst>
          </p:cNvPr>
          <p:cNvSpPr/>
          <p:nvPr/>
        </p:nvSpPr>
        <p:spPr>
          <a:xfrm>
            <a:off x="30867972" y="7201936"/>
            <a:ext cx="21945600" cy="523220"/>
          </a:xfrm>
          <a:prstGeom prst="rect">
            <a:avLst/>
          </a:prstGeom>
        </p:spPr>
        <p:txBody>
          <a:bodyPr>
            <a:spAutoFit/>
          </a:bodyPr>
          <a:lstStyle/>
          <a:p>
            <a:r>
              <a:rPr lang="en-US" sz="2800" dirty="0">
                <a:solidFill>
                  <a:schemeClr val="tx1">
                    <a:lumMod val="65000"/>
                    <a:lumOff val="35000"/>
                  </a:schemeClr>
                </a:solidFill>
              </a:rPr>
              <a:t>Mechanical and patient related complications with respiratory ECLS, 2009–2015</a:t>
            </a:r>
          </a:p>
        </p:txBody>
      </p:sp>
      <p:sp>
        <p:nvSpPr>
          <p:cNvPr id="20" name="Rectangle 19">
            <a:extLst>
              <a:ext uri="{FF2B5EF4-FFF2-40B4-BE49-F238E27FC236}">
                <a16:creationId xmlns:a16="http://schemas.microsoft.com/office/drawing/2014/main" id="{4FD21892-A9F7-4E2E-9978-86413A16E627}"/>
              </a:ext>
            </a:extLst>
          </p:cNvPr>
          <p:cNvSpPr/>
          <p:nvPr/>
        </p:nvSpPr>
        <p:spPr>
          <a:xfrm>
            <a:off x="30910866" y="14930147"/>
            <a:ext cx="21945600" cy="523220"/>
          </a:xfrm>
          <a:prstGeom prst="rect">
            <a:avLst/>
          </a:prstGeom>
        </p:spPr>
        <p:txBody>
          <a:bodyPr>
            <a:spAutoFit/>
          </a:bodyPr>
          <a:lstStyle/>
          <a:p>
            <a:r>
              <a:rPr lang="en-US" sz="2800" dirty="0">
                <a:solidFill>
                  <a:schemeClr val="tx1">
                    <a:lumMod val="65000"/>
                    <a:lumOff val="35000"/>
                  </a:schemeClr>
                </a:solidFill>
              </a:rPr>
              <a:t>Mechanical and patient related complications with cardiac ECLS, 2009–2015</a:t>
            </a:r>
          </a:p>
        </p:txBody>
      </p:sp>
      <p:sp>
        <p:nvSpPr>
          <p:cNvPr id="21" name="Rectangle 20">
            <a:extLst>
              <a:ext uri="{FF2B5EF4-FFF2-40B4-BE49-F238E27FC236}">
                <a16:creationId xmlns:a16="http://schemas.microsoft.com/office/drawing/2014/main" id="{CFEEA955-6587-40D6-8CA4-CF92315E20A6}"/>
              </a:ext>
            </a:extLst>
          </p:cNvPr>
          <p:cNvSpPr/>
          <p:nvPr/>
        </p:nvSpPr>
        <p:spPr>
          <a:xfrm>
            <a:off x="21904147" y="21704937"/>
            <a:ext cx="7220566" cy="523220"/>
          </a:xfrm>
          <a:prstGeom prst="rect">
            <a:avLst/>
          </a:prstGeom>
        </p:spPr>
        <p:txBody>
          <a:bodyPr wrap="none">
            <a:spAutoFit/>
          </a:bodyPr>
          <a:lstStyle/>
          <a:p>
            <a:r>
              <a:rPr lang="en-US" sz="2800" dirty="0">
                <a:solidFill>
                  <a:schemeClr val="tx1">
                    <a:lumMod val="65000"/>
                    <a:lumOff val="35000"/>
                  </a:schemeClr>
                </a:solidFill>
              </a:rPr>
              <a:t>ECLS cases and survival to discharge, 1989–2017</a:t>
            </a:r>
          </a:p>
        </p:txBody>
      </p:sp>
    </p:spTree>
    <p:extLst>
      <p:ext uri="{BB962C8B-B14F-4D97-AF65-F5344CB8AC3E}">
        <p14:creationId xmlns:p14="http://schemas.microsoft.com/office/powerpoint/2010/main" val="2150916414"/>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5.10.08"/>
  <p:tag name="AS_TITLE" val="Aspose.Slides for .NET 4.0"/>
  <p:tag name="AS_VERSION" val="15.8.1.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5635</TotalTime>
  <Words>1320</Words>
  <Application>Microsoft Office PowerPoint</Application>
  <PresentationFormat>Custom</PresentationFormat>
  <Paragraphs>296</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SimSun</vt:lpstr>
      <vt:lpstr>Arial</vt:lpstr>
      <vt:lpstr>Arial Black</vt:lpstr>
      <vt:lpstr>Arial Rounded MT Bold</vt:lpstr>
      <vt:lpstr>Calibri</vt:lpstr>
      <vt:lpstr>Times New Roman</vt:lpstr>
      <vt:lpstr>Office Theme</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 of a scientific poster</dc:title>
  <dc:subject>Free Research Poster</dc:subject>
  <dc:creator>Graphicsland/MakeSigns.com</dc:creator>
  <cp:keywords>scientific, research, template, custom, poster, presentation, symposium, printing, powerpoint, create, design, example, sample, download</cp:keywords>
  <dc:description>These templates are offered for free to help your create a poster ranging from nursing research posters to psychology research posters.</dc:description>
  <cp:lastModifiedBy>Luke Schulte</cp:lastModifiedBy>
  <cp:revision>4</cp:revision>
  <dcterms:modified xsi:type="dcterms:W3CDTF">2018-08-16T04:29:49Z</dcterms:modified>
  <cp:category>research posters template</cp:category>
</cp:coreProperties>
</file>