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custDataLst>
    <p:tags r:id="rId5"/>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3F75"/>
    <a:srgbClr val="EAEAEA"/>
    <a:srgbClr val="A9A9BB"/>
    <a:srgbClr val="ABABB9"/>
    <a:srgbClr val="9E9EC6"/>
    <a:srgbClr val="9696D0"/>
    <a:srgbClr val="B5B5EF"/>
    <a:srgbClr val="ACA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654" autoAdjust="0"/>
  </p:normalViewPr>
  <p:slideViewPr>
    <p:cSldViewPr>
      <p:cViewPr>
        <p:scale>
          <a:sx n="50" d="100"/>
          <a:sy n="50" d="100"/>
        </p:scale>
        <p:origin x="2208" y="144"/>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06BC5-DF6C-1543-87D1-93B478265D18}"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BC7216E6-BE0F-AD45-820F-CF68169DFB69}">
      <dgm:prSet phldrT="[Text]"/>
      <dgm:spPr/>
      <dgm:t>
        <a:bodyPr/>
        <a:lstStyle/>
        <a:p>
          <a:r>
            <a:rPr lang="en-US" dirty="0"/>
            <a:t>CINHAL, PsycINFO &amp; </a:t>
          </a:r>
          <a:r>
            <a:rPr lang="en-US" dirty="0" err="1"/>
            <a:t>Pubmed</a:t>
          </a:r>
          <a:r>
            <a:rPr lang="en-US" dirty="0"/>
            <a:t>:</a:t>
          </a:r>
        </a:p>
        <a:p>
          <a:r>
            <a:rPr lang="en-US" dirty="0"/>
            <a:t> 371 articles</a:t>
          </a:r>
        </a:p>
      </dgm:t>
    </dgm:pt>
    <dgm:pt modelId="{22D2F537-980A-3F40-8058-5CC083444FCB}" type="parTrans" cxnId="{0634F0DA-6863-7E4A-83EF-9E978643F25F}">
      <dgm:prSet/>
      <dgm:spPr/>
      <dgm:t>
        <a:bodyPr/>
        <a:lstStyle/>
        <a:p>
          <a:endParaRPr lang="en-US"/>
        </a:p>
      </dgm:t>
    </dgm:pt>
    <dgm:pt modelId="{220AD857-D4C7-8548-A644-B8C06EBA0224}" type="sibTrans" cxnId="{0634F0DA-6863-7E4A-83EF-9E978643F25F}">
      <dgm:prSet/>
      <dgm:spPr/>
      <dgm:t>
        <a:bodyPr/>
        <a:lstStyle/>
        <a:p>
          <a:endParaRPr lang="en-US"/>
        </a:p>
      </dgm:t>
    </dgm:pt>
    <dgm:pt modelId="{EC0BF7AD-BBFF-4549-86F8-099A6240FB4E}">
      <dgm:prSet phldrT="[Text]" custT="1"/>
      <dgm:spPr/>
      <dgm:t>
        <a:bodyPr/>
        <a:lstStyle/>
        <a:p>
          <a:r>
            <a:rPr lang="en-US" sz="2000" dirty="0"/>
            <a:t>Initial search criteria with key words</a:t>
          </a:r>
        </a:p>
      </dgm:t>
    </dgm:pt>
    <dgm:pt modelId="{CD63441A-9630-5B4E-B4D5-843EE95B2B90}" type="sibTrans" cxnId="{99B7F205-FA40-4845-9396-D815FA2815D7}">
      <dgm:prSet/>
      <dgm:spPr/>
      <dgm:t>
        <a:bodyPr/>
        <a:lstStyle/>
        <a:p>
          <a:endParaRPr lang="en-US"/>
        </a:p>
      </dgm:t>
    </dgm:pt>
    <dgm:pt modelId="{F84C9252-7162-3B4D-9574-76AF1084028C}" type="parTrans" cxnId="{99B7F205-FA40-4845-9396-D815FA2815D7}">
      <dgm:prSet/>
      <dgm:spPr/>
      <dgm:t>
        <a:bodyPr/>
        <a:lstStyle/>
        <a:p>
          <a:endParaRPr lang="en-US"/>
        </a:p>
      </dgm:t>
    </dgm:pt>
    <dgm:pt modelId="{5F3B6E6E-7548-4049-98EA-F3A53747DC58}">
      <dgm:prSet phldrT="[Text]" custT="1"/>
      <dgm:spPr/>
      <dgm:t>
        <a:bodyPr/>
        <a:lstStyle/>
        <a:p>
          <a:r>
            <a:rPr lang="en-US" sz="1800" dirty="0"/>
            <a:t>In-depth sociocultural and psychosocial barriers and intervention programs in cervical cancer screening among U.S. Hispanic women </a:t>
          </a:r>
        </a:p>
      </dgm:t>
    </dgm:pt>
    <dgm:pt modelId="{0020D5E9-5B49-7F44-9DAF-F9F37416C96B}" type="sibTrans" cxnId="{C8F491DF-72CF-7945-B34A-C8D3EFD582BE}">
      <dgm:prSet/>
      <dgm:spPr/>
      <dgm:t>
        <a:bodyPr/>
        <a:lstStyle/>
        <a:p>
          <a:endParaRPr lang="en-US"/>
        </a:p>
      </dgm:t>
    </dgm:pt>
    <dgm:pt modelId="{70FD6DFA-CD82-9842-B238-39D95CFBBD12}" type="parTrans" cxnId="{C8F491DF-72CF-7945-B34A-C8D3EFD582BE}">
      <dgm:prSet/>
      <dgm:spPr/>
      <dgm:t>
        <a:bodyPr/>
        <a:lstStyle/>
        <a:p>
          <a:endParaRPr lang="en-US"/>
        </a:p>
      </dgm:t>
    </dgm:pt>
    <dgm:pt modelId="{44C5D2F3-F758-714E-97B1-275FD5A3291D}">
      <dgm:prSet phldrT="[Text]"/>
      <dgm:spPr/>
      <dgm:t>
        <a:bodyPr/>
        <a:lstStyle/>
        <a:p>
          <a:r>
            <a:rPr lang="en-US"/>
            <a:t>25 articles used: </a:t>
          </a:r>
        </a:p>
        <a:p>
          <a:r>
            <a:rPr lang="en-US"/>
            <a:t>7 intervention programs/18 studies</a:t>
          </a:r>
        </a:p>
      </dgm:t>
    </dgm:pt>
    <dgm:pt modelId="{58570A2D-D564-8D42-B2E1-F9DFA09549F2}" type="sibTrans" cxnId="{5E801CDD-201D-AD4E-9639-45B1A663BFAB}">
      <dgm:prSet/>
      <dgm:spPr/>
      <dgm:t>
        <a:bodyPr/>
        <a:lstStyle/>
        <a:p>
          <a:endParaRPr lang="en-US"/>
        </a:p>
      </dgm:t>
    </dgm:pt>
    <dgm:pt modelId="{2279DD31-F0EE-2147-B4F0-6C6C2C553EC7}" type="parTrans" cxnId="{5E801CDD-201D-AD4E-9639-45B1A663BFAB}">
      <dgm:prSet/>
      <dgm:spPr/>
      <dgm:t>
        <a:bodyPr/>
        <a:lstStyle/>
        <a:p>
          <a:endParaRPr lang="en-US"/>
        </a:p>
      </dgm:t>
    </dgm:pt>
    <dgm:pt modelId="{8519CF62-98CE-EC46-8D26-D557F6D55356}">
      <dgm:prSet phldrT="[Text]" custT="1"/>
      <dgm:spPr/>
      <dgm:t>
        <a:bodyPr/>
        <a:lstStyle/>
        <a:p>
          <a:r>
            <a:rPr lang="en-US" sz="2000" dirty="0"/>
            <a:t>Applied additional criteria: Journal Articles/Peer-reviewed, from 2007-2018</a:t>
          </a:r>
        </a:p>
      </dgm:t>
    </dgm:pt>
    <dgm:pt modelId="{BD44CE5E-AD32-F84B-8981-C993900AB713}" type="sibTrans" cxnId="{7556F5C1-8D8B-5845-B714-5795E4972039}">
      <dgm:prSet/>
      <dgm:spPr/>
      <dgm:t>
        <a:bodyPr/>
        <a:lstStyle/>
        <a:p>
          <a:endParaRPr lang="en-US"/>
        </a:p>
      </dgm:t>
    </dgm:pt>
    <dgm:pt modelId="{1E0D3BE5-5CC0-9A4C-BF18-253C4AEAF469}" type="parTrans" cxnId="{7556F5C1-8D8B-5845-B714-5795E4972039}">
      <dgm:prSet/>
      <dgm:spPr/>
      <dgm:t>
        <a:bodyPr/>
        <a:lstStyle/>
        <a:p>
          <a:endParaRPr lang="en-US"/>
        </a:p>
      </dgm:t>
    </dgm:pt>
    <dgm:pt modelId="{1698E563-B8E2-8641-8C13-B0CACA9F43F5}">
      <dgm:prSet phldrT="[Text]"/>
      <dgm:spPr/>
      <dgm:t>
        <a:bodyPr/>
        <a:lstStyle/>
        <a:p>
          <a:r>
            <a:rPr lang="en-US" dirty="0"/>
            <a:t>176 articles selected</a:t>
          </a:r>
        </a:p>
      </dgm:t>
    </dgm:pt>
    <dgm:pt modelId="{15AE8704-9F24-FA4B-8AAE-B9D723B8DA25}" type="sibTrans" cxnId="{8E284341-B0C9-484A-80DB-5ABF0232341F}">
      <dgm:prSet/>
      <dgm:spPr/>
      <dgm:t>
        <a:bodyPr/>
        <a:lstStyle/>
        <a:p>
          <a:endParaRPr lang="en-US"/>
        </a:p>
      </dgm:t>
    </dgm:pt>
    <dgm:pt modelId="{4A869D2F-1948-7F47-96A6-ECBDFABE3CB4}" type="parTrans" cxnId="{8E284341-B0C9-484A-80DB-5ABF0232341F}">
      <dgm:prSet/>
      <dgm:spPr/>
      <dgm:t>
        <a:bodyPr/>
        <a:lstStyle/>
        <a:p>
          <a:endParaRPr lang="en-US"/>
        </a:p>
      </dgm:t>
    </dgm:pt>
    <dgm:pt modelId="{3EE4A761-A9D5-1F45-9B12-9E14F1EBDEF3}" type="pres">
      <dgm:prSet presAssocID="{9B706BC5-DF6C-1543-87D1-93B478265D18}" presName="rootnode" presStyleCnt="0">
        <dgm:presLayoutVars>
          <dgm:chMax/>
          <dgm:chPref/>
          <dgm:dir/>
          <dgm:animLvl val="lvl"/>
        </dgm:presLayoutVars>
      </dgm:prSet>
      <dgm:spPr/>
    </dgm:pt>
    <dgm:pt modelId="{AE3E8C39-57A9-8F42-9408-AF77C3785D3B}" type="pres">
      <dgm:prSet presAssocID="{BC7216E6-BE0F-AD45-820F-CF68169DFB69}" presName="composite" presStyleCnt="0"/>
      <dgm:spPr/>
    </dgm:pt>
    <dgm:pt modelId="{13503270-BAD4-8147-8F1D-B98466A5D857}" type="pres">
      <dgm:prSet presAssocID="{BC7216E6-BE0F-AD45-820F-CF68169DFB69}" presName="bentUpArrow1" presStyleLbl="alignImgPlace1" presStyleIdx="0" presStyleCnt="2"/>
      <dgm:spPr/>
    </dgm:pt>
    <dgm:pt modelId="{CEABD224-B2A6-8D41-BE71-1E410F576B55}" type="pres">
      <dgm:prSet presAssocID="{BC7216E6-BE0F-AD45-820F-CF68169DFB69}" presName="ParentText" presStyleLbl="node1" presStyleIdx="0" presStyleCnt="3">
        <dgm:presLayoutVars>
          <dgm:chMax val="1"/>
          <dgm:chPref val="1"/>
          <dgm:bulletEnabled val="1"/>
        </dgm:presLayoutVars>
      </dgm:prSet>
      <dgm:spPr/>
    </dgm:pt>
    <dgm:pt modelId="{E2CBC145-E0D3-2F49-8096-877F13A5DF28}" type="pres">
      <dgm:prSet presAssocID="{BC7216E6-BE0F-AD45-820F-CF68169DFB69}" presName="ChildText" presStyleLbl="revTx" presStyleIdx="0" presStyleCnt="3">
        <dgm:presLayoutVars>
          <dgm:chMax val="0"/>
          <dgm:chPref val="0"/>
          <dgm:bulletEnabled val="1"/>
        </dgm:presLayoutVars>
      </dgm:prSet>
      <dgm:spPr/>
    </dgm:pt>
    <dgm:pt modelId="{6A011D4E-EFCF-9847-BBFC-9303A87675E0}" type="pres">
      <dgm:prSet presAssocID="{220AD857-D4C7-8548-A644-B8C06EBA0224}" presName="sibTrans" presStyleCnt="0"/>
      <dgm:spPr/>
    </dgm:pt>
    <dgm:pt modelId="{FB8F454E-D959-8746-AEDC-1EF2FB04E91F}" type="pres">
      <dgm:prSet presAssocID="{1698E563-B8E2-8641-8C13-B0CACA9F43F5}" presName="composite" presStyleCnt="0"/>
      <dgm:spPr/>
    </dgm:pt>
    <dgm:pt modelId="{68A19F3E-D1A5-5943-B314-18700DDF227D}" type="pres">
      <dgm:prSet presAssocID="{1698E563-B8E2-8641-8C13-B0CACA9F43F5}" presName="bentUpArrow1" presStyleLbl="alignImgPlace1" presStyleIdx="1" presStyleCnt="2"/>
      <dgm:spPr/>
    </dgm:pt>
    <dgm:pt modelId="{CB868824-2A83-8C44-9992-7B444D9D61F7}" type="pres">
      <dgm:prSet presAssocID="{1698E563-B8E2-8641-8C13-B0CACA9F43F5}" presName="ParentText" presStyleLbl="node1" presStyleIdx="1" presStyleCnt="3" custLinFactNeighborX="-702" custLinFactNeighborY="1851">
        <dgm:presLayoutVars>
          <dgm:chMax val="1"/>
          <dgm:chPref val="1"/>
          <dgm:bulletEnabled val="1"/>
        </dgm:presLayoutVars>
      </dgm:prSet>
      <dgm:spPr/>
    </dgm:pt>
    <dgm:pt modelId="{30C5DE20-5F05-2C47-B53C-F17F9AA00248}" type="pres">
      <dgm:prSet presAssocID="{1698E563-B8E2-8641-8C13-B0CACA9F43F5}" presName="ChildText" presStyleLbl="revTx" presStyleIdx="1" presStyleCnt="3">
        <dgm:presLayoutVars>
          <dgm:chMax val="0"/>
          <dgm:chPref val="0"/>
          <dgm:bulletEnabled val="1"/>
        </dgm:presLayoutVars>
      </dgm:prSet>
      <dgm:spPr/>
    </dgm:pt>
    <dgm:pt modelId="{AE51CFF0-2289-9E4A-8DD8-81B81524486C}" type="pres">
      <dgm:prSet presAssocID="{15AE8704-9F24-FA4B-8AAE-B9D723B8DA25}" presName="sibTrans" presStyleCnt="0"/>
      <dgm:spPr/>
    </dgm:pt>
    <dgm:pt modelId="{C1235669-9E4D-D340-B88F-2B16DB0276AA}" type="pres">
      <dgm:prSet presAssocID="{44C5D2F3-F758-714E-97B1-275FD5A3291D}" presName="composite" presStyleCnt="0"/>
      <dgm:spPr/>
    </dgm:pt>
    <dgm:pt modelId="{89893AAD-8743-4848-9F72-F6BAA272A046}" type="pres">
      <dgm:prSet presAssocID="{44C5D2F3-F758-714E-97B1-275FD5A3291D}" presName="ParentText" presStyleLbl="node1" presStyleIdx="2" presStyleCnt="3">
        <dgm:presLayoutVars>
          <dgm:chMax val="1"/>
          <dgm:chPref val="1"/>
          <dgm:bulletEnabled val="1"/>
        </dgm:presLayoutVars>
      </dgm:prSet>
      <dgm:spPr/>
    </dgm:pt>
    <dgm:pt modelId="{5CF31A23-B304-DF46-A50A-D53E8C8C1D4A}" type="pres">
      <dgm:prSet presAssocID="{44C5D2F3-F758-714E-97B1-275FD5A3291D}" presName="FinalChildText" presStyleLbl="revTx" presStyleIdx="2" presStyleCnt="3" custScaleY="131830">
        <dgm:presLayoutVars>
          <dgm:chMax val="0"/>
          <dgm:chPref val="0"/>
          <dgm:bulletEnabled val="1"/>
        </dgm:presLayoutVars>
      </dgm:prSet>
      <dgm:spPr/>
    </dgm:pt>
  </dgm:ptLst>
  <dgm:cxnLst>
    <dgm:cxn modelId="{99B7F205-FA40-4845-9396-D815FA2815D7}" srcId="{BC7216E6-BE0F-AD45-820F-CF68169DFB69}" destId="{EC0BF7AD-BBFF-4549-86F8-099A6240FB4E}" srcOrd="0" destOrd="0" parTransId="{F84C9252-7162-3B4D-9574-76AF1084028C}" sibTransId="{CD63441A-9630-5B4E-B4D5-843EE95B2B90}"/>
    <dgm:cxn modelId="{7859312E-213D-3746-94BF-D5096BD6DE55}" type="presOf" srcId="{BC7216E6-BE0F-AD45-820F-CF68169DFB69}" destId="{CEABD224-B2A6-8D41-BE71-1E410F576B55}" srcOrd="0" destOrd="0" presId="urn:microsoft.com/office/officeart/2005/8/layout/StepDownProcess"/>
    <dgm:cxn modelId="{8E284341-B0C9-484A-80DB-5ABF0232341F}" srcId="{9B706BC5-DF6C-1543-87D1-93B478265D18}" destId="{1698E563-B8E2-8641-8C13-B0CACA9F43F5}" srcOrd="1" destOrd="0" parTransId="{4A869D2F-1948-7F47-96A6-ECBDFABE3CB4}" sibTransId="{15AE8704-9F24-FA4B-8AAE-B9D723B8DA25}"/>
    <dgm:cxn modelId="{BE91295B-E459-564D-AA3A-DA5F646BE6E5}" type="presOf" srcId="{5F3B6E6E-7548-4049-98EA-F3A53747DC58}" destId="{5CF31A23-B304-DF46-A50A-D53E8C8C1D4A}" srcOrd="0" destOrd="0" presId="urn:microsoft.com/office/officeart/2005/8/layout/StepDownProcess"/>
    <dgm:cxn modelId="{42883160-C345-334A-A2E6-D90865FD5D58}" type="presOf" srcId="{1698E563-B8E2-8641-8C13-B0CACA9F43F5}" destId="{CB868824-2A83-8C44-9992-7B444D9D61F7}" srcOrd="0" destOrd="0" presId="urn:microsoft.com/office/officeart/2005/8/layout/StepDownProcess"/>
    <dgm:cxn modelId="{6F13E288-8424-3549-9BFB-362491774E0C}" type="presOf" srcId="{9B706BC5-DF6C-1543-87D1-93B478265D18}" destId="{3EE4A761-A9D5-1F45-9B12-9E14F1EBDEF3}" srcOrd="0" destOrd="0" presId="urn:microsoft.com/office/officeart/2005/8/layout/StepDownProcess"/>
    <dgm:cxn modelId="{5AA154B9-2FEF-9D46-BDCB-2F5E9057131D}" type="presOf" srcId="{8519CF62-98CE-EC46-8D26-D557F6D55356}" destId="{30C5DE20-5F05-2C47-B53C-F17F9AA00248}" srcOrd="0" destOrd="0" presId="urn:microsoft.com/office/officeart/2005/8/layout/StepDownProcess"/>
    <dgm:cxn modelId="{7556F5C1-8D8B-5845-B714-5795E4972039}" srcId="{1698E563-B8E2-8641-8C13-B0CACA9F43F5}" destId="{8519CF62-98CE-EC46-8D26-D557F6D55356}" srcOrd="0" destOrd="0" parTransId="{1E0D3BE5-5CC0-9A4C-BF18-253C4AEAF469}" sibTransId="{BD44CE5E-AD32-F84B-8981-C993900AB713}"/>
    <dgm:cxn modelId="{5E08DDC6-D43B-4148-A5E3-81C429172108}" type="presOf" srcId="{EC0BF7AD-BBFF-4549-86F8-099A6240FB4E}" destId="{E2CBC145-E0D3-2F49-8096-877F13A5DF28}" srcOrd="0" destOrd="0" presId="urn:microsoft.com/office/officeart/2005/8/layout/StepDownProcess"/>
    <dgm:cxn modelId="{0634F0DA-6863-7E4A-83EF-9E978643F25F}" srcId="{9B706BC5-DF6C-1543-87D1-93B478265D18}" destId="{BC7216E6-BE0F-AD45-820F-CF68169DFB69}" srcOrd="0" destOrd="0" parTransId="{22D2F537-980A-3F40-8058-5CC083444FCB}" sibTransId="{220AD857-D4C7-8548-A644-B8C06EBA0224}"/>
    <dgm:cxn modelId="{5E801CDD-201D-AD4E-9639-45B1A663BFAB}" srcId="{9B706BC5-DF6C-1543-87D1-93B478265D18}" destId="{44C5D2F3-F758-714E-97B1-275FD5A3291D}" srcOrd="2" destOrd="0" parTransId="{2279DD31-F0EE-2147-B4F0-6C6C2C553EC7}" sibTransId="{58570A2D-D564-8D42-B2E1-F9DFA09549F2}"/>
    <dgm:cxn modelId="{C8F491DF-72CF-7945-B34A-C8D3EFD582BE}" srcId="{44C5D2F3-F758-714E-97B1-275FD5A3291D}" destId="{5F3B6E6E-7548-4049-98EA-F3A53747DC58}" srcOrd="0" destOrd="0" parTransId="{70FD6DFA-CD82-9842-B238-39D95CFBBD12}" sibTransId="{0020D5E9-5B49-7F44-9DAF-F9F37416C96B}"/>
    <dgm:cxn modelId="{EBC59AED-FB7D-5A42-AC6C-4F5CDD9A7377}" type="presOf" srcId="{44C5D2F3-F758-714E-97B1-275FD5A3291D}" destId="{89893AAD-8743-4848-9F72-F6BAA272A046}" srcOrd="0" destOrd="0" presId="urn:microsoft.com/office/officeart/2005/8/layout/StepDownProcess"/>
    <dgm:cxn modelId="{84EF3B72-5F69-F34D-83BF-30B1FCEBA0E3}" type="presParOf" srcId="{3EE4A761-A9D5-1F45-9B12-9E14F1EBDEF3}" destId="{AE3E8C39-57A9-8F42-9408-AF77C3785D3B}" srcOrd="0" destOrd="0" presId="urn:microsoft.com/office/officeart/2005/8/layout/StepDownProcess"/>
    <dgm:cxn modelId="{A5AF2FA7-436A-5F48-AF66-3B2D344E8A3E}" type="presParOf" srcId="{AE3E8C39-57A9-8F42-9408-AF77C3785D3B}" destId="{13503270-BAD4-8147-8F1D-B98466A5D857}" srcOrd="0" destOrd="0" presId="urn:microsoft.com/office/officeart/2005/8/layout/StepDownProcess"/>
    <dgm:cxn modelId="{0341E833-6377-4C49-BEEF-FE67BD486DEA}" type="presParOf" srcId="{AE3E8C39-57A9-8F42-9408-AF77C3785D3B}" destId="{CEABD224-B2A6-8D41-BE71-1E410F576B55}" srcOrd="1" destOrd="0" presId="urn:microsoft.com/office/officeart/2005/8/layout/StepDownProcess"/>
    <dgm:cxn modelId="{B627E673-E5A6-2240-A6A7-2926435BFA5F}" type="presParOf" srcId="{AE3E8C39-57A9-8F42-9408-AF77C3785D3B}" destId="{E2CBC145-E0D3-2F49-8096-877F13A5DF28}" srcOrd="2" destOrd="0" presId="urn:microsoft.com/office/officeart/2005/8/layout/StepDownProcess"/>
    <dgm:cxn modelId="{8F3607CD-0A57-6543-8143-10A464DE3BB3}" type="presParOf" srcId="{3EE4A761-A9D5-1F45-9B12-9E14F1EBDEF3}" destId="{6A011D4E-EFCF-9847-BBFC-9303A87675E0}" srcOrd="1" destOrd="0" presId="urn:microsoft.com/office/officeart/2005/8/layout/StepDownProcess"/>
    <dgm:cxn modelId="{57C6BABA-83C9-BF4F-9013-05F4E899B3BA}" type="presParOf" srcId="{3EE4A761-A9D5-1F45-9B12-9E14F1EBDEF3}" destId="{FB8F454E-D959-8746-AEDC-1EF2FB04E91F}" srcOrd="2" destOrd="0" presId="urn:microsoft.com/office/officeart/2005/8/layout/StepDownProcess"/>
    <dgm:cxn modelId="{41B81E96-C4C1-6541-93AB-A655893EEE08}" type="presParOf" srcId="{FB8F454E-D959-8746-AEDC-1EF2FB04E91F}" destId="{68A19F3E-D1A5-5943-B314-18700DDF227D}" srcOrd="0" destOrd="0" presId="urn:microsoft.com/office/officeart/2005/8/layout/StepDownProcess"/>
    <dgm:cxn modelId="{4AABC88F-32DF-E54D-A627-D75228A6AF39}" type="presParOf" srcId="{FB8F454E-D959-8746-AEDC-1EF2FB04E91F}" destId="{CB868824-2A83-8C44-9992-7B444D9D61F7}" srcOrd="1" destOrd="0" presId="urn:microsoft.com/office/officeart/2005/8/layout/StepDownProcess"/>
    <dgm:cxn modelId="{3189F711-6583-C743-9C63-C334DC72752B}" type="presParOf" srcId="{FB8F454E-D959-8746-AEDC-1EF2FB04E91F}" destId="{30C5DE20-5F05-2C47-B53C-F17F9AA00248}" srcOrd="2" destOrd="0" presId="urn:microsoft.com/office/officeart/2005/8/layout/StepDownProcess"/>
    <dgm:cxn modelId="{6BBF6CB0-BDB2-7A48-9437-FDD6B8572F3B}" type="presParOf" srcId="{3EE4A761-A9D5-1F45-9B12-9E14F1EBDEF3}" destId="{AE51CFF0-2289-9E4A-8DD8-81B81524486C}" srcOrd="3" destOrd="0" presId="urn:microsoft.com/office/officeart/2005/8/layout/StepDownProcess"/>
    <dgm:cxn modelId="{40567BA1-AEAA-454B-AC76-C6A1D5A6F2EF}" type="presParOf" srcId="{3EE4A761-A9D5-1F45-9B12-9E14F1EBDEF3}" destId="{C1235669-9E4D-D340-B88F-2B16DB0276AA}" srcOrd="4" destOrd="0" presId="urn:microsoft.com/office/officeart/2005/8/layout/StepDownProcess"/>
    <dgm:cxn modelId="{B53E3781-A0BD-0047-AC28-CCF679F0892D}" type="presParOf" srcId="{C1235669-9E4D-D340-B88F-2B16DB0276AA}" destId="{89893AAD-8743-4848-9F72-F6BAA272A046}" srcOrd="0" destOrd="0" presId="urn:microsoft.com/office/officeart/2005/8/layout/StepDownProcess"/>
    <dgm:cxn modelId="{B6A456D7-5A5B-014B-AE65-B3C9881C1424}" type="presParOf" srcId="{C1235669-9E4D-D340-B88F-2B16DB0276AA}" destId="{5CF31A23-B304-DF46-A50A-D53E8C8C1D4A}" srcOrd="1"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3270-BAD4-8147-8F1D-B98466A5D857}">
      <dsp:nvSpPr>
        <dsp:cNvPr id="0" name=""/>
        <dsp:cNvSpPr/>
      </dsp:nvSpPr>
      <dsp:spPr>
        <a:xfrm rot="5400000">
          <a:off x="621368" y="2051501"/>
          <a:ext cx="1816018" cy="206747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ABD224-B2A6-8D41-BE71-1E410F576B55}">
      <dsp:nvSpPr>
        <dsp:cNvPr id="0" name=""/>
        <dsp:cNvSpPr/>
      </dsp:nvSpPr>
      <dsp:spPr>
        <a:xfrm>
          <a:off x="140233" y="38408"/>
          <a:ext cx="3057106" cy="213987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CINHAL, PsycINFO &amp; </a:t>
          </a:r>
          <a:r>
            <a:rPr lang="en-US" sz="2900" kern="1200" dirty="0" err="1"/>
            <a:t>Pubmed</a:t>
          </a:r>
          <a:r>
            <a:rPr lang="en-US" sz="2900" kern="1200" dirty="0"/>
            <a:t>:</a:t>
          </a:r>
        </a:p>
        <a:p>
          <a:pPr marL="0" lvl="0" indent="0" algn="ctr" defTabSz="1289050">
            <a:lnSpc>
              <a:spcPct val="90000"/>
            </a:lnSpc>
            <a:spcBef>
              <a:spcPct val="0"/>
            </a:spcBef>
            <a:spcAft>
              <a:spcPct val="35000"/>
            </a:spcAft>
            <a:buNone/>
          </a:pPr>
          <a:r>
            <a:rPr lang="en-US" sz="2900" kern="1200" dirty="0"/>
            <a:t> 371 articles</a:t>
          </a:r>
        </a:p>
      </dsp:txBody>
      <dsp:txXfrm>
        <a:off x="244712" y="142887"/>
        <a:ext cx="2848148" cy="1930917"/>
      </dsp:txXfrm>
    </dsp:sp>
    <dsp:sp modelId="{E2CBC145-E0D3-2F49-8096-877F13A5DF28}">
      <dsp:nvSpPr>
        <dsp:cNvPr id="0" name=""/>
        <dsp:cNvSpPr/>
      </dsp:nvSpPr>
      <dsp:spPr>
        <a:xfrm>
          <a:off x="3197339" y="242494"/>
          <a:ext cx="2223447" cy="172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Initial search criteria with key words</a:t>
          </a:r>
        </a:p>
      </dsp:txBody>
      <dsp:txXfrm>
        <a:off x="3197339" y="242494"/>
        <a:ext cx="2223447" cy="1729541"/>
      </dsp:txXfrm>
    </dsp:sp>
    <dsp:sp modelId="{68A19F3E-D1A5-5943-B314-18700DDF227D}">
      <dsp:nvSpPr>
        <dsp:cNvPr id="0" name=""/>
        <dsp:cNvSpPr/>
      </dsp:nvSpPr>
      <dsp:spPr>
        <a:xfrm rot="5400000">
          <a:off x="3156034" y="4455287"/>
          <a:ext cx="1816018" cy="2067473"/>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B868824-2A83-8C44-9992-7B444D9D61F7}">
      <dsp:nvSpPr>
        <dsp:cNvPr id="0" name=""/>
        <dsp:cNvSpPr/>
      </dsp:nvSpPr>
      <dsp:spPr>
        <a:xfrm>
          <a:off x="2653438" y="2481803"/>
          <a:ext cx="3057106" cy="213987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176 articles selected</a:t>
          </a:r>
        </a:p>
      </dsp:txBody>
      <dsp:txXfrm>
        <a:off x="2757917" y="2586282"/>
        <a:ext cx="2848148" cy="1930917"/>
      </dsp:txXfrm>
    </dsp:sp>
    <dsp:sp modelId="{30C5DE20-5F05-2C47-B53C-F17F9AA00248}">
      <dsp:nvSpPr>
        <dsp:cNvPr id="0" name=""/>
        <dsp:cNvSpPr/>
      </dsp:nvSpPr>
      <dsp:spPr>
        <a:xfrm>
          <a:off x="5732005" y="2646280"/>
          <a:ext cx="2223447" cy="172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Applied additional criteria: Journal Articles/Peer-reviewed, from 2007-2018</a:t>
          </a:r>
        </a:p>
      </dsp:txBody>
      <dsp:txXfrm>
        <a:off x="5732005" y="2646280"/>
        <a:ext cx="2223447" cy="1729541"/>
      </dsp:txXfrm>
    </dsp:sp>
    <dsp:sp modelId="{89893AAD-8743-4848-9F72-F6BAA272A046}">
      <dsp:nvSpPr>
        <dsp:cNvPr id="0" name=""/>
        <dsp:cNvSpPr/>
      </dsp:nvSpPr>
      <dsp:spPr>
        <a:xfrm>
          <a:off x="5209565" y="4917151"/>
          <a:ext cx="3057106" cy="2139875"/>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25 articles used: </a:t>
          </a:r>
        </a:p>
        <a:p>
          <a:pPr marL="0" lvl="0" indent="0" algn="ctr" defTabSz="1289050">
            <a:lnSpc>
              <a:spcPct val="90000"/>
            </a:lnSpc>
            <a:spcBef>
              <a:spcPct val="0"/>
            </a:spcBef>
            <a:spcAft>
              <a:spcPct val="35000"/>
            </a:spcAft>
            <a:buNone/>
          </a:pPr>
          <a:r>
            <a:rPr lang="en-US" sz="2900" kern="1200"/>
            <a:t>7 intervention programs/18 studies</a:t>
          </a:r>
        </a:p>
      </dsp:txBody>
      <dsp:txXfrm>
        <a:off x="5314044" y="5021630"/>
        <a:ext cx="2848148" cy="1930917"/>
      </dsp:txXfrm>
    </dsp:sp>
    <dsp:sp modelId="{5CF31A23-B304-DF46-A50A-D53E8C8C1D4A}">
      <dsp:nvSpPr>
        <dsp:cNvPr id="0" name=""/>
        <dsp:cNvSpPr/>
      </dsp:nvSpPr>
      <dsp:spPr>
        <a:xfrm>
          <a:off x="8266671" y="4845980"/>
          <a:ext cx="2223447" cy="2280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In-depth sociocultural and psychosocial barriers and intervention programs in cervical cancer screening among U.S. Hispanic women </a:t>
          </a:r>
        </a:p>
      </dsp:txBody>
      <dsp:txXfrm>
        <a:off x="8266671" y="4845980"/>
        <a:ext cx="2223447" cy="228005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smtId="4294967295"/>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smtId="4294967295"/>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smtId="4294967295"/>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smtId="4294967295"/>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dpi="0">
          <a:blip r:embed="rId13"/>
          <a:stretch>
            <a:fillRect/>
          </a:stretch>
        </p:blipFill>
        <p:spPr>
          <a:xfrm rot="16200000">
            <a:off x="-11506200" y="16459200"/>
            <a:ext cx="14274800" cy="4368800"/>
          </a:xfrm>
          <a:prstGeom prst="rect">
            <a:avLst/>
          </a:prstGeom>
        </p:spPr>
      </p:pic>
      <p:pic>
        <p:nvPicPr>
          <p:cNvPr id="3" name="New picture"/>
          <p:cNvPicPr/>
          <p:nvPr/>
        </p:nvPicPr>
        <p:blipFill dpi="0">
          <a:blip r:embed="rId13"/>
          <a:stretch>
            <a:fillRect/>
          </a:stretch>
        </p:blipFill>
        <p:spPr>
          <a:xfrm rot="5400000">
            <a:off x="41122600" y="16459200"/>
            <a:ext cx="14274800" cy="4368800"/>
          </a:xfrm>
          <a:prstGeom prst="rect">
            <a:avLst/>
          </a:prstGeom>
        </p:spPr>
      </p:pic>
      <p:pic>
        <p:nvPicPr>
          <p:cNvPr id="4" name="New picture"/>
          <p:cNvPicPr/>
          <p:nvPr/>
        </p:nvPicPr>
        <p:blipFill dpi="0">
          <a:blip r:embed="rId14"/>
          <a:stretch>
            <a:fillRect/>
          </a:stretch>
        </p:blipFill>
        <p:spPr>
          <a:xfrm>
            <a:off x="6661150" y="33426400"/>
            <a:ext cx="30568900" cy="1549400"/>
          </a:xfrm>
          <a:prstGeom prst="rect">
            <a:avLst/>
          </a:prstGeom>
        </p:spPr>
      </p:pic>
      <p:sp>
        <p:nvSpPr>
          <p:cNvPr id="5"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multicolorgradients  Size: 48x36 (trifold)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smtId="4294967295"/>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6.jpg"/><Relationship Id="rId5" Type="http://schemas.openxmlformats.org/officeDocument/2006/relationships/image" Target="../media/image5.tiff"/><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chemeClr val="bg1"/>
            </a:gs>
            <a:gs pos="95000">
              <a:srgbClr val="BBC2CF"/>
            </a:gs>
            <a:gs pos="87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 name="Group 1"/>
          <p:cNvGrpSpPr/>
          <p:nvPr/>
        </p:nvGrpSpPr>
        <p:grpSpPr>
          <a:xfrm>
            <a:off x="322730" y="495300"/>
            <a:ext cx="43308667" cy="4610100"/>
            <a:chOff x="1054474" y="495300"/>
            <a:chExt cx="41794579" cy="4610100"/>
          </a:xfrm>
        </p:grpSpPr>
        <p:sp>
          <p:nvSpPr>
            <p:cNvPr id="28" name="Text Box 241"/>
            <p:cNvSpPr txBox="1">
              <a:spLocks noChangeArrowheads="1"/>
            </p:cNvSpPr>
            <p:nvPr/>
          </p:nvSpPr>
          <p:spPr bwMode="auto">
            <a:xfrm>
              <a:off x="1054474" y="495301"/>
              <a:ext cx="41782253" cy="4610099"/>
            </a:xfrm>
            <a:prstGeom prst="rect">
              <a:avLst/>
            </a:prstGeom>
            <a:solidFill>
              <a:schemeClr val="accent2">
                <a:lumMod val="50000"/>
              </a:schemeClr>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35" name="Text Box 241"/>
            <p:cNvSpPr txBox="1">
              <a:spLocks noChangeArrowheads="1"/>
            </p:cNvSpPr>
            <p:nvPr/>
          </p:nvSpPr>
          <p:spPr bwMode="auto">
            <a:xfrm>
              <a:off x="1066800" y="495300"/>
              <a:ext cx="41782253" cy="4610099"/>
            </a:xfrm>
            <a:prstGeom prst="rect">
              <a:avLst/>
            </a:prstGeom>
            <a:solidFill>
              <a:srgbClr val="0082A5">
                <a:alpha val="20000"/>
              </a:srgbClr>
            </a:solidFill>
            <a:ln w="25400">
              <a:noFill/>
              <a:miter lim="800000"/>
            </a:ln>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grpSp>
      <p:sp>
        <p:nvSpPr>
          <p:cNvPr id="36" name="Text Box 262"/>
          <p:cNvSpPr txBox="1">
            <a:spLocks noChangeArrowheads="1"/>
          </p:cNvSpPr>
          <p:nvPr/>
        </p:nvSpPr>
        <p:spPr bwMode="auto">
          <a:xfrm>
            <a:off x="10964864" y="1066799"/>
            <a:ext cx="22009099" cy="35213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BF0B"/>
                  </a:outerShdw>
                </a:effectLst>
              </a14:hiddenEffects>
            </a:ext>
          </a:extLst>
        </p:spPr>
        <p:txBody>
          <a:bodyPr lIns="61170" tIns="30584" rIns="61170" bIns="30584" anchor="ctr"/>
          <a:lstStyle>
            <a:defPPr>
              <a:defRPr kern="1200" smtId="4294967295"/>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r>
              <a:rPr lang="en-US" altLang="zh-CN" sz="7200" b="1" dirty="0">
                <a:solidFill>
                  <a:schemeClr val="bg1"/>
                </a:solidFill>
                <a:latin typeface="Lucida Sans" pitchFamily="34" charset="0"/>
                <a:ea typeface="SimSun" pitchFamily="2" charset="-122"/>
                <a:cs typeface="Lucida Sans" pitchFamily="34" charset="0"/>
              </a:rPr>
              <a:t>Barriers to Cervical Cancer Screening </a:t>
            </a:r>
          </a:p>
          <a:p>
            <a:pPr algn="ctr"/>
            <a:r>
              <a:rPr lang="en-US" altLang="zh-CN" sz="7200" b="1" dirty="0">
                <a:solidFill>
                  <a:schemeClr val="bg1"/>
                </a:solidFill>
                <a:latin typeface="Lucida Sans" pitchFamily="34" charset="0"/>
                <a:ea typeface="SimSun" pitchFamily="2" charset="-122"/>
                <a:cs typeface="Lucida Sans" pitchFamily="34" charset="0"/>
              </a:rPr>
              <a:t>Among Hispanic Women</a:t>
            </a:r>
          </a:p>
          <a:p>
            <a:pPr algn="ctr">
              <a:spcBef>
                <a:spcPct val="20000"/>
              </a:spcBef>
            </a:pPr>
            <a:r>
              <a:rPr lang="en-US" altLang="zh-CN" sz="5600" b="1" dirty="0">
                <a:solidFill>
                  <a:schemeClr val="bg1"/>
                </a:solidFill>
                <a:latin typeface="Lucida Sans" pitchFamily="34" charset="0"/>
                <a:ea typeface="SimSun" pitchFamily="2" charset="-122"/>
                <a:cs typeface="Lucida Sans" pitchFamily="34" charset="0"/>
              </a:rPr>
              <a:t>Lauren Wils</a:t>
            </a:r>
          </a:p>
          <a:p>
            <a:pPr algn="ctr"/>
            <a:r>
              <a:rPr lang="en-US" altLang="zh-CN" sz="4200" b="1" dirty="0">
                <a:solidFill>
                  <a:schemeClr val="bg1"/>
                </a:solidFill>
                <a:latin typeface="Lucida Sans" pitchFamily="34" charset="0"/>
                <a:ea typeface="SimSun" pitchFamily="2" charset="-122"/>
                <a:cs typeface="Lucida Sans" pitchFamily="34" charset="0"/>
              </a:rPr>
              <a:t>Research Advisors: Dr. Linda Graf, DNP, RN &amp; Young-Me Lee, PhD, RN</a:t>
            </a:r>
          </a:p>
          <a:p>
            <a:pPr algn="ctr"/>
            <a:r>
              <a:rPr lang="en-US" altLang="zh-CN" sz="4200" b="1" dirty="0">
                <a:solidFill>
                  <a:schemeClr val="bg1"/>
                </a:solidFill>
                <a:latin typeface="Lucida Sans" pitchFamily="34" charset="0"/>
                <a:ea typeface="SimSun" pitchFamily="2" charset="-122"/>
                <a:cs typeface="Lucida Sans" pitchFamily="34" charset="0"/>
              </a:rPr>
              <a:t>DePaul University  </a:t>
            </a:r>
          </a:p>
        </p:txBody>
      </p:sp>
      <p:sp>
        <p:nvSpPr>
          <p:cNvPr id="37" name="Text Box 242"/>
          <p:cNvSpPr txBox="1">
            <a:spLocks noChangeArrowheads="1"/>
          </p:cNvSpPr>
          <p:nvPr/>
        </p:nvSpPr>
        <p:spPr bwMode="auto">
          <a:xfrm>
            <a:off x="344501" y="6478661"/>
            <a:ext cx="9857877" cy="10573151"/>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marL="228600" indent="-228600"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just">
              <a:lnSpc>
                <a:spcPct val="120000"/>
              </a:lnSpc>
              <a:buFontTx/>
              <a:buChar char="•"/>
            </a:pPr>
            <a:r>
              <a:rPr lang="en-US" altLang="ja-JP" sz="2800" dirty="0">
                <a:solidFill>
                  <a:schemeClr val="tx1">
                    <a:lumMod val="75000"/>
                    <a:lumOff val="25000"/>
                  </a:schemeClr>
                </a:solidFill>
                <a:ea typeface="ＭＳ Ｐゴシック" charset="-128"/>
              </a:rPr>
              <a:t>Prior to the mid-twentieth century, cervical cancer was one of the most common causes of cancer death for American women</a:t>
            </a:r>
          </a:p>
          <a:p>
            <a:pPr algn="just">
              <a:lnSpc>
                <a:spcPct val="120000"/>
              </a:lnSpc>
              <a:buFontTx/>
              <a:buChar char="•"/>
            </a:pPr>
            <a:endParaRPr lang="en-US" altLang="ja-JP" sz="2800" dirty="0">
              <a:solidFill>
                <a:schemeClr val="tx1">
                  <a:lumMod val="75000"/>
                  <a:lumOff val="25000"/>
                </a:schemeClr>
              </a:solidFill>
              <a:ea typeface="ＭＳ Ｐゴシック" charset="-128"/>
            </a:endParaRPr>
          </a:p>
          <a:p>
            <a:pPr algn="just">
              <a:lnSpc>
                <a:spcPct val="120000"/>
              </a:lnSpc>
              <a:buFontTx/>
              <a:buChar char="•"/>
            </a:pPr>
            <a:r>
              <a:rPr lang="en-US" altLang="ja-JP" sz="2800" dirty="0">
                <a:solidFill>
                  <a:schemeClr val="tx1">
                    <a:lumMod val="75000"/>
                    <a:lumOff val="25000"/>
                  </a:schemeClr>
                </a:solidFill>
                <a:ea typeface="ＭＳ Ｐゴシック" charset="-128"/>
              </a:rPr>
              <a:t>Rates have decreased by 50% over the last 40 years due to the development of the Papanicolaou (Pap) smear and HPV vaccine</a:t>
            </a:r>
          </a:p>
          <a:p>
            <a:pPr marL="0" indent="0" algn="just">
              <a:lnSpc>
                <a:spcPct val="120000"/>
              </a:lnSpc>
            </a:pPr>
            <a:endParaRPr lang="en-US" altLang="ja-JP" sz="2800" dirty="0">
              <a:solidFill>
                <a:schemeClr val="tx1">
                  <a:lumMod val="75000"/>
                  <a:lumOff val="25000"/>
                </a:schemeClr>
              </a:solidFill>
              <a:ea typeface="ＭＳ Ｐゴシック" charset="-128"/>
            </a:endParaRPr>
          </a:p>
          <a:p>
            <a:pPr algn="just">
              <a:lnSpc>
                <a:spcPct val="120000"/>
              </a:lnSpc>
              <a:buFontTx/>
              <a:buChar char="•"/>
            </a:pPr>
            <a:r>
              <a:rPr lang="en-US" altLang="ja-JP" sz="2800" dirty="0">
                <a:solidFill>
                  <a:schemeClr val="tx1">
                    <a:lumMod val="75000"/>
                    <a:lumOff val="25000"/>
                  </a:schemeClr>
                </a:solidFill>
                <a:ea typeface="ＭＳ Ｐゴシック" charset="-128"/>
              </a:rPr>
              <a:t>American Cancer Society (ACS) estimates 13,240 new cases of invasive cervical cancer and 4,170 deaths by the end of 2018</a:t>
            </a:r>
          </a:p>
          <a:p>
            <a:pPr algn="just">
              <a:lnSpc>
                <a:spcPct val="120000"/>
              </a:lnSpc>
              <a:buFontTx/>
              <a:buChar char="•"/>
            </a:pPr>
            <a:endParaRPr lang="en-US" altLang="ja-JP" sz="2800" dirty="0">
              <a:solidFill>
                <a:schemeClr val="tx1">
                  <a:lumMod val="75000"/>
                  <a:lumOff val="25000"/>
                </a:schemeClr>
              </a:solidFill>
              <a:ea typeface="ＭＳ Ｐゴシック" charset="-128"/>
            </a:endParaRPr>
          </a:p>
          <a:p>
            <a:pPr algn="just">
              <a:lnSpc>
                <a:spcPct val="120000"/>
              </a:lnSpc>
              <a:buFontTx/>
              <a:buChar char="•"/>
            </a:pPr>
            <a:r>
              <a:rPr lang="en-US" altLang="ja-JP" sz="2800" dirty="0">
                <a:solidFill>
                  <a:schemeClr val="tx1">
                    <a:lumMod val="75000"/>
                    <a:lumOff val="25000"/>
                  </a:schemeClr>
                </a:solidFill>
                <a:ea typeface="ＭＳ Ｐゴシック" charset="-128"/>
              </a:rPr>
              <a:t>In 2016, the World Health Organization (WHO) reported 79 million Americans were infected with HPV</a:t>
            </a:r>
          </a:p>
          <a:p>
            <a:pPr algn="just">
              <a:lnSpc>
                <a:spcPct val="120000"/>
              </a:lnSpc>
              <a:buFontTx/>
              <a:buChar char="•"/>
            </a:pPr>
            <a:endParaRPr lang="en-US" altLang="ja-JP" sz="2800" dirty="0">
              <a:solidFill>
                <a:schemeClr val="tx1">
                  <a:lumMod val="75000"/>
                  <a:lumOff val="25000"/>
                </a:schemeClr>
              </a:solidFill>
              <a:ea typeface="ＭＳ Ｐゴシック" charset="-128"/>
            </a:endParaRPr>
          </a:p>
          <a:p>
            <a:pPr algn="just">
              <a:lnSpc>
                <a:spcPct val="120000"/>
              </a:lnSpc>
              <a:buFontTx/>
              <a:buChar char="•"/>
            </a:pPr>
            <a:r>
              <a:rPr lang="en-US" altLang="ja-JP" sz="2800" dirty="0">
                <a:solidFill>
                  <a:schemeClr val="tx1">
                    <a:lumMod val="75000"/>
                    <a:lumOff val="25000"/>
                  </a:schemeClr>
                </a:solidFill>
                <a:ea typeface="ＭＳ Ｐゴシック" charset="-128"/>
              </a:rPr>
              <a:t>The U.S. Preventative Task Force (UPSTF) recommends a Pap smear for ages 21-29 every 3 years and for ages 30-65 either screening every 3 years with cervical cytology alone or every 5 years with high risk testing alone (</a:t>
            </a:r>
            <a:r>
              <a:rPr lang="en-US" altLang="ja-JP" sz="2800" dirty="0" err="1">
                <a:solidFill>
                  <a:schemeClr val="tx1">
                    <a:lumMod val="75000"/>
                    <a:lumOff val="25000"/>
                  </a:schemeClr>
                </a:solidFill>
                <a:ea typeface="ＭＳ Ｐゴシック" charset="-128"/>
              </a:rPr>
              <a:t>hrHPV</a:t>
            </a:r>
            <a:r>
              <a:rPr lang="en-US" altLang="ja-JP" sz="2800" dirty="0">
                <a:solidFill>
                  <a:schemeClr val="tx1">
                    <a:lumMod val="75000"/>
                    <a:lumOff val="25000"/>
                  </a:schemeClr>
                </a:solidFill>
                <a:ea typeface="ＭＳ Ｐゴシック" charset="-128"/>
              </a:rPr>
              <a:t>) </a:t>
            </a:r>
          </a:p>
          <a:p>
            <a:pPr marL="0" indent="0" algn="just">
              <a:lnSpc>
                <a:spcPct val="120000"/>
              </a:lnSpc>
            </a:pPr>
            <a:endParaRPr lang="en-US" altLang="ja-JP" sz="2800" dirty="0">
              <a:solidFill>
                <a:schemeClr val="tx1">
                  <a:lumMod val="75000"/>
                  <a:lumOff val="25000"/>
                </a:schemeClr>
              </a:solidFill>
              <a:ea typeface="ＭＳ Ｐゴシック" charset="-128"/>
            </a:endParaRPr>
          </a:p>
          <a:p>
            <a:pPr>
              <a:lnSpc>
                <a:spcPct val="120000"/>
              </a:lnSpc>
              <a:buFontTx/>
              <a:buChar char="•"/>
            </a:pPr>
            <a:r>
              <a:rPr lang="en-US" altLang="ja-JP" sz="2800" dirty="0">
                <a:solidFill>
                  <a:schemeClr val="tx1">
                    <a:lumMod val="75000"/>
                    <a:lumOff val="25000"/>
                  </a:schemeClr>
                </a:solidFill>
                <a:ea typeface="ＭＳ Ｐゴシック" charset="-128"/>
              </a:rPr>
              <a:t>Despite improvements, Hispanic women suffer higher rates of prevalence than any other minority group at 9.4 women per 100,000 cases </a:t>
            </a:r>
            <a:endParaRPr lang="en-AU" sz="2800" dirty="0">
              <a:solidFill>
                <a:schemeClr val="tx1">
                  <a:lumMod val="75000"/>
                  <a:lumOff val="25000"/>
                </a:schemeClr>
              </a:solidFill>
            </a:endParaRPr>
          </a:p>
        </p:txBody>
      </p:sp>
      <p:sp>
        <p:nvSpPr>
          <p:cNvPr id="38" name="Text Box 247"/>
          <p:cNvSpPr txBox="1">
            <a:spLocks noChangeArrowheads="1"/>
          </p:cNvSpPr>
          <p:nvPr/>
        </p:nvSpPr>
        <p:spPr bwMode="auto">
          <a:xfrm>
            <a:off x="196727" y="24965994"/>
            <a:ext cx="9887751" cy="7987828"/>
          </a:xfrm>
          <a:prstGeom prst="rect">
            <a:avLst/>
          </a:prstGeom>
          <a:solidFill>
            <a:schemeClr val="accent3">
              <a:lumMod val="20000"/>
              <a:lumOff val="80000"/>
            </a:schemeClr>
          </a:solidFill>
          <a:ln w="57150" cmpd="thinThick">
            <a:noFill/>
            <a:miter lim="800000"/>
          </a:ln>
          <a:extLst/>
        </p:spPr>
        <p:txBody>
          <a:bodyPr wrap="square" lIns="182880" tIns="91440" rIns="182880" bIns="182880">
            <a:spAutoFit/>
          </a:bodyPr>
          <a:lstStyle>
            <a:defPPr>
              <a:defRPr kern="1200" smtId="4294967295"/>
            </a:defPPr>
            <a:lvl1pPr defTabSz="612775">
              <a:defRPr sz="2400">
                <a:solidFill>
                  <a:schemeClr val="tx1"/>
                </a:solidFill>
                <a:latin typeface="Times New Roman" pitchFamily="18" charset="0"/>
              </a:defRPr>
            </a:lvl1pPr>
            <a:lvl2pPr marL="685800" indent="-227013"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AU" sz="2800" dirty="0"/>
              <a:t>There have been limited studies identifying in-depth factors that contribute to attitude, perception and personal beliefs about the importance of cervical cancer screening among Hispanic women</a:t>
            </a:r>
          </a:p>
          <a:p>
            <a:pPr>
              <a:lnSpc>
                <a:spcPct val="120000"/>
              </a:lnSpc>
            </a:pPr>
            <a:endParaRPr lang="en-US" altLang="ja-JP" sz="2800" dirty="0">
              <a:ea typeface="ＭＳ Ｐゴシック" charset="-128"/>
            </a:endParaRPr>
          </a:p>
          <a:p>
            <a:pPr>
              <a:lnSpc>
                <a:spcPct val="120000"/>
              </a:lnSpc>
            </a:pPr>
            <a:r>
              <a:rPr lang="en-US" altLang="ja-JP" sz="2800" dirty="0">
                <a:ea typeface="ＭＳ Ｐゴシック" charset="-128"/>
              </a:rPr>
              <a:t>The purpose of this integrative literature review is to investigate the psychosocial and sociocultural barriers to cervical cancer screening among the Hispanic population </a:t>
            </a:r>
          </a:p>
          <a:p>
            <a:pPr>
              <a:lnSpc>
                <a:spcPct val="120000"/>
              </a:lnSpc>
            </a:pPr>
            <a:endParaRPr lang="en-AU" altLang="zh-CN" sz="2800" dirty="0">
              <a:ea typeface="SimSun" pitchFamily="2" charset="-122"/>
            </a:endParaRPr>
          </a:p>
          <a:p>
            <a:pPr lvl="1">
              <a:lnSpc>
                <a:spcPct val="120000"/>
              </a:lnSpc>
              <a:buFontTx/>
              <a:buChar char="•"/>
            </a:pPr>
            <a:r>
              <a:rPr lang="en-US" altLang="ja-JP" sz="2800" dirty="0">
                <a:ea typeface="ＭＳ Ｐゴシック" charset="-128"/>
              </a:rPr>
              <a:t>What are the psychosocial and sociocultural barriers that limit the preventative care of cervical cancer such as Pap smears and HPV testing among Hispanic women?</a:t>
            </a:r>
          </a:p>
          <a:p>
            <a:pPr lvl="1">
              <a:lnSpc>
                <a:spcPct val="120000"/>
              </a:lnSpc>
              <a:buFontTx/>
              <a:buChar char="•"/>
            </a:pPr>
            <a:r>
              <a:rPr lang="en-US" altLang="ja-JP" sz="2800" dirty="0">
                <a:ea typeface="ＭＳ Ｐゴシック" charset="-128"/>
              </a:rPr>
              <a:t>What intervention strategies exist to increase adherence to cervical cancer screenings for Hispanics that focus on overcoming specific psychosocial and/or sociocultural barriers?</a:t>
            </a:r>
          </a:p>
        </p:txBody>
      </p:sp>
      <p:grpSp>
        <p:nvGrpSpPr>
          <p:cNvPr id="39" name="Group 38"/>
          <p:cNvGrpSpPr/>
          <p:nvPr/>
        </p:nvGrpSpPr>
        <p:grpSpPr>
          <a:xfrm>
            <a:off x="240262" y="5334216"/>
            <a:ext cx="10007023" cy="946293"/>
            <a:chOff x="1066799" y="5958162"/>
            <a:chExt cx="11007725" cy="946293"/>
          </a:xfrm>
        </p:grpSpPr>
        <p:sp>
          <p:nvSpPr>
            <p:cNvPr id="40"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4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a:solidFill>
                    <a:schemeClr val="bg1"/>
                  </a:solidFill>
                  <a:latin typeface="Lucida Sans" pitchFamily="34" charset="0"/>
                  <a:ea typeface="SimSun" pitchFamily="2" charset="-122"/>
                  <a:cs typeface="Lucida Sans" pitchFamily="34" charset="0"/>
                </a:rPr>
                <a:t>BACKGROUND</a:t>
              </a:r>
              <a:endParaRPr lang="en-US" altLang="zh-CN" sz="3200" b="1">
                <a:solidFill>
                  <a:schemeClr val="bg1"/>
                </a:solidFill>
                <a:latin typeface="Lucida Sans" pitchFamily="34" charset="0"/>
                <a:ea typeface="SimSun" pitchFamily="2" charset="-122"/>
                <a:cs typeface="Lucida Sans" pitchFamily="34" charset="0"/>
              </a:endParaRPr>
            </a:p>
          </p:txBody>
        </p:sp>
      </p:grpSp>
      <p:grpSp>
        <p:nvGrpSpPr>
          <p:cNvPr id="42" name="Group 41"/>
          <p:cNvGrpSpPr/>
          <p:nvPr/>
        </p:nvGrpSpPr>
        <p:grpSpPr>
          <a:xfrm>
            <a:off x="179234" y="23835018"/>
            <a:ext cx="10007023" cy="946293"/>
            <a:chOff x="1066799" y="5958162"/>
            <a:chExt cx="11007725" cy="946293"/>
          </a:xfrm>
        </p:grpSpPr>
        <p:sp>
          <p:nvSpPr>
            <p:cNvPr id="43"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44"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a:solidFill>
                    <a:schemeClr val="bg1"/>
                  </a:solidFill>
                  <a:latin typeface="Lucida Sans" pitchFamily="34" charset="0"/>
                  <a:ea typeface="SimSun" pitchFamily="2" charset="-122"/>
                  <a:cs typeface="Lucida Sans" pitchFamily="34" charset="0"/>
                </a:rPr>
                <a:t>PURPOSE</a:t>
              </a:r>
              <a:endParaRPr lang="en-US" altLang="zh-CN" sz="3200" b="1">
                <a:solidFill>
                  <a:schemeClr val="bg1"/>
                </a:solidFill>
                <a:latin typeface="Lucida Sans" pitchFamily="34" charset="0"/>
                <a:ea typeface="SimSun" pitchFamily="2" charset="-122"/>
                <a:cs typeface="Lucida Sans" pitchFamily="34" charset="0"/>
              </a:endParaRPr>
            </a:p>
          </p:txBody>
        </p:sp>
      </p:grpSp>
      <p:sp>
        <p:nvSpPr>
          <p:cNvPr id="45" name="Text Box 244"/>
          <p:cNvSpPr txBox="1">
            <a:spLocks noChangeArrowheads="1"/>
          </p:cNvSpPr>
          <p:nvPr/>
        </p:nvSpPr>
        <p:spPr bwMode="auto">
          <a:xfrm>
            <a:off x="11417822" y="6481514"/>
            <a:ext cx="20994394" cy="11537261"/>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2800" b="1" dirty="0">
                <a:ea typeface="ＭＳ Ｐゴシック" charset="-128"/>
              </a:rPr>
              <a:t>Integrative Literature Review </a:t>
            </a:r>
          </a:p>
          <a:p>
            <a:pPr>
              <a:lnSpc>
                <a:spcPct val="125000"/>
              </a:lnSpc>
            </a:pPr>
            <a:r>
              <a:rPr lang="en-AU" altLang="zh-CN" sz="2800" dirty="0">
                <a:ea typeface="SimSun" pitchFamily="2" charset="-122"/>
              </a:rPr>
              <a:t>An integrative literature review was used to provide a comprehensive overview of literature on the psychosocial and sociocultural barriers to Hispanic women receiving cervical caner screening and successful intervention strategies. This analytical method focuses on a widespread picture of non-experimental and experimental research, offering a broad perspective. </a:t>
            </a:r>
          </a:p>
          <a:p>
            <a:pPr>
              <a:lnSpc>
                <a:spcPct val="125000"/>
              </a:lnSpc>
            </a:pPr>
            <a:r>
              <a:rPr lang="en-US" altLang="ja-JP" sz="2800" b="1" dirty="0">
                <a:ea typeface="ＭＳ Ｐゴシック" charset="-128"/>
              </a:rPr>
              <a:t>Literature Search Strategies</a:t>
            </a:r>
          </a:p>
          <a:p>
            <a:pPr>
              <a:lnSpc>
                <a:spcPct val="125000"/>
              </a:lnSpc>
            </a:pPr>
            <a:r>
              <a:rPr lang="en-US" altLang="ja-JP" sz="2800" dirty="0">
                <a:ea typeface="ＭＳ Ｐゴシック" charset="-128"/>
              </a:rPr>
              <a:t>Peer-reviewed searches were conducted using CINAHL, PubMed, PsycINFO and public health resources such as CDC, WHO, USPSTF, NCI and ACS. </a:t>
            </a:r>
          </a:p>
          <a:p>
            <a:pPr>
              <a:lnSpc>
                <a:spcPct val="125000"/>
              </a:lnSpc>
            </a:pPr>
            <a:r>
              <a:rPr lang="en-US" altLang="ja-JP" sz="2800" b="1" dirty="0">
                <a:ea typeface="ＭＳ Ｐゴシック" charset="-128"/>
              </a:rPr>
              <a:t>Key words</a:t>
            </a:r>
          </a:p>
          <a:p>
            <a:pPr>
              <a:lnSpc>
                <a:spcPct val="125000"/>
              </a:lnSpc>
            </a:pPr>
            <a:r>
              <a:rPr lang="en-US" altLang="ja-JP" sz="2800" dirty="0">
                <a:ea typeface="ＭＳ Ｐゴシック" charset="-128"/>
              </a:rPr>
              <a:t>Hispanics, Latinos, cervical, cervix, cancer, test*, screening, pap smear, psychosocial, sociocultural, cultural, barriers, perceptions, beliefs, intervention and adherence. </a:t>
            </a:r>
          </a:p>
          <a:p>
            <a:pPr>
              <a:lnSpc>
                <a:spcPct val="125000"/>
              </a:lnSpc>
            </a:pPr>
            <a:r>
              <a:rPr lang="en-US" altLang="ja-JP" sz="2800" b="1" dirty="0">
                <a:ea typeface="ＭＳ Ｐゴシック" charset="-128"/>
              </a:rPr>
              <a:t>Inclusion Criteria </a:t>
            </a:r>
          </a:p>
          <a:p>
            <a:pPr lvl="1">
              <a:lnSpc>
                <a:spcPct val="125000"/>
              </a:lnSpc>
              <a:buFontTx/>
              <a:buChar char="•"/>
            </a:pPr>
            <a:r>
              <a:rPr lang="en-US" altLang="ja-JP" sz="2800" dirty="0">
                <a:ea typeface="ＭＳ Ｐゴシック" charset="-128"/>
              </a:rPr>
              <a:t>Cervical cancer screening, Pap smear and/or HPV testing</a:t>
            </a:r>
          </a:p>
          <a:p>
            <a:pPr lvl="1">
              <a:lnSpc>
                <a:spcPct val="125000"/>
              </a:lnSpc>
              <a:buFontTx/>
              <a:buChar char="•"/>
            </a:pPr>
            <a:r>
              <a:rPr lang="en-US" altLang="ja-JP" sz="2800" dirty="0">
                <a:ea typeface="ＭＳ Ｐゴシック" charset="-128"/>
              </a:rPr>
              <a:t>Specific psychosocial and/or sociocultural barriers and their influence on cervical cancer screening adherence </a:t>
            </a:r>
          </a:p>
          <a:p>
            <a:pPr lvl="1">
              <a:lnSpc>
                <a:spcPct val="125000"/>
              </a:lnSpc>
              <a:buFontTx/>
              <a:buChar char="•"/>
            </a:pPr>
            <a:r>
              <a:rPr lang="en-US" sz="2800" dirty="0"/>
              <a:t>Hispanic women</a:t>
            </a:r>
          </a:p>
          <a:p>
            <a:pPr lvl="1">
              <a:lnSpc>
                <a:spcPct val="125000"/>
              </a:lnSpc>
              <a:buFontTx/>
              <a:buChar char="•"/>
            </a:pPr>
            <a:r>
              <a:rPr lang="en-US" altLang="zh-CN" sz="2800" dirty="0">
                <a:ea typeface="SimSun" pitchFamily="2" charset="-122"/>
              </a:rPr>
              <a:t>Studies conducted in the United States</a:t>
            </a:r>
          </a:p>
          <a:p>
            <a:pPr lvl="1">
              <a:lnSpc>
                <a:spcPct val="125000"/>
              </a:lnSpc>
              <a:buFontTx/>
              <a:buChar char="•"/>
            </a:pPr>
            <a:r>
              <a:rPr lang="en-US" altLang="zh-CN" sz="2800" dirty="0">
                <a:ea typeface="SimSun" pitchFamily="2" charset="-122"/>
              </a:rPr>
              <a:t>Published between 2007 and 2018</a:t>
            </a:r>
          </a:p>
          <a:p>
            <a:pPr lvl="1">
              <a:lnSpc>
                <a:spcPct val="125000"/>
              </a:lnSpc>
              <a:buFontTx/>
              <a:buChar char="•"/>
            </a:pPr>
            <a:r>
              <a:rPr lang="en-US" altLang="zh-CN" sz="2800" dirty="0">
                <a:ea typeface="SimSun" pitchFamily="2" charset="-122"/>
              </a:rPr>
              <a:t>Intervention programs designed for Hispanic women</a:t>
            </a:r>
          </a:p>
          <a:p>
            <a:pPr lvl="1">
              <a:lnSpc>
                <a:spcPct val="125000"/>
              </a:lnSpc>
              <a:buFontTx/>
              <a:buChar char="•"/>
            </a:pPr>
            <a:r>
              <a:rPr lang="en-US" altLang="zh-CN" sz="2800" dirty="0">
                <a:ea typeface="SimSun" pitchFamily="2" charset="-122"/>
              </a:rPr>
              <a:t>Intervention programs targeting psychosocial and/or sociocultural barriers</a:t>
            </a:r>
            <a:endParaRPr lang="en-AU" altLang="zh-CN" sz="2800" dirty="0">
              <a:ea typeface="SimSun" pitchFamily="2" charset="-122"/>
            </a:endParaRPr>
          </a:p>
          <a:p>
            <a:pPr>
              <a:lnSpc>
                <a:spcPct val="125000"/>
              </a:lnSpc>
            </a:pPr>
            <a:r>
              <a:rPr lang="en-US" altLang="ja-JP" sz="2800" b="1" dirty="0">
                <a:ea typeface="ＭＳ Ｐゴシック" charset="-128"/>
              </a:rPr>
              <a:t>Final Selection</a:t>
            </a:r>
          </a:p>
          <a:p>
            <a:pPr>
              <a:lnSpc>
                <a:spcPct val="125000"/>
              </a:lnSpc>
            </a:pPr>
            <a:r>
              <a:rPr lang="en-US" altLang="ja-JP" sz="2800" dirty="0">
                <a:ea typeface="ＭＳ Ｐゴシック" charset="-128"/>
              </a:rPr>
              <a:t>25 articles were then chosen for further review and analysis: 7 successful intervention strategies and 18 studies addressing specific social and cultural contexts within the Hispanic population.  </a:t>
            </a:r>
          </a:p>
        </p:txBody>
      </p:sp>
      <p:sp>
        <p:nvSpPr>
          <p:cNvPr id="46" name="Text Box 258"/>
          <p:cNvSpPr txBox="1">
            <a:spLocks noChangeArrowheads="1"/>
          </p:cNvSpPr>
          <p:nvPr/>
        </p:nvSpPr>
        <p:spPr bwMode="auto">
          <a:xfrm>
            <a:off x="11429694" y="27631656"/>
            <a:ext cx="783909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i="1" dirty="0">
                <a:solidFill>
                  <a:schemeClr val="accent2">
                    <a:lumMod val="50000"/>
                  </a:schemeClr>
                </a:solidFill>
                <a:latin typeface="Arial"/>
              </a:rPr>
              <a:t>Health Beliefs Model</a:t>
            </a:r>
          </a:p>
        </p:txBody>
      </p:sp>
      <p:sp>
        <p:nvSpPr>
          <p:cNvPr id="47" name="Text Box 260"/>
          <p:cNvSpPr txBox="1">
            <a:spLocks noChangeArrowheads="1"/>
          </p:cNvSpPr>
          <p:nvPr/>
        </p:nvSpPr>
        <p:spPr bwMode="auto">
          <a:xfrm>
            <a:off x="22936200" y="27628112"/>
            <a:ext cx="783909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0" rIns="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i="1" dirty="0">
                <a:solidFill>
                  <a:schemeClr val="accent2">
                    <a:lumMod val="50000"/>
                  </a:schemeClr>
                </a:solidFill>
                <a:latin typeface="Arial"/>
              </a:rPr>
              <a:t>Search Process and Results </a:t>
            </a:r>
          </a:p>
        </p:txBody>
      </p:sp>
      <p:sp>
        <p:nvSpPr>
          <p:cNvPr id="48" name="Text Box 261"/>
          <p:cNvSpPr txBox="1">
            <a:spLocks noChangeArrowheads="1"/>
          </p:cNvSpPr>
          <p:nvPr/>
        </p:nvSpPr>
        <p:spPr bwMode="auto">
          <a:xfrm>
            <a:off x="11338464" y="28443193"/>
            <a:ext cx="21069939" cy="3996735"/>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2800" b="1" dirty="0">
                <a:ea typeface="ＭＳ Ｐゴシック" charset="-128"/>
              </a:rPr>
              <a:t>Conceptual Framework</a:t>
            </a:r>
          </a:p>
          <a:p>
            <a:pPr>
              <a:lnSpc>
                <a:spcPct val="125000"/>
              </a:lnSpc>
            </a:pPr>
            <a:r>
              <a:rPr lang="en-US" sz="2800" dirty="0">
                <a:effectLst/>
              </a:rPr>
              <a:t>The Health Beliefs Model is selected to provide an understanding of psychosocial and sociocultural barriers to cervical cancer screening among Hispanic women. The Health Belief Model (HBM) is a psychological model that attempts to explain and predict certain health behaviors. The attitudes and beliefs of the individual are highlighted, and then used as predictors that the individual will take a health-related action.. The model has been successfully applied in areas such as sexual risk behaviors and the transmission of HIV/AIDs, as well as breast and cervical cancer prevention strategies. The HBM has also been specifically used to assess why Hispanic women did not attend mammograms or Pap smear appointments and attempts to understand intervention strategies that can be utilized to change the behavior about attending appointments. </a:t>
            </a:r>
            <a:endParaRPr lang="en-US" altLang="ja-JP" sz="2800" dirty="0">
              <a:ea typeface="ＭＳ Ｐゴシック" charset="-128"/>
            </a:endParaRPr>
          </a:p>
        </p:txBody>
      </p:sp>
      <p:grpSp>
        <p:nvGrpSpPr>
          <p:cNvPr id="49" name="Group 48"/>
          <p:cNvGrpSpPr/>
          <p:nvPr/>
        </p:nvGrpSpPr>
        <p:grpSpPr>
          <a:xfrm>
            <a:off x="11437726" y="5333999"/>
            <a:ext cx="21015748" cy="946293"/>
            <a:chOff x="1066799" y="5958162"/>
            <a:chExt cx="11007725" cy="946293"/>
          </a:xfrm>
        </p:grpSpPr>
        <p:sp>
          <p:nvSpPr>
            <p:cNvPr id="50"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5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Lucida Sans" pitchFamily="34" charset="0"/>
                  <a:ea typeface="SimSun" pitchFamily="2" charset="-122"/>
                  <a:cs typeface="Lucida Sans" pitchFamily="34" charset="0"/>
                </a:rPr>
                <a:t>MATERIALS AND METHODS</a:t>
              </a:r>
              <a:endParaRPr lang="en-US" altLang="zh-CN" sz="3200" b="1" dirty="0">
                <a:solidFill>
                  <a:schemeClr val="bg1"/>
                </a:solidFill>
                <a:latin typeface="Lucida Sans" pitchFamily="34" charset="0"/>
                <a:ea typeface="SimSun" pitchFamily="2" charset="-122"/>
                <a:cs typeface="Lucida Sans" pitchFamily="34" charset="0"/>
              </a:endParaRPr>
            </a:p>
          </p:txBody>
        </p:sp>
      </p:grpSp>
      <p:sp>
        <p:nvSpPr>
          <p:cNvPr id="54" name="Text Box 245"/>
          <p:cNvSpPr txBox="1">
            <a:spLocks noChangeArrowheads="1"/>
          </p:cNvSpPr>
          <p:nvPr/>
        </p:nvSpPr>
        <p:spPr bwMode="auto">
          <a:xfrm>
            <a:off x="33589244" y="32099162"/>
            <a:ext cx="9900907" cy="681533"/>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pPr>
            <a:r>
              <a:rPr lang="en-US" altLang="ja-JP" dirty="0">
                <a:ea typeface="ＭＳ Ｐゴシック" charset="-128"/>
              </a:rPr>
              <a:t>Additional research is needed into specific intervention strategies  </a:t>
            </a:r>
          </a:p>
        </p:txBody>
      </p:sp>
      <p:sp>
        <p:nvSpPr>
          <p:cNvPr id="55" name="Text Box 246"/>
          <p:cNvSpPr txBox="1">
            <a:spLocks noChangeArrowheads="1"/>
          </p:cNvSpPr>
          <p:nvPr/>
        </p:nvSpPr>
        <p:spPr bwMode="auto">
          <a:xfrm>
            <a:off x="33553402" y="23601304"/>
            <a:ext cx="9900908" cy="7470763"/>
          </a:xfrm>
          <a:prstGeom prst="rect">
            <a:avLst/>
          </a:prstGeom>
          <a:solidFill>
            <a:schemeClr val="bg1"/>
          </a:solidFill>
          <a:ln w="57150" cmpd="thinThick">
            <a:no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91440" rIns="182880" bIns="182880">
            <a:spAutoFit/>
          </a:bodyPr>
          <a:lstStyle>
            <a:defPPr>
              <a:defRPr kern="1200" smtId="4294967295"/>
            </a:defPPr>
            <a:lvl1pPr marL="457200" indent="-457200" defTabSz="2154238">
              <a:defRPr sz="2400">
                <a:solidFill>
                  <a:schemeClr val="tx1"/>
                </a:solidFill>
                <a:latin typeface="Times New Roman" pitchFamily="18" charset="0"/>
              </a:defRPr>
            </a:lvl1pPr>
            <a:lvl2pPr marL="742950" indent="-285750" defTabSz="2154238">
              <a:defRPr sz="2400">
                <a:solidFill>
                  <a:schemeClr val="tx1"/>
                </a:solidFill>
                <a:latin typeface="Times New Roman" pitchFamily="18" charset="0"/>
              </a:defRPr>
            </a:lvl2pPr>
            <a:lvl3pPr marL="1143000" indent="-228600" defTabSz="2154238">
              <a:defRPr sz="2400">
                <a:solidFill>
                  <a:schemeClr val="tx1"/>
                </a:solidFill>
                <a:latin typeface="Times New Roman" pitchFamily="18" charset="0"/>
              </a:defRPr>
            </a:lvl3pPr>
            <a:lvl4pPr marL="1600200" indent="-228600" defTabSz="2154238">
              <a:defRPr sz="2400">
                <a:solidFill>
                  <a:schemeClr val="tx1"/>
                </a:solidFill>
                <a:latin typeface="Times New Roman" pitchFamily="18" charset="0"/>
              </a:defRPr>
            </a:lvl4pPr>
            <a:lvl5pPr marL="2057400" indent="-228600" defTabSz="2154238">
              <a:defRPr sz="2400">
                <a:solidFill>
                  <a:schemeClr val="tx1"/>
                </a:solidFill>
                <a:latin typeface="Times New Roman" pitchFamily="18" charset="0"/>
              </a:defRPr>
            </a:lvl5pPr>
            <a:lvl6pPr marL="2514600" indent="-228600" defTabSz="2154238" eaLnBrk="0" fontAlgn="base" hangingPunct="0">
              <a:spcBef>
                <a:spcPct val="0"/>
              </a:spcBef>
              <a:spcAft>
                <a:spcPct val="0"/>
              </a:spcAft>
              <a:defRPr sz="2400">
                <a:solidFill>
                  <a:schemeClr val="tx1"/>
                </a:solidFill>
                <a:latin typeface="Times New Roman" pitchFamily="18" charset="0"/>
              </a:defRPr>
            </a:lvl6pPr>
            <a:lvl7pPr marL="2971800" indent="-228600" defTabSz="2154238" eaLnBrk="0" fontAlgn="base" hangingPunct="0">
              <a:spcBef>
                <a:spcPct val="0"/>
              </a:spcBef>
              <a:spcAft>
                <a:spcPct val="0"/>
              </a:spcAft>
              <a:defRPr sz="2400">
                <a:solidFill>
                  <a:schemeClr val="tx1"/>
                </a:solidFill>
                <a:latin typeface="Times New Roman" pitchFamily="18" charset="0"/>
              </a:defRPr>
            </a:lvl7pPr>
            <a:lvl8pPr marL="3429000" indent="-228600" defTabSz="2154238" eaLnBrk="0" fontAlgn="base" hangingPunct="0">
              <a:spcBef>
                <a:spcPct val="0"/>
              </a:spcBef>
              <a:spcAft>
                <a:spcPct val="0"/>
              </a:spcAft>
              <a:defRPr sz="2400">
                <a:solidFill>
                  <a:schemeClr val="tx1"/>
                </a:solidFill>
                <a:latin typeface="Times New Roman" pitchFamily="18" charset="0"/>
              </a:defRPr>
            </a:lvl8pPr>
            <a:lvl9pPr marL="3886200" indent="-228600" defTabSz="21542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ja-JP" sz="2800" dirty="0">
                <a:ea typeface="ＭＳ Ｐゴシック" charset="-128"/>
              </a:rPr>
              <a:t>Cervical cancer is highly preventable, yet Hispanic women hold the highest rates of poor screening due to not only economic health disparities but also cultural and social barriers</a:t>
            </a:r>
            <a:endParaRPr lang="en-US" altLang="zh-CN" sz="2800" dirty="0">
              <a:ea typeface="SimSun" pitchFamily="2" charset="-122"/>
            </a:endParaRPr>
          </a:p>
          <a:p>
            <a:pPr>
              <a:lnSpc>
                <a:spcPct val="120000"/>
              </a:lnSpc>
              <a:buFont typeface="Arial" charset="0"/>
              <a:buChar char="•"/>
            </a:pPr>
            <a:r>
              <a:rPr lang="en-US" altLang="zh-CN" sz="2800" b="1" dirty="0">
                <a:ea typeface="SimSun" pitchFamily="2" charset="-122"/>
              </a:rPr>
              <a:t>Suggestions for Future Research</a:t>
            </a:r>
          </a:p>
          <a:p>
            <a:pPr lvl="1">
              <a:lnSpc>
                <a:spcPct val="120000"/>
              </a:lnSpc>
              <a:buFont typeface="Arial" charset="0"/>
              <a:buChar char="•"/>
            </a:pPr>
            <a:r>
              <a:rPr lang="en-US" altLang="zh-CN" sz="2800" dirty="0">
                <a:ea typeface="SimSun" pitchFamily="2" charset="-122"/>
              </a:rPr>
              <a:t>Interventions should focus on molding negative barriers into positives—utilize </a:t>
            </a:r>
            <a:r>
              <a:rPr lang="en-US" altLang="zh-CN" sz="2800" i="1" dirty="0">
                <a:ea typeface="SimSun" pitchFamily="2" charset="-122"/>
              </a:rPr>
              <a:t>machismo</a:t>
            </a:r>
            <a:r>
              <a:rPr lang="en-US" altLang="zh-CN" sz="2800" dirty="0">
                <a:ea typeface="SimSun" pitchFamily="2" charset="-122"/>
              </a:rPr>
              <a:t> to promote peer-education </a:t>
            </a:r>
          </a:p>
          <a:p>
            <a:pPr lvl="1">
              <a:lnSpc>
                <a:spcPct val="120000"/>
              </a:lnSpc>
              <a:buFont typeface="Arial" charset="0"/>
              <a:buChar char="•"/>
            </a:pPr>
            <a:r>
              <a:rPr lang="en-US" altLang="zh-CN" sz="2800" dirty="0">
                <a:ea typeface="SimSun" pitchFamily="2" charset="-122"/>
              </a:rPr>
              <a:t>Incorporate culturally tailored interventions—offer faith-based programs at churches</a:t>
            </a:r>
          </a:p>
          <a:p>
            <a:pPr lvl="1">
              <a:lnSpc>
                <a:spcPct val="120000"/>
              </a:lnSpc>
              <a:buFont typeface="Arial" charset="0"/>
              <a:buChar char="•"/>
            </a:pPr>
            <a:r>
              <a:rPr lang="en-US" altLang="zh-CN" sz="2800" dirty="0">
                <a:ea typeface="SimSun" pitchFamily="2" charset="-122"/>
              </a:rPr>
              <a:t>Examine differences in barriers based on country of origin</a:t>
            </a:r>
          </a:p>
          <a:p>
            <a:pPr>
              <a:lnSpc>
                <a:spcPct val="120000"/>
              </a:lnSpc>
              <a:buFont typeface="Arial" charset="0"/>
              <a:buChar char="•"/>
            </a:pPr>
            <a:r>
              <a:rPr lang="en-US" altLang="zh-CN" sz="2800" b="1" dirty="0">
                <a:ea typeface="SimSun" pitchFamily="2" charset="-122"/>
              </a:rPr>
              <a:t>Limitations</a:t>
            </a:r>
          </a:p>
          <a:p>
            <a:pPr lvl="1">
              <a:lnSpc>
                <a:spcPct val="120000"/>
              </a:lnSpc>
              <a:buFont typeface="Arial" charset="0"/>
              <a:buChar char="•"/>
            </a:pPr>
            <a:r>
              <a:rPr lang="en-US" altLang="zh-CN" sz="2800" dirty="0">
                <a:ea typeface="SimSun" pitchFamily="2" charset="-122"/>
              </a:rPr>
              <a:t>Excluding articles on other cancers (breast or colon etc.) and other minority groups may have provided additional insight </a:t>
            </a:r>
          </a:p>
          <a:p>
            <a:pPr>
              <a:lnSpc>
                <a:spcPct val="120000"/>
              </a:lnSpc>
              <a:buFont typeface="Arial" charset="0"/>
              <a:buChar char="•"/>
            </a:pPr>
            <a:r>
              <a:rPr lang="en-US" altLang="zh-CN" sz="2800" b="1" dirty="0">
                <a:ea typeface="SimSun" pitchFamily="2" charset="-122"/>
              </a:rPr>
              <a:t>Implications for Nursing  </a:t>
            </a:r>
          </a:p>
          <a:p>
            <a:pPr lvl="1">
              <a:lnSpc>
                <a:spcPct val="120000"/>
              </a:lnSpc>
              <a:buFont typeface="Arial" charset="0"/>
              <a:buChar char="•"/>
            </a:pPr>
            <a:r>
              <a:rPr lang="en-US" altLang="zh-CN" sz="2800" dirty="0">
                <a:ea typeface="SimSun" pitchFamily="2" charset="-122"/>
              </a:rPr>
              <a:t>Cultural competence and thorough assessment of barriers </a:t>
            </a:r>
            <a:endParaRPr lang="en-US" altLang="zh-CN" sz="2800" b="1" dirty="0">
              <a:ea typeface="SimSun" pitchFamily="2" charset="-122"/>
            </a:endParaRPr>
          </a:p>
        </p:txBody>
      </p:sp>
      <p:sp>
        <p:nvSpPr>
          <p:cNvPr id="57" name="Text Box 263"/>
          <p:cNvSpPr txBox="1">
            <a:spLocks noChangeArrowheads="1"/>
          </p:cNvSpPr>
          <p:nvPr/>
        </p:nvSpPr>
        <p:spPr bwMode="auto">
          <a:xfrm>
            <a:off x="33599967" y="6478661"/>
            <a:ext cx="9915339" cy="15846133"/>
          </a:xfrm>
          <a:prstGeom prst="rect">
            <a:avLst/>
          </a:prstGeom>
          <a:solidFill>
            <a:schemeClr val="accent3">
              <a:lumMod val="40000"/>
              <a:lumOff val="60000"/>
            </a:schemeClr>
          </a:solidFill>
          <a:ln w="57150" cmpd="thinThick">
            <a:noFill/>
            <a:miter lim="800000"/>
          </a:ln>
          <a:extLst/>
        </p:spPr>
        <p:txBody>
          <a:bodyPr wrap="square" lIns="182880" tIns="91440" rIns="182880" bIns="182880">
            <a:spAutoFit/>
          </a:bodyPr>
          <a:lstStyle>
            <a:defPPr>
              <a:defRPr kern="1200" smtId="4294967295"/>
            </a:defPPr>
            <a:lvl1pPr>
              <a:defRPr sz="2400">
                <a:solidFill>
                  <a:schemeClr val="tx1"/>
                </a:solidFill>
                <a:latin typeface="Times New Roman" pitchFamily="18" charset="0"/>
              </a:defRPr>
            </a:lvl1pPr>
            <a:lvl2pPr marL="685800" indent="-2286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ja-JP" sz="2800" b="1" dirty="0">
                <a:ea typeface="ＭＳ Ｐゴシック" charset="-128"/>
              </a:rPr>
              <a:t>Psychosocial and Sociocultural Barriers</a:t>
            </a:r>
          </a:p>
          <a:p>
            <a:pPr lvl="1">
              <a:lnSpc>
                <a:spcPct val="125000"/>
              </a:lnSpc>
              <a:buFontTx/>
              <a:buChar char="•"/>
            </a:pPr>
            <a:r>
              <a:rPr lang="en-US" altLang="ja-JP" sz="2800" dirty="0">
                <a:ea typeface="ＭＳ Ｐゴシック" charset="-128"/>
              </a:rPr>
              <a:t>Stigma of sexual promiscuity and religiosity</a:t>
            </a:r>
          </a:p>
          <a:p>
            <a:pPr lvl="2">
              <a:lnSpc>
                <a:spcPct val="125000"/>
              </a:lnSpc>
              <a:buFontTx/>
              <a:buChar char="•"/>
            </a:pPr>
            <a:r>
              <a:rPr lang="en-US" altLang="ja-JP" sz="2800" dirty="0">
                <a:ea typeface="ＭＳ Ｐゴシック" charset="-128"/>
              </a:rPr>
              <a:t>Purity, chastity </a:t>
            </a:r>
          </a:p>
          <a:p>
            <a:pPr lvl="2">
              <a:lnSpc>
                <a:spcPct val="125000"/>
              </a:lnSpc>
              <a:buFontTx/>
              <a:buChar char="•"/>
            </a:pPr>
            <a:r>
              <a:rPr lang="en-US" altLang="ja-JP" sz="2800" dirty="0">
                <a:ea typeface="ＭＳ Ｐゴシック" charset="-128"/>
              </a:rPr>
              <a:t>Diagnosis of cervical cancer is considered a punishment from God</a:t>
            </a:r>
          </a:p>
          <a:p>
            <a:pPr lvl="1">
              <a:lnSpc>
                <a:spcPct val="125000"/>
              </a:lnSpc>
              <a:buFontTx/>
              <a:buChar char="•"/>
            </a:pPr>
            <a:r>
              <a:rPr lang="en-US" altLang="ja-JP" sz="2800" dirty="0">
                <a:ea typeface="ＭＳ Ｐゴシック" charset="-128"/>
              </a:rPr>
              <a:t>Fear/embarrassment</a:t>
            </a:r>
          </a:p>
          <a:p>
            <a:pPr lvl="2">
              <a:lnSpc>
                <a:spcPct val="125000"/>
              </a:lnSpc>
              <a:buFontTx/>
              <a:buChar char="•"/>
            </a:pPr>
            <a:r>
              <a:rPr lang="en-US" altLang="ja-JP" sz="2800" dirty="0">
                <a:ea typeface="ＭＳ Ｐゴシック" charset="-128"/>
              </a:rPr>
              <a:t>Feelings of </a:t>
            </a:r>
            <a:r>
              <a:rPr lang="en-US" altLang="ja-JP" sz="2800" dirty="0" err="1">
                <a:ea typeface="ＭＳ Ｐゴシック" charset="-128"/>
              </a:rPr>
              <a:t>peña</a:t>
            </a:r>
            <a:r>
              <a:rPr lang="en-US" altLang="ja-JP" sz="2800" dirty="0">
                <a:ea typeface="ＭＳ Ｐゴシック" charset="-128"/>
              </a:rPr>
              <a:t>—shyness, modesty, embarrassment </a:t>
            </a:r>
          </a:p>
          <a:p>
            <a:pPr lvl="2">
              <a:lnSpc>
                <a:spcPct val="125000"/>
              </a:lnSpc>
              <a:buFontTx/>
              <a:buChar char="•"/>
            </a:pPr>
            <a:r>
              <a:rPr lang="en-US" altLang="ja-JP" sz="2800" dirty="0">
                <a:ea typeface="ＭＳ Ｐゴシック" charset="-128"/>
              </a:rPr>
              <a:t>Fear of pain during exam, potential diagnosis, stereotyping</a:t>
            </a:r>
          </a:p>
          <a:p>
            <a:pPr lvl="1">
              <a:lnSpc>
                <a:spcPct val="125000"/>
              </a:lnSpc>
              <a:buFontTx/>
              <a:buChar char="•"/>
            </a:pPr>
            <a:r>
              <a:rPr lang="en-AU" sz="2800" dirty="0"/>
              <a:t>Mistrust of providers</a:t>
            </a:r>
          </a:p>
          <a:p>
            <a:pPr lvl="2">
              <a:lnSpc>
                <a:spcPct val="125000"/>
              </a:lnSpc>
              <a:buFontTx/>
              <a:buChar char="•"/>
            </a:pPr>
            <a:r>
              <a:rPr lang="en-AU" sz="2800" dirty="0"/>
              <a:t>Higher rates of negativity about providers, discrimination</a:t>
            </a:r>
          </a:p>
          <a:p>
            <a:pPr lvl="1">
              <a:lnSpc>
                <a:spcPct val="125000"/>
              </a:lnSpc>
              <a:buFontTx/>
              <a:buChar char="•"/>
            </a:pPr>
            <a:r>
              <a:rPr lang="en-AU" sz="2800" dirty="0"/>
              <a:t>Familial/male influence</a:t>
            </a:r>
          </a:p>
          <a:p>
            <a:pPr lvl="2">
              <a:lnSpc>
                <a:spcPct val="125000"/>
              </a:lnSpc>
              <a:buFontTx/>
              <a:buChar char="•"/>
            </a:pPr>
            <a:r>
              <a:rPr lang="en-AU" sz="2800" dirty="0"/>
              <a:t>Parental relationship </a:t>
            </a:r>
          </a:p>
          <a:p>
            <a:pPr lvl="2">
              <a:lnSpc>
                <a:spcPct val="125000"/>
              </a:lnSpc>
              <a:buFontTx/>
              <a:buChar char="•"/>
            </a:pPr>
            <a:r>
              <a:rPr lang="en-AU" sz="2800" i="1" dirty="0"/>
              <a:t>Machismo</a:t>
            </a:r>
            <a:r>
              <a:rPr lang="en-AU" sz="2800" dirty="0"/>
              <a:t>– a patriarchal characteristic associated with males making healthcare decisions for family </a:t>
            </a:r>
          </a:p>
          <a:p>
            <a:pPr lvl="2">
              <a:lnSpc>
                <a:spcPct val="125000"/>
              </a:lnSpc>
              <a:buFontTx/>
              <a:buChar char="•"/>
            </a:pPr>
            <a:r>
              <a:rPr lang="en-AU" sz="2800" dirty="0"/>
              <a:t>Women fearing male partner’s jealousy </a:t>
            </a:r>
          </a:p>
          <a:p>
            <a:pPr lvl="2">
              <a:lnSpc>
                <a:spcPct val="125000"/>
              </a:lnSpc>
              <a:buFontTx/>
              <a:buChar char="•"/>
            </a:pPr>
            <a:r>
              <a:rPr lang="en-AU" sz="2800" dirty="0"/>
              <a:t>Suggestion of condom use and fear of domestic violence</a:t>
            </a:r>
          </a:p>
          <a:p>
            <a:pPr lvl="2">
              <a:lnSpc>
                <a:spcPct val="125000"/>
              </a:lnSpc>
              <a:buFontTx/>
              <a:buChar char="•"/>
            </a:pPr>
            <a:r>
              <a:rPr lang="en-AU" sz="2800" dirty="0"/>
              <a:t>Positive effects—proper education shows male interest in protecting female partner against HPV/cervical cancer</a:t>
            </a:r>
            <a:endParaRPr lang="en-AU" altLang="ja-JP" sz="2800" b="1" dirty="0">
              <a:ea typeface="ＭＳ Ｐゴシック" charset="-128"/>
            </a:endParaRPr>
          </a:p>
          <a:p>
            <a:pPr indent="-228600">
              <a:lnSpc>
                <a:spcPct val="125000"/>
              </a:lnSpc>
            </a:pPr>
            <a:r>
              <a:rPr lang="en-US" altLang="ja-JP" sz="2800" b="1" dirty="0">
                <a:ea typeface="ＭＳ Ｐゴシック" charset="-128"/>
              </a:rPr>
              <a:t>Interventions</a:t>
            </a:r>
          </a:p>
          <a:p>
            <a:pPr lvl="1">
              <a:lnSpc>
                <a:spcPct val="125000"/>
              </a:lnSpc>
              <a:buFontTx/>
              <a:buChar char="•"/>
            </a:pPr>
            <a:r>
              <a:rPr lang="en-AU" sz="2800" dirty="0"/>
              <a:t>Community outreach</a:t>
            </a:r>
          </a:p>
          <a:p>
            <a:pPr lvl="2">
              <a:lnSpc>
                <a:spcPct val="125000"/>
              </a:lnSpc>
              <a:buFontTx/>
              <a:buChar char="•"/>
            </a:pPr>
            <a:r>
              <a:rPr lang="en-AU" sz="2800" dirty="0"/>
              <a:t>Public service announcements, newsletters, bilingual contact representatives </a:t>
            </a:r>
          </a:p>
          <a:p>
            <a:pPr lvl="1">
              <a:lnSpc>
                <a:spcPct val="125000"/>
              </a:lnSpc>
              <a:buFontTx/>
              <a:buChar char="•"/>
            </a:pPr>
            <a:r>
              <a:rPr lang="en-AU" sz="2800" dirty="0"/>
              <a:t>Positive social network </a:t>
            </a:r>
          </a:p>
          <a:p>
            <a:pPr lvl="2">
              <a:lnSpc>
                <a:spcPct val="125000"/>
              </a:lnSpc>
              <a:buFontTx/>
              <a:buChar char="•"/>
            </a:pPr>
            <a:r>
              <a:rPr lang="en-AU" sz="2800" dirty="0"/>
              <a:t>The Witness Project—cancer survivors as educators </a:t>
            </a:r>
          </a:p>
          <a:p>
            <a:pPr lvl="2">
              <a:lnSpc>
                <a:spcPct val="125000"/>
              </a:lnSpc>
              <a:buFontTx/>
              <a:buChar char="•"/>
            </a:pPr>
            <a:r>
              <a:rPr lang="en-AU" sz="2800" i="1" dirty="0"/>
              <a:t>Machismo</a:t>
            </a:r>
            <a:r>
              <a:rPr lang="en-AU" sz="2800" dirty="0"/>
              <a:t>—male involvement in education </a:t>
            </a:r>
          </a:p>
          <a:p>
            <a:pPr lvl="1">
              <a:lnSpc>
                <a:spcPct val="125000"/>
              </a:lnSpc>
              <a:buFontTx/>
              <a:buChar char="•"/>
            </a:pPr>
            <a:r>
              <a:rPr lang="en-AU" sz="2800" dirty="0"/>
              <a:t>Mix-media</a:t>
            </a:r>
          </a:p>
          <a:p>
            <a:pPr lvl="2">
              <a:lnSpc>
                <a:spcPct val="125000"/>
              </a:lnSpc>
              <a:buFontTx/>
              <a:buChar char="•"/>
            </a:pPr>
            <a:r>
              <a:rPr lang="en-AU" sz="2800" dirty="0"/>
              <a:t>Radionovelas, </a:t>
            </a:r>
            <a:r>
              <a:rPr lang="en-AU" sz="2800" dirty="0" err="1"/>
              <a:t>photonovelas</a:t>
            </a:r>
            <a:r>
              <a:rPr lang="en-AU" sz="2800" dirty="0"/>
              <a:t>, kiosks </a:t>
            </a:r>
          </a:p>
          <a:p>
            <a:pPr lvl="2">
              <a:lnSpc>
                <a:spcPct val="125000"/>
              </a:lnSpc>
              <a:buFontTx/>
              <a:buChar char="•"/>
            </a:pPr>
            <a:r>
              <a:rPr lang="en-AU" sz="2800" dirty="0"/>
              <a:t>Social media—YouTube, Facebook, Twitter </a:t>
            </a:r>
          </a:p>
          <a:p>
            <a:pPr lvl="2">
              <a:lnSpc>
                <a:spcPct val="125000"/>
              </a:lnSpc>
              <a:buFontTx/>
              <a:buChar char="•"/>
            </a:pPr>
            <a:r>
              <a:rPr lang="en-AU" sz="2800" dirty="0"/>
              <a:t>Television programs </a:t>
            </a:r>
          </a:p>
        </p:txBody>
      </p:sp>
      <p:grpSp>
        <p:nvGrpSpPr>
          <p:cNvPr id="59" name="Group 58"/>
          <p:cNvGrpSpPr/>
          <p:nvPr/>
        </p:nvGrpSpPr>
        <p:grpSpPr>
          <a:xfrm>
            <a:off x="33624374" y="5350854"/>
            <a:ext cx="10007023" cy="946293"/>
            <a:chOff x="1066799" y="5958162"/>
            <a:chExt cx="11007725" cy="946293"/>
          </a:xfrm>
        </p:grpSpPr>
        <p:sp>
          <p:nvSpPr>
            <p:cNvPr id="60"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61"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a:solidFill>
                    <a:schemeClr val="bg1"/>
                  </a:solidFill>
                  <a:latin typeface="Lucida Sans" pitchFamily="34" charset="0"/>
                  <a:ea typeface="SimSun" pitchFamily="2" charset="-122"/>
                  <a:cs typeface="Lucida Sans" pitchFamily="34" charset="0"/>
                </a:rPr>
                <a:t>RESULTS</a:t>
              </a:r>
              <a:endParaRPr lang="en-US" altLang="zh-CN" sz="3200" b="1">
                <a:solidFill>
                  <a:schemeClr val="bg1"/>
                </a:solidFill>
                <a:latin typeface="Lucida Sans" pitchFamily="34" charset="0"/>
                <a:ea typeface="SimSun" pitchFamily="2" charset="-122"/>
                <a:cs typeface="Lucida Sans" pitchFamily="34" charset="0"/>
              </a:endParaRPr>
            </a:p>
          </p:txBody>
        </p:sp>
      </p:grpSp>
      <p:grpSp>
        <p:nvGrpSpPr>
          <p:cNvPr id="62" name="Group 61"/>
          <p:cNvGrpSpPr/>
          <p:nvPr/>
        </p:nvGrpSpPr>
        <p:grpSpPr>
          <a:xfrm>
            <a:off x="33571315" y="22499870"/>
            <a:ext cx="10007023" cy="946293"/>
            <a:chOff x="1066799" y="5958162"/>
            <a:chExt cx="11007725" cy="946293"/>
          </a:xfrm>
        </p:grpSpPr>
        <p:sp>
          <p:nvSpPr>
            <p:cNvPr id="63"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64"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a:solidFill>
                    <a:schemeClr val="bg1"/>
                  </a:solidFill>
                  <a:latin typeface="Lucida Sans" pitchFamily="34" charset="0"/>
                  <a:ea typeface="SimSun" pitchFamily="2" charset="-122"/>
                  <a:cs typeface="Lucida Sans" pitchFamily="34" charset="0"/>
                </a:rPr>
                <a:t>Discussion</a:t>
              </a:r>
              <a:endParaRPr lang="en-US" altLang="zh-CN" sz="3200" b="1" dirty="0">
                <a:solidFill>
                  <a:schemeClr val="bg1"/>
                </a:solidFill>
                <a:latin typeface="Lucida Sans" pitchFamily="34" charset="0"/>
                <a:ea typeface="SimSun" pitchFamily="2" charset="-122"/>
                <a:cs typeface="Lucida Sans" pitchFamily="34" charset="0"/>
              </a:endParaRPr>
            </a:p>
          </p:txBody>
        </p:sp>
      </p:grpSp>
      <p:grpSp>
        <p:nvGrpSpPr>
          <p:cNvPr id="65" name="Group 64"/>
          <p:cNvGrpSpPr/>
          <p:nvPr/>
        </p:nvGrpSpPr>
        <p:grpSpPr>
          <a:xfrm>
            <a:off x="33495693" y="31112468"/>
            <a:ext cx="10007023" cy="946293"/>
            <a:chOff x="1066799" y="5958162"/>
            <a:chExt cx="11007725" cy="946293"/>
          </a:xfrm>
        </p:grpSpPr>
        <p:sp>
          <p:nvSpPr>
            <p:cNvPr id="66" name="Text Box 248"/>
            <p:cNvSpPr txBox="1">
              <a:spLocks noChangeArrowheads="1"/>
            </p:cNvSpPr>
            <p:nvPr/>
          </p:nvSpPr>
          <p:spPr bwMode="auto">
            <a:xfrm>
              <a:off x="1066799" y="5958162"/>
              <a:ext cx="11007725" cy="946293"/>
            </a:xfrm>
            <a:prstGeom prst="rect">
              <a:avLst/>
            </a:prstGeom>
            <a:gradFill rotWithShape="0">
              <a:gsLst>
                <a:gs pos="0">
                  <a:schemeClr val="accent2">
                    <a:lumMod val="40000"/>
                    <a:lumOff val="60000"/>
                  </a:schemeClr>
                </a:gs>
                <a:gs pos="13000">
                  <a:schemeClr val="accent3">
                    <a:lumMod val="60000"/>
                    <a:lumOff val="40000"/>
                  </a:schemeClr>
                </a:gs>
                <a:gs pos="43000">
                  <a:schemeClr val="accent2">
                    <a:lumMod val="60000"/>
                    <a:lumOff val="40000"/>
                  </a:schemeClr>
                </a:gs>
                <a:gs pos="67000">
                  <a:schemeClr val="accent2">
                    <a:lumMod val="75000"/>
                  </a:schemeClr>
                </a:gs>
                <a:gs pos="83000">
                  <a:schemeClr val="accent2">
                    <a:lumMod val="75000"/>
                  </a:schemeClr>
                </a:gs>
                <a:gs pos="100000">
                  <a:schemeClr val="accent3">
                    <a:lumMod val="60000"/>
                    <a:lumOff val="40000"/>
                  </a:schemeClr>
                </a:gs>
              </a:gsLst>
              <a:lin ang="0" scaled="1"/>
              <a:tileRect/>
            </a:gradFill>
            <a:ln w="19050">
              <a:noFill/>
              <a:miter lim="800000"/>
            </a:ln>
          </p:spPr>
          <p:txBody>
            <a:bodyPr>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zh-CN" sz="3600" b="1">
                <a:latin typeface="Lucida Sans" pitchFamily="34" charset="0"/>
                <a:ea typeface="SimSun" pitchFamily="2" charset="-122"/>
                <a:cs typeface="Lucida Sans" pitchFamily="34" charset="0"/>
              </a:endParaRPr>
            </a:p>
          </p:txBody>
        </p:sp>
        <p:sp>
          <p:nvSpPr>
            <p:cNvPr id="67" name="Text Box 248"/>
            <p:cNvSpPr txBox="1">
              <a:spLocks noChangeArrowheads="1"/>
            </p:cNvSpPr>
            <p:nvPr/>
          </p:nvSpPr>
          <p:spPr bwMode="auto">
            <a:xfrm>
              <a:off x="1157514" y="6046588"/>
              <a:ext cx="10805886" cy="769441"/>
            </a:xfrm>
            <a:prstGeom prst="rect">
              <a:avLst/>
            </a:prstGeom>
            <a:gradFill>
              <a:gsLst>
                <a:gs pos="56000">
                  <a:schemeClr val="accent2">
                    <a:lumMod val="50000"/>
                  </a:schemeClr>
                </a:gs>
                <a:gs pos="100000">
                  <a:schemeClr val="bg1">
                    <a:alpha val="0"/>
                  </a:schemeClr>
                </a:gs>
              </a:gsLst>
              <a:lin ang="0" scaled="1"/>
              <a:tileRect/>
            </a:gradFill>
            <a:ln w="19050">
              <a:noFill/>
              <a:miter lim="800000"/>
            </a:ln>
          </p:spPr>
          <p:txBody>
            <a:bodyPr wrap="square">
              <a:spAutoFit/>
            </a:bodyPr>
            <a:lstStyle>
              <a:defPPr>
                <a:defRPr kern="1200" smtId="4294967295"/>
              </a:defPPr>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CN" sz="4400" b="1" dirty="0" err="1">
                  <a:solidFill>
                    <a:schemeClr val="bg1"/>
                  </a:solidFill>
                  <a:latin typeface="Lucida Sans" pitchFamily="34" charset="0"/>
                  <a:ea typeface="SimSun" pitchFamily="2" charset="-122"/>
                  <a:cs typeface="Lucida Sans" pitchFamily="34" charset="0"/>
                </a:rPr>
                <a:t>Concluson</a:t>
              </a:r>
              <a:endParaRPr lang="en-US" altLang="zh-CN" sz="3200" b="1" dirty="0">
                <a:solidFill>
                  <a:schemeClr val="bg1"/>
                </a:solidFill>
                <a:latin typeface="Lucida Sans" pitchFamily="34" charset="0"/>
                <a:ea typeface="SimSun" pitchFamily="2" charset="-122"/>
                <a:cs typeface="Lucida Sans" pitchFamily="34" charset="0"/>
              </a:endParaRPr>
            </a:p>
          </p:txBody>
        </p:sp>
      </p:grpSp>
      <p:pic>
        <p:nvPicPr>
          <p:cNvPr id="8" name="Picture 7">
            <a:extLst>
              <a:ext uri="{FF2B5EF4-FFF2-40B4-BE49-F238E27FC236}">
                <a16:creationId xmlns:a16="http://schemas.microsoft.com/office/drawing/2014/main" id="{DED07D89-505B-294C-8F02-5DC08CE24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729" y="445771"/>
            <a:ext cx="7934301" cy="4587861"/>
          </a:xfrm>
          <a:prstGeom prst="rect">
            <a:avLst/>
          </a:prstGeom>
        </p:spPr>
      </p:pic>
      <p:pic>
        <p:nvPicPr>
          <p:cNvPr id="12" name="Picture 11">
            <a:extLst>
              <a:ext uri="{FF2B5EF4-FFF2-40B4-BE49-F238E27FC236}">
                <a16:creationId xmlns:a16="http://schemas.microsoft.com/office/drawing/2014/main" id="{845DD17E-FB5B-9A4A-AD5B-5705A4267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7353" y="537186"/>
            <a:ext cx="8384688" cy="4568213"/>
          </a:xfrm>
          <a:prstGeom prst="rect">
            <a:avLst/>
          </a:prstGeom>
        </p:spPr>
      </p:pic>
      <p:pic>
        <p:nvPicPr>
          <p:cNvPr id="13" name="Picture 12">
            <a:extLst>
              <a:ext uri="{FF2B5EF4-FFF2-40B4-BE49-F238E27FC236}">
                <a16:creationId xmlns:a16="http://schemas.microsoft.com/office/drawing/2014/main" id="{5D27DCE1-630F-694C-825A-C09E1ED0D27D}"/>
              </a:ext>
            </a:extLst>
          </p:cNvPr>
          <p:cNvPicPr>
            <a:picLocks noChangeAspect="1"/>
          </p:cNvPicPr>
          <p:nvPr/>
        </p:nvPicPr>
        <p:blipFill>
          <a:blip r:embed="rId5"/>
          <a:stretch>
            <a:fillRect/>
          </a:stretch>
        </p:blipFill>
        <p:spPr>
          <a:xfrm>
            <a:off x="790508" y="17194301"/>
            <a:ext cx="8700187" cy="6520984"/>
          </a:xfrm>
          <a:prstGeom prst="rect">
            <a:avLst/>
          </a:prstGeom>
        </p:spPr>
      </p:pic>
      <p:sp>
        <p:nvSpPr>
          <p:cNvPr id="22" name="Rectangle 14">
            <a:extLst>
              <a:ext uri="{FF2B5EF4-FFF2-40B4-BE49-F238E27FC236}">
                <a16:creationId xmlns:a16="http://schemas.microsoft.com/office/drawing/2014/main" id="{2C445923-2DA2-AD45-A07E-9A63D218AF1F}"/>
              </a:ext>
            </a:extLst>
          </p:cNvPr>
          <p:cNvSpPr>
            <a:spLocks noChangeArrowheads="1"/>
          </p:cNvSpPr>
          <p:nvPr/>
        </p:nvSpPr>
        <p:spPr bwMode="auto">
          <a:xfrm>
            <a:off x="13555662" y="13048903"/>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8">
            <a:extLst>
              <a:ext uri="{FF2B5EF4-FFF2-40B4-BE49-F238E27FC236}">
                <a16:creationId xmlns:a16="http://schemas.microsoft.com/office/drawing/2014/main" id="{06BFF38F-B053-6746-A341-1B56002A82EF}"/>
              </a:ext>
            </a:extLst>
          </p:cNvPr>
          <p:cNvSpPr>
            <a:spLocks noChangeArrowheads="1"/>
          </p:cNvSpPr>
          <p:nvPr/>
        </p:nvSpPr>
        <p:spPr bwMode="auto">
          <a:xfrm>
            <a:off x="13555662" y="1350610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0">
            <a:extLst>
              <a:ext uri="{FF2B5EF4-FFF2-40B4-BE49-F238E27FC236}">
                <a16:creationId xmlns:a16="http://schemas.microsoft.com/office/drawing/2014/main" id="{6B0C1FC0-8BBB-F341-937A-97421593D3E2}"/>
              </a:ext>
            </a:extLst>
          </p:cNvPr>
          <p:cNvSpPr>
            <a:spLocks noChangeArrowheads="1"/>
          </p:cNvSpPr>
          <p:nvPr/>
        </p:nvSpPr>
        <p:spPr bwMode="auto">
          <a:xfrm>
            <a:off x="13555662" y="1350610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43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9B615460-2632-464F-9C3E-F173B9392AC5}"/>
              </a:ext>
            </a:extLst>
          </p:cNvPr>
          <p:cNvSpPr>
            <a:spLocks noChangeArrowheads="1"/>
          </p:cNvSpPr>
          <p:nvPr/>
        </p:nvSpPr>
        <p:spPr bwMode="auto">
          <a:xfrm>
            <a:off x="13555662" y="1350610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23">
            <a:extLst>
              <a:ext uri="{FF2B5EF4-FFF2-40B4-BE49-F238E27FC236}">
                <a16:creationId xmlns:a16="http://schemas.microsoft.com/office/drawing/2014/main" id="{8B39F13A-DC82-764F-BCB5-3D3252E7E5B9}"/>
              </a:ext>
            </a:extLst>
          </p:cNvPr>
          <p:cNvSpPr>
            <a:spLocks noChangeArrowheads="1"/>
          </p:cNvSpPr>
          <p:nvPr/>
        </p:nvSpPr>
        <p:spPr bwMode="auto">
          <a:xfrm>
            <a:off x="13555662" y="1350610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3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5B4B478F-5A26-7C43-9243-771CB7089D24}"/>
              </a:ext>
            </a:extLst>
          </p:cNvPr>
          <p:cNvSpPr>
            <a:spLocks noChangeArrowheads="1"/>
          </p:cNvSpPr>
          <p:nvPr/>
        </p:nvSpPr>
        <p:spPr bwMode="auto">
          <a:xfrm>
            <a:off x="13555662" y="1350610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3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08F350DB-1D45-FF44-A4F3-8FEB490A2347}"/>
              </a:ext>
            </a:extLst>
          </p:cNvPr>
          <p:cNvSpPr>
            <a:spLocks noChangeArrowheads="1"/>
          </p:cNvSpPr>
          <p:nvPr/>
        </p:nvSpPr>
        <p:spPr bwMode="auto">
          <a:xfrm>
            <a:off x="13555662" y="1350610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 name="Diagram 79">
            <a:extLst>
              <a:ext uri="{FF2B5EF4-FFF2-40B4-BE49-F238E27FC236}">
                <a16:creationId xmlns:a16="http://schemas.microsoft.com/office/drawing/2014/main" id="{28CFCDDA-F45E-224F-9B7A-71C355978E73}"/>
              </a:ext>
            </a:extLst>
          </p:cNvPr>
          <p:cNvGraphicFramePr/>
          <p:nvPr>
            <p:extLst>
              <p:ext uri="{D42A27DB-BD31-4B8C-83A1-F6EECF244321}">
                <p14:modId xmlns:p14="http://schemas.microsoft.com/office/powerpoint/2010/main" val="1761377273"/>
              </p:ext>
            </p:extLst>
          </p:nvPr>
        </p:nvGraphicFramePr>
        <p:xfrm>
          <a:off x="22354666" y="19532243"/>
          <a:ext cx="10630353" cy="71644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4" name="Picture 33">
            <a:extLst>
              <a:ext uri="{FF2B5EF4-FFF2-40B4-BE49-F238E27FC236}">
                <a16:creationId xmlns:a16="http://schemas.microsoft.com/office/drawing/2014/main" id="{04E75DB3-1127-5346-B87E-B098FBE165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17822" y="18884289"/>
            <a:ext cx="11063614" cy="8177454"/>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3578</TotalTime>
  <Words>958</Words>
  <Application>Microsoft Macintosh PowerPoint</Application>
  <PresentationFormat>Custom</PresentationFormat>
  <Paragraphs>96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宋体</vt:lpstr>
      <vt:lpstr>宋体</vt:lpstr>
      <vt:lpstr>Arial</vt:lpstr>
      <vt:lpstr>Calibri</vt:lpstr>
      <vt:lpstr>Lucida Sans</vt:lpstr>
      <vt:lpstr>Times New Roman</vt:lpstr>
      <vt:lpstr>Default Design</vt:lpstr>
      <vt:lpstr>PowerPoint Presentation</vt:lpstr>
    </vt:vector>
  </TitlesOfParts>
  <Manager/>
  <Company>Graphicsland</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Wils, Lauren</cp:lastModifiedBy>
  <cp:revision>127</cp:revision>
  <cp:lastPrinted>2000-08-03T00:31:24Z</cp:lastPrinted>
  <dcterms:modified xsi:type="dcterms:W3CDTF">2018-08-15T23:41:07Z</dcterms:modified>
  <cp:category>research posters template</cp:category>
</cp:coreProperties>
</file>