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60" r:id="rId4"/>
    <p:sldId id="261" r:id="rId5"/>
    <p:sldId id="262" r:id="rId6"/>
    <p:sldId id="263" r:id="rId7"/>
    <p:sldId id="264" r:id="rId8"/>
    <p:sldId id="265" r:id="rId9"/>
    <p:sldId id="271" r:id="rId10"/>
    <p:sldId id="272" r:id="rId11"/>
    <p:sldId id="273" r:id="rId12"/>
    <p:sldId id="274" r:id="rId13"/>
    <p:sldId id="277" r:id="rId14"/>
    <p:sldId id="275" r:id="rId15"/>
    <p:sldId id="276" r:id="rId16"/>
    <p:sldId id="278" r:id="rId17"/>
    <p:sldId id="268" r:id="rId18"/>
    <p:sldId id="270" r:id="rId19"/>
    <p:sldId id="266"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3" autoAdjust="0"/>
    <p:restoredTop sz="77320" autoAdjust="0"/>
  </p:normalViewPr>
  <p:slideViewPr>
    <p:cSldViewPr snapToGrid="0">
      <p:cViewPr varScale="1">
        <p:scale>
          <a:sx n="57" d="100"/>
          <a:sy n="57" d="100"/>
        </p:scale>
        <p:origin x="12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F4E47-209B-414B-9C97-57474F60EE20}" type="datetimeFigureOut">
              <a:rPr lang="en-US" smtClean="0"/>
              <a:t>8/15/2018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6B253-A5C0-4BE1-A20D-71146D2A3970}" type="slidenum">
              <a:rPr lang="en-US" smtClean="0"/>
              <a:t>‹#›</a:t>
            </a:fld>
            <a:endParaRPr lang="en-US" dirty="0"/>
          </a:p>
        </p:txBody>
      </p:sp>
    </p:spTree>
    <p:extLst>
      <p:ext uri="{BB962C8B-B14F-4D97-AF65-F5344CB8AC3E}">
        <p14:creationId xmlns:p14="http://schemas.microsoft.com/office/powerpoint/2010/main" val="351465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6B253-A5C0-4BE1-A20D-71146D2A3970}" type="slidenum">
              <a:rPr lang="en-US" smtClean="0"/>
              <a:t>14</a:t>
            </a:fld>
            <a:endParaRPr lang="en-US" dirty="0"/>
          </a:p>
        </p:txBody>
      </p:sp>
    </p:spTree>
    <p:extLst>
      <p:ext uri="{BB962C8B-B14F-4D97-AF65-F5344CB8AC3E}">
        <p14:creationId xmlns:p14="http://schemas.microsoft.com/office/powerpoint/2010/main" val="369127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As mentioned before, the purpose of this literature review is to determine if the complementary and alternative medicine methods found would be able to limit prescription opioids to children in order to prevent opioid dependency and abuse.</a:t>
            </a:r>
            <a:endParaRPr lang="en-US" dirty="0"/>
          </a:p>
        </p:txBody>
      </p:sp>
      <p:sp>
        <p:nvSpPr>
          <p:cNvPr id="4" name="Slide Number Placeholder 3"/>
          <p:cNvSpPr>
            <a:spLocks noGrp="1"/>
          </p:cNvSpPr>
          <p:nvPr>
            <p:ph type="sldNum" sz="quarter" idx="10"/>
          </p:nvPr>
        </p:nvSpPr>
        <p:spPr/>
        <p:txBody>
          <a:bodyPr/>
          <a:lstStyle/>
          <a:p>
            <a:fld id="{E696B253-A5C0-4BE1-A20D-71146D2A3970}" type="slidenum">
              <a:rPr lang="en-US" smtClean="0"/>
              <a:t>15</a:t>
            </a:fld>
            <a:endParaRPr lang="en-US" dirty="0"/>
          </a:p>
        </p:txBody>
      </p:sp>
    </p:spTree>
    <p:extLst>
      <p:ext uri="{BB962C8B-B14F-4D97-AF65-F5344CB8AC3E}">
        <p14:creationId xmlns:p14="http://schemas.microsoft.com/office/powerpoint/2010/main" val="388416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Thus, this literature review should be used not only to educate health care professionals on the complementary and alternative methods to pain management</a:t>
            </a:r>
            <a:endParaRPr lang="en-US" dirty="0"/>
          </a:p>
        </p:txBody>
      </p:sp>
      <p:sp>
        <p:nvSpPr>
          <p:cNvPr id="4" name="Slide Number Placeholder 3"/>
          <p:cNvSpPr>
            <a:spLocks noGrp="1"/>
          </p:cNvSpPr>
          <p:nvPr>
            <p:ph type="sldNum" sz="quarter" idx="10"/>
          </p:nvPr>
        </p:nvSpPr>
        <p:spPr/>
        <p:txBody>
          <a:bodyPr/>
          <a:lstStyle/>
          <a:p>
            <a:fld id="{E696B253-A5C0-4BE1-A20D-71146D2A3970}" type="slidenum">
              <a:rPr lang="en-US" smtClean="0"/>
              <a:t>17</a:t>
            </a:fld>
            <a:endParaRPr lang="en-US" dirty="0"/>
          </a:p>
        </p:txBody>
      </p:sp>
    </p:spTree>
    <p:extLst>
      <p:ext uri="{BB962C8B-B14F-4D97-AF65-F5344CB8AC3E}">
        <p14:creationId xmlns:p14="http://schemas.microsoft.com/office/powerpoint/2010/main" val="19895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Complementary and Alternative Pain Management in Adolescents to Prevent Opioid Dependency	</a:t>
            </a:r>
          </a:p>
        </p:txBody>
      </p:sp>
      <p:sp>
        <p:nvSpPr>
          <p:cNvPr id="3" name="Subtitle 2"/>
          <p:cNvSpPr>
            <a:spLocks noGrp="1"/>
          </p:cNvSpPr>
          <p:nvPr>
            <p:ph type="subTitle" idx="1"/>
          </p:nvPr>
        </p:nvSpPr>
        <p:spPr/>
        <p:txBody>
          <a:bodyPr/>
          <a:lstStyle/>
          <a:p>
            <a:r>
              <a:rPr lang="en-US" dirty="0"/>
              <a:t>Maggie Norton</a:t>
            </a:r>
          </a:p>
          <a:p>
            <a:r>
              <a:rPr lang="en-US" dirty="0"/>
              <a:t>Advisor: dr. Kim Amer PhD, rn | DePaul university </a:t>
            </a:r>
          </a:p>
        </p:txBody>
      </p:sp>
    </p:spTree>
    <p:extLst>
      <p:ext uri="{BB962C8B-B14F-4D97-AF65-F5344CB8AC3E}">
        <p14:creationId xmlns:p14="http://schemas.microsoft.com/office/powerpoint/2010/main" val="203976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646112" y="1528998"/>
            <a:ext cx="10596512" cy="4719402"/>
          </a:xfrm>
        </p:spPr>
        <p:txBody>
          <a:bodyPr>
            <a:noAutofit/>
          </a:bodyPr>
          <a:lstStyle/>
          <a:p>
            <a:pPr marL="0" indent="0">
              <a:buNone/>
            </a:pPr>
            <a:r>
              <a:rPr lang="en-US" sz="2800" b="1" dirty="0">
                <a:solidFill>
                  <a:srgbClr val="FFC000"/>
                </a:solidFill>
              </a:rPr>
              <a:t>Music</a:t>
            </a:r>
          </a:p>
          <a:p>
            <a:pPr lvl="1"/>
            <a:r>
              <a:rPr lang="en-US" sz="2400" dirty="0"/>
              <a:t>100 children, ages seven to fourteen participated in a trial that investigated music’s effects on pain during an endoscopy </a:t>
            </a:r>
            <a:r>
              <a:rPr lang="en-US" sz="2000" dirty="0"/>
              <a:t>(Sabzevari, Kianifar, Jafari, Saeidi, Ahanchian, Kiani, and Jarahi, 2017)</a:t>
            </a:r>
          </a:p>
          <a:p>
            <a:pPr lvl="2"/>
            <a:r>
              <a:rPr lang="en-US" sz="2400" dirty="0">
                <a:solidFill>
                  <a:schemeClr val="accent3"/>
                </a:solidFill>
              </a:rPr>
              <a:t>Pain scores for patients in the music group were lower than the control group which did not listen to music. </a:t>
            </a:r>
          </a:p>
          <a:p>
            <a:pPr lvl="1"/>
            <a:r>
              <a:rPr lang="en-US" sz="2400" dirty="0"/>
              <a:t>Music’s effect on venipuncture pain was investigated </a:t>
            </a:r>
            <a:r>
              <a:rPr lang="en-US" sz="2000" dirty="0"/>
              <a:t>(Caprilli, Anastasi, Grotto, Abeti, and Messeri, 2007) </a:t>
            </a:r>
          </a:p>
          <a:p>
            <a:pPr lvl="2"/>
            <a:r>
              <a:rPr lang="en-US" sz="2400" dirty="0">
                <a:solidFill>
                  <a:schemeClr val="accent3"/>
                </a:solidFill>
              </a:rPr>
              <a:t>Patients who had the music interaction reported significantly less pain and distress before, during, and after the procedure</a:t>
            </a:r>
          </a:p>
        </p:txBody>
      </p:sp>
    </p:spTree>
    <p:extLst>
      <p:ext uri="{BB962C8B-B14F-4D97-AF65-F5344CB8AC3E}">
        <p14:creationId xmlns:p14="http://schemas.microsoft.com/office/powerpoint/2010/main" val="345185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646111" y="1689437"/>
            <a:ext cx="10596511" cy="4224727"/>
          </a:xfrm>
        </p:spPr>
        <p:txBody>
          <a:bodyPr>
            <a:normAutofit/>
          </a:bodyPr>
          <a:lstStyle/>
          <a:p>
            <a:pPr marL="0" indent="0">
              <a:buNone/>
            </a:pPr>
            <a:r>
              <a:rPr lang="en-US" sz="2800" b="1" dirty="0">
                <a:solidFill>
                  <a:srgbClr val="FFC000"/>
                </a:solidFill>
              </a:rPr>
              <a:t>Guided Imagery and hypnosis</a:t>
            </a:r>
          </a:p>
          <a:p>
            <a:pPr lvl="1"/>
            <a:r>
              <a:rPr lang="en-US" sz="2400" dirty="0"/>
              <a:t>27 children ages 5-18 years old with abdominal pain </a:t>
            </a:r>
            <a:r>
              <a:rPr lang="en-US" sz="2000" dirty="0"/>
              <a:t>(Weydert, Shapiro, Acra, Monheim, Chambers, and Ball, 2006) </a:t>
            </a:r>
          </a:p>
          <a:p>
            <a:pPr lvl="2"/>
            <a:r>
              <a:rPr lang="en-US" sz="2400" dirty="0">
                <a:solidFill>
                  <a:schemeClr val="accent3"/>
                </a:solidFill>
              </a:rPr>
              <a:t>After one month there was a significant decrease in days with pain, and even less pain after 2 months of follow up. 	</a:t>
            </a:r>
            <a:endParaRPr lang="en-US" sz="2400" dirty="0"/>
          </a:p>
          <a:p>
            <a:pPr lvl="1"/>
            <a:r>
              <a:rPr lang="en-US" sz="2400" dirty="0"/>
              <a:t>45 pediatric cancer patients with pain </a:t>
            </a:r>
            <a:r>
              <a:rPr lang="en-US" sz="2000" dirty="0"/>
              <a:t>(Liossi, White, and Hatira, 2006) </a:t>
            </a:r>
          </a:p>
          <a:p>
            <a:pPr lvl="2"/>
            <a:r>
              <a:rPr lang="en-US" sz="2400" dirty="0">
                <a:solidFill>
                  <a:schemeClr val="accent3"/>
                </a:solidFill>
              </a:rPr>
              <a:t>The group with hypnosis added to their treatment reported less pain related to procedures and less anticipatory anxiety overall.</a:t>
            </a:r>
          </a:p>
          <a:p>
            <a:pPr marL="0" indent="0">
              <a:buNone/>
            </a:pPr>
            <a:endParaRPr lang="en-US" sz="2400" dirty="0"/>
          </a:p>
        </p:txBody>
      </p:sp>
    </p:spTree>
    <p:extLst>
      <p:ext uri="{BB962C8B-B14F-4D97-AF65-F5344CB8AC3E}">
        <p14:creationId xmlns:p14="http://schemas.microsoft.com/office/powerpoint/2010/main" val="217741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646111" y="1611201"/>
            <a:ext cx="10641481" cy="4195481"/>
          </a:xfrm>
        </p:spPr>
        <p:txBody>
          <a:bodyPr>
            <a:noAutofit/>
          </a:bodyPr>
          <a:lstStyle/>
          <a:p>
            <a:pPr marL="0" indent="0">
              <a:buNone/>
            </a:pPr>
            <a:r>
              <a:rPr lang="en-US" sz="2800" b="1" dirty="0">
                <a:solidFill>
                  <a:srgbClr val="FFC000"/>
                </a:solidFill>
              </a:rPr>
              <a:t>Spiritual Relaxation </a:t>
            </a:r>
          </a:p>
          <a:p>
            <a:pPr lvl="1"/>
            <a:r>
              <a:rPr lang="en-US" sz="2400" dirty="0"/>
              <a:t>Results of the American Academy of Pediatrics survey indicated Prayer is a popular technique of CAM that can help improve health and health behaviors in children (</a:t>
            </a:r>
            <a:r>
              <a:rPr lang="en-US" sz="2000" dirty="0"/>
              <a:t>Kemper, Vohra, Walls, and Task, 2009). </a:t>
            </a:r>
          </a:p>
          <a:p>
            <a:pPr lvl="2"/>
            <a:r>
              <a:rPr lang="en-US" sz="2000" dirty="0">
                <a:solidFill>
                  <a:srgbClr val="FFC000"/>
                </a:solidFill>
              </a:rPr>
              <a:t>Most popular method in United States </a:t>
            </a:r>
          </a:p>
          <a:p>
            <a:pPr lvl="2"/>
            <a:r>
              <a:rPr lang="en-US" sz="2000" dirty="0">
                <a:solidFill>
                  <a:srgbClr val="FFC000"/>
                </a:solidFill>
              </a:rPr>
              <a:t>Some parents look to prayers for children more than traditional medical therapy</a:t>
            </a:r>
          </a:p>
          <a:p>
            <a:pPr lvl="3"/>
            <a:r>
              <a:rPr lang="en-US" sz="1800" dirty="0">
                <a:solidFill>
                  <a:srgbClr val="FFC000"/>
                </a:solidFill>
              </a:rPr>
              <a:t>Effects of this method are not widely understood on a clinical level</a:t>
            </a:r>
          </a:p>
          <a:p>
            <a:endParaRPr lang="en-US" dirty="0"/>
          </a:p>
        </p:txBody>
      </p:sp>
    </p:spTree>
    <p:extLst>
      <p:ext uri="{BB962C8B-B14F-4D97-AF65-F5344CB8AC3E}">
        <p14:creationId xmlns:p14="http://schemas.microsoft.com/office/powerpoint/2010/main" val="140442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646111" y="1853248"/>
            <a:ext cx="10476590" cy="4195481"/>
          </a:xfrm>
        </p:spPr>
        <p:txBody>
          <a:bodyPr>
            <a:normAutofit lnSpcReduction="10000"/>
          </a:bodyPr>
          <a:lstStyle/>
          <a:p>
            <a:pPr marL="0" indent="0">
              <a:buNone/>
            </a:pPr>
            <a:r>
              <a:rPr lang="en-US" sz="3000" b="1" dirty="0">
                <a:solidFill>
                  <a:srgbClr val="FFC000"/>
                </a:solidFill>
              </a:rPr>
              <a:t>Yoga</a:t>
            </a:r>
          </a:p>
          <a:p>
            <a:pPr lvl="1"/>
            <a:r>
              <a:rPr lang="en-US" sz="2400" dirty="0"/>
              <a:t>A survey study found that the use of </a:t>
            </a:r>
            <a:r>
              <a:rPr lang="en-US" sz="2400" dirty="0">
                <a:solidFill>
                  <a:srgbClr val="FFC000"/>
                </a:solidFill>
              </a:rPr>
              <a:t>yoga among children </a:t>
            </a:r>
            <a:r>
              <a:rPr lang="en-US" sz="2400" dirty="0"/>
              <a:t>as a method of CAM </a:t>
            </a:r>
            <a:r>
              <a:rPr lang="en-US" sz="2400" dirty="0">
                <a:solidFill>
                  <a:srgbClr val="FFC000"/>
                </a:solidFill>
              </a:rPr>
              <a:t>for back pain is on the rise </a:t>
            </a:r>
            <a:r>
              <a:rPr lang="en-US" sz="2000" dirty="0"/>
              <a:t>(Black, Clarke, Barnes, Stussman, and Nahin, 2015).</a:t>
            </a:r>
          </a:p>
          <a:p>
            <a:pPr lvl="1"/>
            <a:r>
              <a:rPr lang="en-US" sz="2400" dirty="0"/>
              <a:t>Children experiencing chronic and acute pain because of sickle cell vaso-occlusive crisis were studied </a:t>
            </a:r>
            <a:r>
              <a:rPr lang="en-US" sz="2000" dirty="0"/>
              <a:t>(Moody, Abrahams, Baker, Santizo, Manwani, Carullo, Eugenio, and Carroll, 2017).</a:t>
            </a:r>
          </a:p>
          <a:p>
            <a:pPr lvl="2"/>
            <a:r>
              <a:rPr lang="en-US" sz="2400" dirty="0">
                <a:solidFill>
                  <a:schemeClr val="accent3"/>
                </a:solidFill>
              </a:rPr>
              <a:t>The group that did yoga sessions had a significantly greater reduction in mean pain score after just one yoga session. Yoga provided a reduction of at least one point below the patient’s baseline pain level. </a:t>
            </a:r>
          </a:p>
          <a:p>
            <a:pPr lvl="2"/>
            <a:endParaRPr lang="en-US" dirty="0"/>
          </a:p>
        </p:txBody>
      </p:sp>
    </p:spTree>
    <p:extLst>
      <p:ext uri="{BB962C8B-B14F-4D97-AF65-F5344CB8AC3E}">
        <p14:creationId xmlns:p14="http://schemas.microsoft.com/office/powerpoint/2010/main" val="185632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646111" y="1853248"/>
            <a:ext cx="10386649" cy="4195481"/>
          </a:xfrm>
        </p:spPr>
        <p:txBody>
          <a:bodyPr>
            <a:normAutofit/>
          </a:bodyPr>
          <a:lstStyle/>
          <a:p>
            <a:pPr marL="0" indent="0">
              <a:buNone/>
            </a:pPr>
            <a:r>
              <a:rPr lang="en-US" sz="3000" b="1" dirty="0">
                <a:solidFill>
                  <a:srgbClr val="FFC000"/>
                </a:solidFill>
              </a:rPr>
              <a:t>Acupuncture </a:t>
            </a:r>
          </a:p>
          <a:p>
            <a:pPr lvl="1"/>
            <a:r>
              <a:rPr lang="en-US" sz="2400" dirty="0"/>
              <a:t>The use of </a:t>
            </a:r>
            <a:r>
              <a:rPr lang="en-US" sz="2400" dirty="0">
                <a:solidFill>
                  <a:srgbClr val="FFC000"/>
                </a:solidFill>
              </a:rPr>
              <a:t>acupuncture</a:t>
            </a:r>
            <a:r>
              <a:rPr lang="en-US" sz="2400" dirty="0"/>
              <a:t> by pediatric patients as a CAM therapy is </a:t>
            </a:r>
            <a:r>
              <a:rPr lang="en-US" sz="2400" b="1" dirty="0"/>
              <a:t>increasing</a:t>
            </a:r>
            <a:r>
              <a:rPr lang="en-US" sz="2600" dirty="0"/>
              <a:t> </a:t>
            </a:r>
            <a:r>
              <a:rPr lang="en-US" sz="2200" dirty="0"/>
              <a:t>(Kemper, Vohra, Walls, and Task, 2009).</a:t>
            </a:r>
          </a:p>
          <a:p>
            <a:pPr lvl="1"/>
            <a:r>
              <a:rPr lang="en-US" sz="2400" dirty="0"/>
              <a:t>A random, controlled, single-blinded study tested acupuncture’s effectiveness for post-tonsillectomy pain </a:t>
            </a:r>
            <a:r>
              <a:rPr lang="en-US" sz="1900" dirty="0"/>
              <a:t>(Gilbey, Bretler, Avraham, Sharabi-Nov, Ibrgimov, &amp; Luder, 2015).</a:t>
            </a:r>
          </a:p>
          <a:p>
            <a:pPr lvl="2"/>
            <a:r>
              <a:rPr lang="en-US" sz="2400" dirty="0">
                <a:solidFill>
                  <a:schemeClr val="accent3"/>
                </a:solidFill>
              </a:rPr>
              <a:t>children demonstrated a 36% reduction in pain just twenty minutes after acupuncture treatment which would last for up to three hours after treatment.</a:t>
            </a:r>
          </a:p>
        </p:txBody>
      </p:sp>
    </p:spTree>
    <p:extLst>
      <p:ext uri="{BB962C8B-B14F-4D97-AF65-F5344CB8AC3E}">
        <p14:creationId xmlns:p14="http://schemas.microsoft.com/office/powerpoint/2010/main" val="203646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779490" y="2052918"/>
            <a:ext cx="10343212" cy="4195481"/>
          </a:xfrm>
        </p:spPr>
        <p:txBody>
          <a:bodyPr/>
          <a:lstStyle/>
          <a:p>
            <a:r>
              <a:rPr lang="en-US" sz="2400" dirty="0"/>
              <a:t>No matter the method of CAM, pain was reduced when it was used to treat various types of pain including acute, chronic, surgical, and venipuncture pain.</a:t>
            </a:r>
          </a:p>
          <a:p>
            <a:r>
              <a:rPr lang="en-US" sz="2400" dirty="0"/>
              <a:t>Promising evidence that CAM in children coping with pain can indeed help in limiting opioid prescription and therefore opioid abuse. </a:t>
            </a:r>
          </a:p>
          <a:p>
            <a:pPr marL="457200" lvl="1" indent="0">
              <a:buNone/>
            </a:pPr>
            <a:endParaRPr lang="en-US" dirty="0"/>
          </a:p>
        </p:txBody>
      </p:sp>
    </p:spTree>
    <p:extLst>
      <p:ext uri="{BB962C8B-B14F-4D97-AF65-F5344CB8AC3E}">
        <p14:creationId xmlns:p14="http://schemas.microsoft.com/office/powerpoint/2010/main" val="69664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a:xfrm>
            <a:off x="646112" y="2052918"/>
            <a:ext cx="10506570" cy="4195481"/>
          </a:xfrm>
        </p:spPr>
        <p:txBody>
          <a:bodyPr>
            <a:normAutofit/>
          </a:bodyPr>
          <a:lstStyle/>
          <a:p>
            <a:pPr>
              <a:lnSpc>
                <a:spcPct val="125000"/>
              </a:lnSpc>
            </a:pPr>
            <a:r>
              <a:rPr lang="en-US" sz="2400" dirty="0"/>
              <a:t>Newer, more current studies and research are lacking that show the effectiveness of complementary and alternative and medicine for pain management in children and adolescents. </a:t>
            </a:r>
          </a:p>
          <a:p>
            <a:pPr>
              <a:lnSpc>
                <a:spcPct val="125000"/>
              </a:lnSpc>
            </a:pPr>
            <a:r>
              <a:rPr lang="en-US" sz="2400" dirty="0"/>
              <a:t>Some of the articles in this literature review have small sample sizes which could limit generalizability of the results.</a:t>
            </a:r>
          </a:p>
          <a:p>
            <a:pPr>
              <a:lnSpc>
                <a:spcPct val="125000"/>
              </a:lnSpc>
            </a:pPr>
            <a:r>
              <a:rPr lang="en-US" sz="2400" dirty="0"/>
              <a:t>In order to assess how CAM can be used to reduce opioid use specifically, more studies on CAM methods for chronic pain should be conducted.</a:t>
            </a:r>
            <a:endParaRPr lang="en-US" altLang="zh-CN" sz="2400" dirty="0">
              <a:ea typeface="SimSun" pitchFamily="2" charset="-122"/>
            </a:endParaRPr>
          </a:p>
          <a:p>
            <a:pPr marL="0" indent="0">
              <a:buNone/>
            </a:pPr>
            <a:endParaRPr lang="en-US" sz="2400" dirty="0"/>
          </a:p>
        </p:txBody>
      </p:sp>
    </p:spTree>
    <p:extLst>
      <p:ext uri="{BB962C8B-B14F-4D97-AF65-F5344CB8AC3E}">
        <p14:creationId xmlns:p14="http://schemas.microsoft.com/office/powerpoint/2010/main" val="1548229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IMPLICATIONS </a:t>
            </a:r>
          </a:p>
        </p:txBody>
      </p:sp>
      <p:sp>
        <p:nvSpPr>
          <p:cNvPr id="3" name="Content Placeholder 2"/>
          <p:cNvSpPr>
            <a:spLocks noGrp="1"/>
          </p:cNvSpPr>
          <p:nvPr>
            <p:ph idx="1"/>
          </p:nvPr>
        </p:nvSpPr>
        <p:spPr>
          <a:xfrm>
            <a:off x="646111" y="2052918"/>
            <a:ext cx="10596511" cy="4195481"/>
          </a:xfrm>
        </p:spPr>
        <p:txBody>
          <a:bodyPr>
            <a:normAutofit/>
          </a:bodyPr>
          <a:lstStyle/>
          <a:p>
            <a:pPr>
              <a:lnSpc>
                <a:spcPct val="125000"/>
              </a:lnSpc>
            </a:pPr>
            <a:r>
              <a:rPr lang="en-US" sz="2400" dirty="0"/>
              <a:t>Research should be used to educate nurses on the importance of skillful pain assessment in order to understand baseline pain scores and how prescribed therapies are affecting that pain. </a:t>
            </a:r>
          </a:p>
          <a:p>
            <a:pPr>
              <a:lnSpc>
                <a:spcPct val="125000"/>
              </a:lnSpc>
            </a:pPr>
            <a:r>
              <a:rPr lang="en-US" sz="2400" dirty="0"/>
              <a:t>Nurses should advocate for pain management in ways other than analgesic medication.</a:t>
            </a:r>
          </a:p>
        </p:txBody>
      </p:sp>
    </p:spTree>
    <p:extLst>
      <p:ext uri="{BB962C8B-B14F-4D97-AF65-F5344CB8AC3E}">
        <p14:creationId xmlns:p14="http://schemas.microsoft.com/office/powerpoint/2010/main" val="353086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 FOR FURTHER RESEARCH</a:t>
            </a:r>
          </a:p>
        </p:txBody>
      </p:sp>
      <p:sp>
        <p:nvSpPr>
          <p:cNvPr id="3" name="Content Placeholder 2"/>
          <p:cNvSpPr>
            <a:spLocks noGrp="1"/>
          </p:cNvSpPr>
          <p:nvPr>
            <p:ph idx="1"/>
          </p:nvPr>
        </p:nvSpPr>
        <p:spPr>
          <a:xfrm>
            <a:off x="646112" y="2052918"/>
            <a:ext cx="10521560" cy="4195481"/>
          </a:xfrm>
        </p:spPr>
        <p:txBody>
          <a:bodyPr>
            <a:normAutofit/>
          </a:bodyPr>
          <a:lstStyle/>
          <a:p>
            <a:r>
              <a:rPr lang="en-US" sz="2400" dirty="0"/>
              <a:t>More studies on how specific CAM methods manage pain in children and adolescents are needed.</a:t>
            </a:r>
          </a:p>
          <a:p>
            <a:r>
              <a:rPr lang="en-US" sz="2400" dirty="0"/>
              <a:t>A focus on chronic pain management in children using CAM would be beneficial for future research.</a:t>
            </a:r>
          </a:p>
          <a:p>
            <a:pPr lvl="1"/>
            <a:r>
              <a:rPr lang="en-US" sz="2000" dirty="0"/>
              <a:t>In order to lessen the doses of prescription medications and reduce dependency from long-term use. </a:t>
            </a:r>
          </a:p>
        </p:txBody>
      </p:sp>
    </p:spTree>
    <p:extLst>
      <p:ext uri="{BB962C8B-B14F-4D97-AF65-F5344CB8AC3E}">
        <p14:creationId xmlns:p14="http://schemas.microsoft.com/office/powerpoint/2010/main" val="132135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a:xfrm>
            <a:off x="646112" y="2052918"/>
            <a:ext cx="10536550" cy="4195481"/>
          </a:xfrm>
        </p:spPr>
        <p:txBody>
          <a:bodyPr>
            <a:normAutofit/>
          </a:bodyPr>
          <a:lstStyle/>
          <a:p>
            <a:pPr>
              <a:lnSpc>
                <a:spcPct val="120000"/>
              </a:lnSpc>
            </a:pPr>
            <a:r>
              <a:rPr lang="en-US" sz="2400" dirty="0"/>
              <a:t>Four major methods of complementary and alternative medicine used to alleviate pain in children and adolescents were identified: </a:t>
            </a:r>
          </a:p>
          <a:p>
            <a:pPr lvl="1">
              <a:lnSpc>
                <a:spcPct val="120000"/>
              </a:lnSpc>
            </a:pPr>
            <a:r>
              <a:rPr lang="en-US" sz="2400" dirty="0"/>
              <a:t>Distraction, yoga, spiritual relaxation, and acupuncture</a:t>
            </a:r>
          </a:p>
          <a:p>
            <a:pPr>
              <a:lnSpc>
                <a:spcPct val="120000"/>
              </a:lnSpc>
            </a:pPr>
            <a:r>
              <a:rPr lang="en-US" sz="2400" dirty="0"/>
              <a:t>This research can be used to further study nonpharmacological pain methods to manage pain in order to decrease the amount of opioids prescribed to children and adolescents and prevent dependency on these medications later in life. </a:t>
            </a:r>
          </a:p>
          <a:p>
            <a:pPr>
              <a:lnSpc>
                <a:spcPct val="120000"/>
              </a:lnSpc>
              <a:buFont typeface="Arial" charset="0"/>
              <a:buChar char="•"/>
            </a:pPr>
            <a:endParaRPr lang="en-US" altLang="zh-CN" sz="2400" dirty="0">
              <a:ea typeface="SimSun" pitchFamily="2" charset="-122"/>
            </a:endParaRPr>
          </a:p>
          <a:p>
            <a:endParaRPr lang="en-US" dirty="0"/>
          </a:p>
        </p:txBody>
      </p:sp>
    </p:spTree>
    <p:extLst>
      <p:ext uri="{BB962C8B-B14F-4D97-AF65-F5344CB8AC3E}">
        <p14:creationId xmlns:p14="http://schemas.microsoft.com/office/powerpoint/2010/main" val="337042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p>
        </p:txBody>
      </p:sp>
      <p:sp>
        <p:nvSpPr>
          <p:cNvPr id="3" name="Content Placeholder 2"/>
          <p:cNvSpPr>
            <a:spLocks noGrp="1"/>
          </p:cNvSpPr>
          <p:nvPr>
            <p:ph idx="1"/>
          </p:nvPr>
        </p:nvSpPr>
        <p:spPr>
          <a:xfrm>
            <a:off x="646111" y="1738125"/>
            <a:ext cx="10631488" cy="4797586"/>
          </a:xfrm>
        </p:spPr>
        <p:txBody>
          <a:bodyPr>
            <a:normAutofit/>
          </a:bodyPr>
          <a:lstStyle/>
          <a:p>
            <a:pPr algn="just">
              <a:lnSpc>
                <a:spcPct val="120000"/>
              </a:lnSpc>
            </a:pPr>
            <a:r>
              <a:rPr lang="en-US" sz="2200" dirty="0"/>
              <a:t>While pain medications like opioids are beneficial for treating serious, painful medical conditions like surgeries or cancers, abuse of these medications can occur with lethal side effects. </a:t>
            </a:r>
          </a:p>
          <a:p>
            <a:pPr algn="just">
              <a:lnSpc>
                <a:spcPct val="120000"/>
              </a:lnSpc>
            </a:pPr>
            <a:r>
              <a:rPr lang="en-US" sz="2200" dirty="0"/>
              <a:t>Roughly 26.4 million to 36 million people abuse opioids across the globe.</a:t>
            </a:r>
          </a:p>
          <a:p>
            <a:pPr lvl="1" algn="just">
              <a:lnSpc>
                <a:spcPct val="120000"/>
              </a:lnSpc>
            </a:pPr>
            <a:r>
              <a:rPr lang="en-US" sz="2200" i="1" dirty="0"/>
              <a:t>It is estimated that in the United States, 2.1 million people are suffering from prescription opioid pain medication abuse.</a:t>
            </a:r>
          </a:p>
          <a:p>
            <a:r>
              <a:rPr lang="en-US" sz="2200" dirty="0"/>
              <a:t>One of the barriers to successfully managing pain in children is that their pain perception is quite complex.</a:t>
            </a:r>
          </a:p>
          <a:p>
            <a:endParaRPr lang="en-US" sz="2400" dirty="0"/>
          </a:p>
        </p:txBody>
      </p:sp>
      <p:pic>
        <p:nvPicPr>
          <p:cNvPr id="4" name="Picture 2" descr="Image result for PAIN IN CHILDREN">
            <a:extLst>
              <a:ext uri="{FF2B5EF4-FFF2-40B4-BE49-F238E27FC236}">
                <a16:creationId xmlns:a16="http://schemas.microsoft.com/office/drawing/2014/main" xmlns="" id="{58B5CF21-6DC8-F443-B544-40186E263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769" y="5336498"/>
            <a:ext cx="4753621" cy="152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35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2050" name="Picture 2" descr="Related 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58380" y="2360672"/>
            <a:ext cx="3990092" cy="359108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p:txBody>
          <a:bodyPr>
            <a:normAutofit lnSpcReduction="10000"/>
          </a:bodyPr>
          <a:lstStyle/>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pPr marL="0" indent="0" algn="r">
              <a:buNone/>
            </a:pPr>
            <a:endParaRPr lang="en-US" sz="4000" i="1" dirty="0"/>
          </a:p>
          <a:p>
            <a:pPr marL="0" indent="0" algn="r">
              <a:buNone/>
            </a:pPr>
            <a:endParaRPr lang="en-US" sz="4000" i="1" dirty="0"/>
          </a:p>
          <a:p>
            <a:pPr marL="0" indent="0" algn="r">
              <a:buNone/>
            </a:pPr>
            <a:r>
              <a:rPr lang="en-US" sz="4000" i="1" dirty="0"/>
              <a:t>Thank you!</a:t>
            </a:r>
          </a:p>
        </p:txBody>
      </p:sp>
    </p:spTree>
    <p:extLst>
      <p:ext uri="{BB962C8B-B14F-4D97-AF65-F5344CB8AC3E}">
        <p14:creationId xmlns:p14="http://schemas.microsoft.com/office/powerpoint/2010/main" val="193811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a:xfrm>
            <a:off x="646112" y="2052918"/>
            <a:ext cx="10761404" cy="4195481"/>
          </a:xfrm>
        </p:spPr>
        <p:txBody>
          <a:bodyPr>
            <a:normAutofit/>
          </a:bodyPr>
          <a:lstStyle/>
          <a:p>
            <a:r>
              <a:rPr lang="en-US" sz="2400" dirty="0"/>
              <a:t>As a treatment option, complementary and alternative medicine (CAM) has been widely used to manage pain in order to curb use of pain medication. </a:t>
            </a:r>
          </a:p>
          <a:p>
            <a:pPr marL="0" indent="0">
              <a:buNone/>
            </a:pPr>
            <a:endParaRPr lang="en-US" sz="2400" dirty="0"/>
          </a:p>
          <a:p>
            <a:r>
              <a:rPr lang="en-US" sz="2400" dirty="0"/>
              <a:t>There is a lack of comprehensive synthesis of the literature demonstrating the benefits of various CAM modalities related to pain management specifically for children and adolescents.</a:t>
            </a:r>
            <a:endParaRPr lang="en-US" sz="2800" dirty="0"/>
          </a:p>
        </p:txBody>
      </p:sp>
    </p:spTree>
    <p:extLst>
      <p:ext uri="{BB962C8B-B14F-4D97-AF65-F5344CB8AC3E}">
        <p14:creationId xmlns:p14="http://schemas.microsoft.com/office/powerpoint/2010/main" val="345041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646111" y="2052918"/>
            <a:ext cx="10311699" cy="4195481"/>
          </a:xfrm>
        </p:spPr>
        <p:txBody>
          <a:bodyPr/>
          <a:lstStyle/>
          <a:p>
            <a:r>
              <a:rPr lang="en-US" sz="2400" dirty="0"/>
              <a:t>The purpose of this study is to identify complementary and alternative medicine strategies that can be used to manage pain to decrease the risk of opioid addiction in children and adolescents who are coping with pain. </a:t>
            </a:r>
          </a:p>
          <a:p>
            <a:pPr marL="0" indent="0">
              <a:buNone/>
            </a:pPr>
            <a:endParaRPr lang="en-US" dirty="0"/>
          </a:p>
        </p:txBody>
      </p:sp>
    </p:spTree>
    <p:extLst>
      <p:ext uri="{BB962C8B-B14F-4D97-AF65-F5344CB8AC3E}">
        <p14:creationId xmlns:p14="http://schemas.microsoft.com/office/powerpoint/2010/main" val="18308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 </a:t>
            </a:r>
          </a:p>
        </p:txBody>
      </p:sp>
      <p:sp>
        <p:nvSpPr>
          <p:cNvPr id="3" name="Content Placeholder 2"/>
          <p:cNvSpPr>
            <a:spLocks noGrp="1"/>
          </p:cNvSpPr>
          <p:nvPr>
            <p:ph idx="1"/>
          </p:nvPr>
        </p:nvSpPr>
        <p:spPr/>
        <p:txBody>
          <a:bodyPr>
            <a:normAutofit/>
          </a:bodyPr>
          <a:lstStyle/>
          <a:p>
            <a:pPr marL="0" indent="0" algn="ctr">
              <a:buNone/>
            </a:pPr>
            <a:r>
              <a:rPr lang="en-US" altLang="ja-JP" sz="3200" b="1" dirty="0">
                <a:ea typeface="ＭＳ Ｐゴシック" charset="-128"/>
              </a:rPr>
              <a:t>What complementary and alternative medicine methods are commonly used to treat pain in children and adolescents?</a:t>
            </a:r>
          </a:p>
          <a:p>
            <a:pPr marL="0" indent="0" algn="ctr">
              <a:buNone/>
            </a:pPr>
            <a:endParaRPr lang="en-US" sz="3200" dirty="0"/>
          </a:p>
        </p:txBody>
      </p:sp>
    </p:spTree>
    <p:extLst>
      <p:ext uri="{BB962C8B-B14F-4D97-AF65-F5344CB8AC3E}">
        <p14:creationId xmlns:p14="http://schemas.microsoft.com/office/powerpoint/2010/main" val="134478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75982"/>
          </a:xfrm>
        </p:spPr>
        <p:txBody>
          <a:bodyPr/>
          <a:lstStyle/>
          <a:p>
            <a:r>
              <a:rPr lang="en-US" dirty="0"/>
              <a:t>FRAMEWORK</a:t>
            </a:r>
          </a:p>
        </p:txBody>
      </p:sp>
      <p:pic>
        <p:nvPicPr>
          <p:cNvPr id="4" name="Content Placeholder 3" descr="C:\Users\Margaret Norton\Downloads\IMG_152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6300" y="224118"/>
            <a:ext cx="6804713" cy="6199542"/>
          </a:xfrm>
          <a:prstGeom prst="rect">
            <a:avLst/>
          </a:prstGeom>
          <a:noFill/>
          <a:ln>
            <a:noFill/>
          </a:ln>
        </p:spPr>
      </p:pic>
      <p:sp>
        <p:nvSpPr>
          <p:cNvPr id="5" name="TextBox 4"/>
          <p:cNvSpPr txBox="1"/>
          <p:nvPr/>
        </p:nvSpPr>
        <p:spPr>
          <a:xfrm>
            <a:off x="845820" y="1787188"/>
            <a:ext cx="3131820" cy="1938992"/>
          </a:xfrm>
          <a:prstGeom prst="rect">
            <a:avLst/>
          </a:prstGeom>
          <a:noFill/>
        </p:spPr>
        <p:txBody>
          <a:bodyPr wrap="square" rtlCol="0">
            <a:spAutoFit/>
          </a:bodyPr>
          <a:lstStyle/>
          <a:p>
            <a:r>
              <a:rPr lang="en-US" sz="2000" dirty="0"/>
              <a:t>Conceptual Model of risk and resistance factors influencing child adaptation (Amer, 1999. Adapted from Wallander et al., 1989). </a:t>
            </a:r>
          </a:p>
        </p:txBody>
      </p:sp>
    </p:spTree>
    <p:extLst>
      <p:ext uri="{BB962C8B-B14F-4D97-AF65-F5344CB8AC3E}">
        <p14:creationId xmlns:p14="http://schemas.microsoft.com/office/powerpoint/2010/main" val="76065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AND DESIGN</a:t>
            </a:r>
          </a:p>
        </p:txBody>
      </p:sp>
      <p:sp>
        <p:nvSpPr>
          <p:cNvPr id="3" name="Content Placeholder 2"/>
          <p:cNvSpPr>
            <a:spLocks noGrp="1"/>
          </p:cNvSpPr>
          <p:nvPr>
            <p:ph sz="half" idx="1"/>
          </p:nvPr>
        </p:nvSpPr>
        <p:spPr>
          <a:xfrm>
            <a:off x="764498" y="2060575"/>
            <a:ext cx="4735153" cy="4195763"/>
          </a:xfrm>
        </p:spPr>
        <p:txBody>
          <a:bodyPr>
            <a:noAutofit/>
          </a:bodyPr>
          <a:lstStyle/>
          <a:p>
            <a:pPr>
              <a:lnSpc>
                <a:spcPct val="125000"/>
              </a:lnSpc>
            </a:pPr>
            <a:r>
              <a:rPr lang="en-US" sz="2000" b="1" dirty="0"/>
              <a:t>Integrative literature review </a:t>
            </a:r>
          </a:p>
          <a:p>
            <a:pPr>
              <a:lnSpc>
                <a:spcPct val="125000"/>
              </a:lnSpc>
            </a:pPr>
            <a:r>
              <a:rPr lang="en-US" sz="2000" b="1" dirty="0"/>
              <a:t>Keywords</a:t>
            </a:r>
          </a:p>
          <a:p>
            <a:pPr lvl="1">
              <a:lnSpc>
                <a:spcPct val="125000"/>
              </a:lnSpc>
            </a:pPr>
            <a:r>
              <a:rPr lang="en-US" sz="1800" dirty="0"/>
              <a:t>Children, adolescents, pain management, complementary and alternative, therapies, non-pharmacological, effectiveness, pediatric, and opioid</a:t>
            </a:r>
          </a:p>
          <a:p>
            <a:pPr>
              <a:lnSpc>
                <a:spcPct val="125000"/>
              </a:lnSpc>
            </a:pPr>
            <a:r>
              <a:rPr lang="en-US" sz="2000" b="1" dirty="0"/>
              <a:t>Databases</a:t>
            </a:r>
          </a:p>
          <a:p>
            <a:pPr lvl="1">
              <a:lnSpc>
                <a:spcPct val="125000"/>
              </a:lnSpc>
            </a:pPr>
            <a:r>
              <a:rPr lang="en-US" sz="1800" dirty="0"/>
              <a:t>CINAHL Complete, PubMed, PsycINFO, and UpToDate. </a:t>
            </a:r>
            <a:endParaRPr lang="en-AU" altLang="zh-CN" sz="1800" dirty="0">
              <a:ea typeface="SimSun" pitchFamily="2" charset="-122"/>
            </a:endParaRPr>
          </a:p>
        </p:txBody>
      </p:sp>
      <p:sp>
        <p:nvSpPr>
          <p:cNvPr id="5" name="Content Placeholder 4"/>
          <p:cNvSpPr>
            <a:spLocks noGrp="1"/>
          </p:cNvSpPr>
          <p:nvPr>
            <p:ph sz="half" idx="2"/>
          </p:nvPr>
        </p:nvSpPr>
        <p:spPr>
          <a:xfrm>
            <a:off x="5654493" y="2056092"/>
            <a:ext cx="5408248" cy="4200245"/>
          </a:xfrm>
        </p:spPr>
        <p:txBody>
          <a:bodyPr/>
          <a:lstStyle/>
          <a:p>
            <a:pPr>
              <a:lnSpc>
                <a:spcPct val="125000"/>
              </a:lnSpc>
            </a:pPr>
            <a:r>
              <a:rPr lang="en-US" altLang="ja-JP" sz="2000" b="1" dirty="0">
                <a:ea typeface="ＭＳ Ｐゴシック" charset="-128"/>
              </a:rPr>
              <a:t>Inclusion Criteria (10 articles matched)</a:t>
            </a:r>
          </a:p>
          <a:p>
            <a:pPr marL="857250" lvl="1" indent="-457200">
              <a:buFont typeface="Arial" panose="020B0604020202020204" pitchFamily="34" charset="0"/>
              <a:buChar char="•"/>
            </a:pPr>
            <a:r>
              <a:rPr lang="en-US" sz="1800" dirty="0"/>
              <a:t>Published between 2006 and 2017. </a:t>
            </a:r>
          </a:p>
          <a:p>
            <a:pPr marL="857250" lvl="1" indent="-457200">
              <a:buFont typeface="Arial" panose="020B0604020202020204" pitchFamily="34" charset="0"/>
              <a:buChar char="•"/>
            </a:pPr>
            <a:r>
              <a:rPr lang="en-US" sz="1800" dirty="0"/>
              <a:t>Articles written in the English language</a:t>
            </a:r>
          </a:p>
          <a:p>
            <a:pPr marL="857250" lvl="1" indent="-457200">
              <a:buFont typeface="Arial" panose="020B0604020202020204" pitchFamily="34" charset="0"/>
              <a:buChar char="•"/>
            </a:pPr>
            <a:r>
              <a:rPr lang="en-US" sz="1800" dirty="0"/>
              <a:t>Peer-review articles</a:t>
            </a:r>
          </a:p>
          <a:p>
            <a:pPr marL="857250" lvl="1" indent="-457200">
              <a:buFont typeface="Arial" panose="020B0604020202020204" pitchFamily="34" charset="0"/>
              <a:buChar char="•"/>
            </a:pPr>
            <a:r>
              <a:rPr lang="en-US" sz="1800" dirty="0"/>
              <a:t>A study population of children and/or adolescents </a:t>
            </a:r>
          </a:p>
          <a:p>
            <a:pPr marL="857250" lvl="1" indent="-457200">
              <a:buFont typeface="Arial" panose="020B0604020202020204" pitchFamily="34" charset="0"/>
              <a:buChar char="•"/>
            </a:pPr>
            <a:r>
              <a:rPr lang="en-US" sz="1800" dirty="0"/>
              <a:t>Identification of specific non-pharmacological methods for pain management </a:t>
            </a:r>
          </a:p>
          <a:p>
            <a:pPr marL="0" indent="0">
              <a:buNone/>
            </a:pPr>
            <a:endParaRPr lang="en-US" dirty="0"/>
          </a:p>
          <a:p>
            <a:endParaRPr lang="en-US" dirty="0"/>
          </a:p>
        </p:txBody>
      </p:sp>
    </p:spTree>
    <p:extLst>
      <p:ext uri="{BB962C8B-B14F-4D97-AF65-F5344CB8AC3E}">
        <p14:creationId xmlns:p14="http://schemas.microsoft.com/office/powerpoint/2010/main" val="163358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757913" y="2037928"/>
            <a:ext cx="10814494" cy="4195481"/>
          </a:xfrm>
        </p:spPr>
        <p:txBody>
          <a:bodyPr>
            <a:normAutofit/>
          </a:bodyPr>
          <a:lstStyle/>
          <a:p>
            <a:r>
              <a:rPr lang="en-US" sz="2400" dirty="0"/>
              <a:t>Four common complementary and alternative medicine modalities:</a:t>
            </a:r>
          </a:p>
          <a:p>
            <a:pPr lvl="1"/>
            <a:r>
              <a:rPr lang="en-US" sz="2000" dirty="0">
                <a:solidFill>
                  <a:schemeClr val="accent3"/>
                </a:solidFill>
              </a:rPr>
              <a:t>Distraction </a:t>
            </a:r>
          </a:p>
          <a:p>
            <a:pPr lvl="2"/>
            <a:r>
              <a:rPr lang="en-US" sz="1800" dirty="0"/>
              <a:t>Active and passive distraction</a:t>
            </a:r>
          </a:p>
          <a:p>
            <a:pPr lvl="2"/>
            <a:r>
              <a:rPr lang="en-US" sz="1800" dirty="0"/>
              <a:t>Music </a:t>
            </a:r>
          </a:p>
          <a:p>
            <a:pPr lvl="2"/>
            <a:r>
              <a:rPr lang="en-US" sz="1800" dirty="0"/>
              <a:t>Guided imagery</a:t>
            </a:r>
          </a:p>
          <a:p>
            <a:pPr lvl="2"/>
            <a:r>
              <a:rPr lang="en-US" sz="1800" dirty="0"/>
              <a:t>Hypnosis</a:t>
            </a:r>
          </a:p>
          <a:p>
            <a:pPr lvl="1"/>
            <a:r>
              <a:rPr lang="en-US" sz="2000" dirty="0">
                <a:solidFill>
                  <a:schemeClr val="accent3"/>
                </a:solidFill>
              </a:rPr>
              <a:t>Yoga</a:t>
            </a:r>
          </a:p>
          <a:p>
            <a:pPr lvl="1"/>
            <a:r>
              <a:rPr lang="en-US" sz="2000" dirty="0">
                <a:solidFill>
                  <a:schemeClr val="accent3"/>
                </a:solidFill>
              </a:rPr>
              <a:t>Spiritual relaxation </a:t>
            </a:r>
          </a:p>
          <a:p>
            <a:pPr lvl="1"/>
            <a:r>
              <a:rPr lang="en-US" sz="2000" dirty="0" smtClean="0">
                <a:solidFill>
                  <a:schemeClr val="accent3"/>
                </a:solidFill>
              </a:rPr>
              <a:t>Acupuncture </a:t>
            </a:r>
            <a:endParaRPr lang="en-US" sz="2000" dirty="0">
              <a:solidFill>
                <a:schemeClr val="accent3"/>
              </a:solidFill>
            </a:endParaRPr>
          </a:p>
        </p:txBody>
      </p:sp>
    </p:spTree>
    <p:extLst>
      <p:ext uri="{BB962C8B-B14F-4D97-AF65-F5344CB8AC3E}">
        <p14:creationId xmlns:p14="http://schemas.microsoft.com/office/powerpoint/2010/main" val="141920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endParaRPr lang="en-US" dirty="0"/>
          </a:p>
        </p:txBody>
      </p:sp>
      <p:sp>
        <p:nvSpPr>
          <p:cNvPr id="3" name="Content Placeholder 2"/>
          <p:cNvSpPr>
            <a:spLocks noGrp="1"/>
          </p:cNvSpPr>
          <p:nvPr>
            <p:ph idx="1"/>
          </p:nvPr>
        </p:nvSpPr>
        <p:spPr>
          <a:xfrm>
            <a:off x="646111" y="2052918"/>
            <a:ext cx="10716433" cy="4195481"/>
          </a:xfrm>
        </p:spPr>
        <p:txBody>
          <a:bodyPr>
            <a:normAutofit/>
          </a:bodyPr>
          <a:lstStyle/>
          <a:p>
            <a:pPr marL="0" indent="0">
              <a:buNone/>
            </a:pPr>
            <a:r>
              <a:rPr lang="en-US" sz="2800" b="1" dirty="0">
                <a:solidFill>
                  <a:srgbClr val="FFC000"/>
                </a:solidFill>
              </a:rPr>
              <a:t>Distraction</a:t>
            </a:r>
            <a:r>
              <a:rPr lang="en-US" sz="2800" b="1" dirty="0">
                <a:solidFill>
                  <a:schemeClr val="accent1">
                    <a:lumMod val="60000"/>
                    <a:lumOff val="40000"/>
                  </a:schemeClr>
                </a:solidFill>
              </a:rPr>
              <a:t> </a:t>
            </a:r>
            <a:r>
              <a:rPr lang="en-US" sz="2400" dirty="0"/>
              <a:t>(Active and passive distraction)</a:t>
            </a:r>
          </a:p>
          <a:p>
            <a:pPr lvl="2"/>
            <a:r>
              <a:rPr lang="en-US" sz="2600" dirty="0"/>
              <a:t>90 Children who had molars pulled were studied under active, passive and passive-active distraction techniques to decrease pain (Abdelmoniem and Mahmoud, 2016). </a:t>
            </a:r>
          </a:p>
          <a:p>
            <a:pPr lvl="3"/>
            <a:r>
              <a:rPr lang="en-US" sz="2400" dirty="0">
                <a:solidFill>
                  <a:schemeClr val="accent3"/>
                </a:solidFill>
              </a:rPr>
              <a:t>The active distraction group experienced the greatest percentage of comfort at 60%. </a:t>
            </a:r>
          </a:p>
          <a:p>
            <a:pPr lvl="3"/>
            <a:r>
              <a:rPr lang="en-US" sz="2400" dirty="0">
                <a:solidFill>
                  <a:schemeClr val="accent3"/>
                </a:solidFill>
              </a:rPr>
              <a:t>The passive distraction group reported 46.7% comfort</a:t>
            </a:r>
          </a:p>
          <a:p>
            <a:pPr lvl="3"/>
            <a:r>
              <a:rPr lang="en-US" sz="2400" dirty="0">
                <a:solidFill>
                  <a:schemeClr val="accent3"/>
                </a:solidFill>
              </a:rPr>
              <a:t>A combination of the two reported 50% comfort. </a:t>
            </a:r>
          </a:p>
          <a:p>
            <a:pPr marL="457200" lvl="1" indent="0">
              <a:buNone/>
            </a:pPr>
            <a:endParaRPr lang="en-US" sz="2400" dirty="0"/>
          </a:p>
        </p:txBody>
      </p:sp>
    </p:spTree>
    <p:extLst>
      <p:ext uri="{BB962C8B-B14F-4D97-AF65-F5344CB8AC3E}">
        <p14:creationId xmlns:p14="http://schemas.microsoft.com/office/powerpoint/2010/main" val="3013942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380</TotalTime>
  <Words>1191</Words>
  <Application>Microsoft Office PowerPoint</Application>
  <PresentationFormat>Widescreen</PresentationFormat>
  <Paragraphs>107</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SimSun</vt:lpstr>
      <vt:lpstr>Arial</vt:lpstr>
      <vt:lpstr>Calibri</vt:lpstr>
      <vt:lpstr>Century Gothic</vt:lpstr>
      <vt:lpstr>Wingdings 3</vt:lpstr>
      <vt:lpstr>Ion</vt:lpstr>
      <vt:lpstr>Complementary and Alternative Pain Management in Adolescents to Prevent Opioid Dependency </vt:lpstr>
      <vt:lpstr>BACKGROUND </vt:lpstr>
      <vt:lpstr>PROBLEM STATEMENT</vt:lpstr>
      <vt:lpstr>PURPOSE</vt:lpstr>
      <vt:lpstr>RESEARCH QUESTION </vt:lpstr>
      <vt:lpstr>FRAMEWORK</vt:lpstr>
      <vt:lpstr>METHODS AND DESIGN</vt:lpstr>
      <vt:lpstr>RESULTS</vt:lpstr>
      <vt:lpstr>RESULTS </vt:lpstr>
      <vt:lpstr>RESULTS</vt:lpstr>
      <vt:lpstr>RESULTS</vt:lpstr>
      <vt:lpstr>RESULTS</vt:lpstr>
      <vt:lpstr>RESULTS</vt:lpstr>
      <vt:lpstr>RESULTS</vt:lpstr>
      <vt:lpstr>DISCUSSION</vt:lpstr>
      <vt:lpstr>LIMITATIONS</vt:lpstr>
      <vt:lpstr>NURSING IMPLICATIONS </vt:lpstr>
      <vt:lpstr>DIRECTION FOR FURTHER RESEARCH</vt:lpstr>
      <vt:lpstr>CONCLUSION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Complementary and Alternative Pain Management in Adolescents to Prevent Opioid Dependency</dc:title>
  <dc:creator>Margaret Norton</dc:creator>
  <cp:lastModifiedBy>Margaret Norton</cp:lastModifiedBy>
  <cp:revision>37</cp:revision>
  <dcterms:created xsi:type="dcterms:W3CDTF">2018-08-13T23:03:13Z</dcterms:created>
  <dcterms:modified xsi:type="dcterms:W3CDTF">2018-08-15T17:16:00Z</dcterms:modified>
</cp:coreProperties>
</file>