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239250" cy="11982450"/>
  <p:custDataLst>
    <p:tags r:id="rId5"/>
  </p:custDataLst>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B3D8"/>
    <a:srgbClr val="9E9EC6"/>
    <a:srgbClr val="A9A9BB"/>
    <a:srgbClr val="ABABB9"/>
    <a:srgbClr val="B5B5EF"/>
    <a:srgbClr val="ACACF6"/>
    <a:srgbClr val="9696D0"/>
    <a:srgbClr val="003F75"/>
    <a:srgbClr val="EAEAEA"/>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654" autoAdjust="0"/>
  </p:normalViewPr>
  <p:slideViewPr>
    <p:cSldViewPr>
      <p:cViewPr varScale="1">
        <p:scale>
          <a:sx n="23" d="100"/>
          <a:sy n="23" d="100"/>
        </p:scale>
        <p:origin x="2178" y="48"/>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3200" dirty="0"/>
              <a:t>Percentage of  Users Per CAM Modality</a:t>
            </a:r>
          </a:p>
        </c:rich>
      </c:tx>
      <c:layout>
        <c:manualLayout>
          <c:xMode val="edge"/>
          <c:yMode val="edge"/>
          <c:x val="0.1450034254998189"/>
          <c:y val="1.8808833833900364E-3"/>
        </c:manualLayout>
      </c:layout>
      <c:overlay val="0"/>
      <c:spPr>
        <a:noFill/>
        <a:ln>
          <a:noFill/>
        </a:ln>
        <a:effectLst/>
      </c:spPr>
      <c:txPr>
        <a:bodyPr rot="0" spcFirstLastPara="1" vertOverflow="ellipsis" vert="horz" wrap="square" anchor="ctr" anchorCtr="1"/>
        <a:lstStyle/>
        <a:p>
          <a:pPr algn="ct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tx>
            <c:strRef>
              <c:f>Sheet1!$B$1</c:f>
              <c:strCache>
                <c:ptCount val="1"/>
                <c:pt idx="0">
                  <c:v>Percentage of Users per CAM modality</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BC35-49B9-B60B-AF024851B6B0}"/>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BC35-49B9-B60B-AF024851B6B0}"/>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BC35-49B9-B60B-AF024851B6B0}"/>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BC35-49B9-B60B-AF024851B6B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Sheet1!$A$2:$A$5</c:f>
              <c:strCache>
                <c:ptCount val="3"/>
                <c:pt idx="0">
                  <c:v>Bilologically Based Therapy </c:v>
                </c:pt>
                <c:pt idx="1">
                  <c:v>Manipulative or Body-Based Therpay</c:v>
                </c:pt>
                <c:pt idx="2">
                  <c:v>Mind-Body Therapy</c:v>
                </c:pt>
              </c:strCache>
            </c:strRef>
          </c:cat>
          <c:val>
            <c:numRef>
              <c:f>Sheet1!$B$2:$B$5</c:f>
              <c:numCache>
                <c:formatCode>0.00%</c:formatCode>
                <c:ptCount val="4"/>
                <c:pt idx="0">
                  <c:v>0.33500000000000002</c:v>
                </c:pt>
                <c:pt idx="1">
                  <c:v>0.874</c:v>
                </c:pt>
                <c:pt idx="2">
                  <c:v>0.17199999999999999</c:v>
                </c:pt>
              </c:numCache>
            </c:numRef>
          </c:val>
          <c:extLst>
            <c:ext xmlns:c16="http://schemas.microsoft.com/office/drawing/2014/chart" uri="{C3380CC4-5D6E-409C-BE32-E72D297353CC}">
              <c16:uniqueId val="{00000008-BC35-49B9-B60B-AF024851B6B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2800" b="0" i="0" u="none" strike="noStrike" kern="1200" baseline="0">
                <a:solidFill>
                  <a:schemeClr val="lt1">
                    <a:lumMod val="8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800" b="0" i="0" u="none" strike="noStrike" kern="1200" baseline="0">
                <a:solidFill>
                  <a:schemeClr val="lt1">
                    <a:lumMod val="8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800" b="0" i="0" u="none" strike="noStrike" kern="1200" baseline="0">
                <a:solidFill>
                  <a:schemeClr val="lt1">
                    <a:lumMod val="85000"/>
                  </a:schemeClr>
                </a:solidFill>
                <a:latin typeface="+mn-lt"/>
                <a:ea typeface="+mn-ea"/>
                <a:cs typeface="+mn-cs"/>
              </a:defRPr>
            </a:pPr>
            <a:endParaRPr lang="en-US"/>
          </a:p>
        </c:txPr>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defTabSz="1149350">
              <a:defRPr sz="1500"/>
            </a:lvl1pPr>
          </a:lstStyle>
          <a:p>
            <a:endParaRPr lang="en-US" altLang="zh-CN"/>
          </a:p>
        </p:txBody>
      </p:sp>
      <p:sp>
        <p:nvSpPr>
          <p:cNvPr id="6147" name="Rectangle 3"/>
          <p:cNvSpPr>
            <a:spLocks noGrp="1" noChangeArrowheads="1"/>
          </p:cNvSpPr>
          <p:nvPr>
            <p:ph type="dt" sz="quarter" idx="1"/>
          </p:nvPr>
        </p:nvSpPr>
        <p:spPr bwMode="auto">
          <a:xfrm>
            <a:off x="5235575"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6148" name="Rectangle 4"/>
          <p:cNvSpPr>
            <a:spLocks noGrp="1" noChangeArrowheads="1"/>
          </p:cNvSpPr>
          <p:nvPr>
            <p:ph type="ftr" sz="quarter" idx="2"/>
          </p:nvPr>
        </p:nvSpPr>
        <p:spPr bwMode="auto">
          <a:xfrm>
            <a:off x="0"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defTabSz="1149350">
              <a:defRPr sz="1500"/>
            </a:lvl1pPr>
          </a:lstStyle>
          <a:p>
            <a:endParaRPr lang="en-US" altLang="zh-CN"/>
          </a:p>
        </p:txBody>
      </p:sp>
      <p:sp>
        <p:nvSpPr>
          <p:cNvPr id="6149" name="Rectangle 5"/>
          <p:cNvSpPr>
            <a:spLocks noGrp="1" noChangeArrowheads="1"/>
          </p:cNvSpPr>
          <p:nvPr>
            <p:ph type="sldNum" sz="quarter" idx="3"/>
          </p:nvPr>
        </p:nvSpPr>
        <p:spPr bwMode="auto">
          <a:xfrm>
            <a:off x="5235575"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algn="r" defTabSz="1149350">
              <a:defRPr sz="1500"/>
            </a:lvl1pPr>
          </a:lstStyle>
          <a:p>
            <a:fld id="{56A6134A-9986-4884-ADAB-C57241D32564}" type="slidenum">
              <a:rPr lang="zh-CN" altLang="en-US"/>
              <a:t>‹#›</a:t>
            </a:fld>
            <a:endParaRPr lang="en-US" altLang="zh-CN"/>
          </a:p>
        </p:txBody>
      </p:sp>
    </p:spTree>
    <p:extLst>
      <p:ext uri="{BB962C8B-B14F-4D97-AF65-F5344CB8AC3E}">
        <p14:creationId xmlns:p14="http://schemas.microsoft.com/office/powerpoint/2010/main" val="934862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defTabSz="1149350">
              <a:defRPr sz="1500"/>
            </a:lvl1pPr>
          </a:lstStyle>
          <a:p>
            <a:endParaRPr lang="en-US" altLang="zh-CN"/>
          </a:p>
        </p:txBody>
      </p:sp>
      <p:sp>
        <p:nvSpPr>
          <p:cNvPr id="4099" name="Rectangle 3"/>
          <p:cNvSpPr>
            <a:spLocks noGrp="1" noChangeArrowheads="1"/>
          </p:cNvSpPr>
          <p:nvPr>
            <p:ph type="dt" idx="1"/>
          </p:nvPr>
        </p:nvSpPr>
        <p:spPr bwMode="auto">
          <a:xfrm>
            <a:off x="5241925"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2052" name="Rectangle 4"/>
          <p:cNvSpPr>
            <a:spLocks noGrp="1" noRot="1" noChangeAspect="1" noChangeArrowheads="1" noTextEdit="1"/>
          </p:cNvSpPr>
          <p:nvPr>
            <p:ph type="sldImg" idx="2"/>
          </p:nvPr>
        </p:nvSpPr>
        <p:spPr bwMode="auto">
          <a:xfrm>
            <a:off x="1582738" y="889000"/>
            <a:ext cx="6059487" cy="454501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257300" y="5732463"/>
            <a:ext cx="6708775" cy="533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defTabSz="1149350">
              <a:defRPr sz="1500"/>
            </a:lvl1pPr>
          </a:lstStyle>
          <a:p>
            <a:endParaRPr lang="en-US" altLang="zh-CN"/>
          </a:p>
        </p:txBody>
      </p:sp>
      <p:sp>
        <p:nvSpPr>
          <p:cNvPr id="4103" name="Rectangle 7"/>
          <p:cNvSpPr>
            <a:spLocks noGrp="1" noChangeArrowheads="1"/>
          </p:cNvSpPr>
          <p:nvPr>
            <p:ph type="sldNum" sz="quarter" idx="5"/>
          </p:nvPr>
        </p:nvSpPr>
        <p:spPr bwMode="auto">
          <a:xfrm>
            <a:off x="5241925"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algn="r" defTabSz="1149350">
              <a:defRPr sz="1500"/>
            </a:lvl1pPr>
          </a:lstStyle>
          <a:p>
            <a:fld id="{23124DF2-DDA8-402F-81DD-AC1D1E5694AB}" type="slidenum">
              <a:rPr lang="zh-CN" altLang="en-US"/>
              <a:t>‹#›</a:t>
            </a:fld>
            <a:endParaRPr lang="en-US" altLang="zh-CN"/>
          </a:p>
        </p:txBody>
      </p:sp>
    </p:spTree>
    <p:extLst>
      <p:ext uri="{BB962C8B-B14F-4D97-AF65-F5344CB8AC3E}">
        <p14:creationId xmlns:p14="http://schemas.microsoft.com/office/powerpoint/2010/main" val="1904019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defPPr>
              <a:defRPr kern="1200" smtId="4294967295"/>
            </a:defPPr>
            <a:lvl1pPr defTabSz="1149350">
              <a:defRPr sz="2400">
                <a:solidFill>
                  <a:schemeClr val="tx1"/>
                </a:solidFill>
                <a:latin typeface="Times New Roman" pitchFamily="18" charset="0"/>
              </a:defRPr>
            </a:lvl1pPr>
            <a:lvl2pPr marL="742950" indent="-285750" defTabSz="1149350">
              <a:defRPr sz="2400">
                <a:solidFill>
                  <a:schemeClr val="tx1"/>
                </a:solidFill>
                <a:latin typeface="Times New Roman" pitchFamily="18" charset="0"/>
              </a:defRPr>
            </a:lvl2pPr>
            <a:lvl3pPr marL="1143000" indent="-228600" defTabSz="1149350">
              <a:defRPr sz="2400">
                <a:solidFill>
                  <a:schemeClr val="tx1"/>
                </a:solidFill>
                <a:latin typeface="Times New Roman" pitchFamily="18" charset="0"/>
              </a:defRPr>
            </a:lvl3pPr>
            <a:lvl4pPr marL="1600200" indent="-228600" defTabSz="1149350">
              <a:defRPr sz="2400">
                <a:solidFill>
                  <a:schemeClr val="tx1"/>
                </a:solidFill>
                <a:latin typeface="Times New Roman" pitchFamily="18" charset="0"/>
              </a:defRPr>
            </a:lvl4pPr>
            <a:lvl5pPr marL="2057400" indent="-228600" defTabSz="1149350">
              <a:defRPr sz="2400">
                <a:solidFill>
                  <a:schemeClr val="tx1"/>
                </a:solidFill>
                <a:latin typeface="Times New Roman" pitchFamily="18" charset="0"/>
              </a:defRPr>
            </a:lvl5pPr>
            <a:lvl6pPr marL="2514600" indent="-228600" defTabSz="1149350" eaLnBrk="0" fontAlgn="base" hangingPunct="0">
              <a:spcBef>
                <a:spcPct val="0"/>
              </a:spcBef>
              <a:spcAft>
                <a:spcPct val="0"/>
              </a:spcAft>
              <a:defRPr sz="2400">
                <a:solidFill>
                  <a:schemeClr val="tx1"/>
                </a:solidFill>
                <a:latin typeface="Times New Roman" pitchFamily="18" charset="0"/>
              </a:defRPr>
            </a:lvl6pPr>
            <a:lvl7pPr marL="2971800" indent="-228600" defTabSz="1149350" eaLnBrk="0" fontAlgn="base" hangingPunct="0">
              <a:spcBef>
                <a:spcPct val="0"/>
              </a:spcBef>
              <a:spcAft>
                <a:spcPct val="0"/>
              </a:spcAft>
              <a:defRPr sz="2400">
                <a:solidFill>
                  <a:schemeClr val="tx1"/>
                </a:solidFill>
                <a:latin typeface="Times New Roman" pitchFamily="18" charset="0"/>
              </a:defRPr>
            </a:lvl7pPr>
            <a:lvl8pPr marL="3429000" indent="-228600" defTabSz="1149350" eaLnBrk="0" fontAlgn="base" hangingPunct="0">
              <a:spcBef>
                <a:spcPct val="0"/>
              </a:spcBef>
              <a:spcAft>
                <a:spcPct val="0"/>
              </a:spcAft>
              <a:defRPr sz="2400">
                <a:solidFill>
                  <a:schemeClr val="tx1"/>
                </a:solidFill>
                <a:latin typeface="Times New Roman" pitchFamily="18" charset="0"/>
              </a:defRPr>
            </a:lvl8pPr>
            <a:lvl9pPr marL="3886200" indent="-228600" defTabSz="1149350" eaLnBrk="0" fontAlgn="base" hangingPunct="0">
              <a:spcBef>
                <a:spcPct val="0"/>
              </a:spcBef>
              <a:spcAft>
                <a:spcPct val="0"/>
              </a:spcAft>
              <a:defRPr sz="2400">
                <a:solidFill>
                  <a:schemeClr val="tx1"/>
                </a:solidFill>
                <a:latin typeface="Times New Roman" pitchFamily="18" charset="0"/>
              </a:defRPr>
            </a:lvl9pPr>
          </a:lstStyle>
          <a:p>
            <a:fld id="{D5580D61-8B82-42C3-9A37-58134866DD67}" type="slidenum">
              <a:rPr lang="zh-CN" altLang="en-US" sz="1500"/>
              <a:t>1</a:t>
            </a:fld>
            <a:endParaRPr lang="en-US" altLang="zh-CN" sz="1500"/>
          </a:p>
        </p:txBody>
      </p:sp>
      <p:sp>
        <p:nvSpPr>
          <p:cNvPr id="3075" name="Rectangle 2"/>
          <p:cNvSpPr>
            <a:spLocks noGrp="1" noRot="1" noChangeAspect="1" noChangeArrowheads="1" noTextEdit="1"/>
          </p:cNvSpPr>
          <p:nvPr>
            <p:ph type="sldImg"/>
          </p:nvPr>
        </p:nvSpPr>
        <p:spPr/>
      </p:sp>
      <p:sp>
        <p:nvSpPr>
          <p:cNvPr id="3076" name="Rectangle 3"/>
          <p:cNvSpPr>
            <a:spLocks noGrp="1" noChangeArrowheads="1"/>
          </p:cNvSpPr>
          <p:nvPr>
            <p:ph type="body" idx="1"/>
          </p:nvPr>
        </p:nvSpPr>
        <p:spPr>
          <a:noFill/>
        </p:spPr>
        <p:txBody>
          <a:bodyPr/>
          <a:lstStyle>
            <a:defPPr>
              <a:defRPr kern="1200" smtId="4294967295"/>
            </a:defP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7" cy="7054850"/>
          </a:xfrm>
          <a:prstGeom prst="rect">
            <a:avLst/>
          </a:prstGeo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4245" y="18653125"/>
            <a:ext cx="30722711" cy="8413750"/>
          </a:xfrm>
          <a:prstGeom prst="rect">
            <a:avLst/>
          </a:prstGeo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11660122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4279" y="7680325"/>
            <a:ext cx="39502643" cy="21724938"/>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38220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8" y="1317625"/>
            <a:ext cx="9874956" cy="28087638"/>
          </a:xfrm>
          <a:prstGeom prst="rect">
            <a:avLst/>
          </a:prstGeo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4278" y="1317625"/>
            <a:ext cx="29492222" cy="28087638"/>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15127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a:xfrm>
            <a:off x="2194279" y="7680325"/>
            <a:ext cx="39502643" cy="21724938"/>
          </a:xfrm>
          <a:prstGeom prst="rect">
            <a:avLst/>
          </a:prstGeo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43083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7" cy="6537325"/>
          </a:xfrm>
          <a:prstGeom prst="rect">
            <a:avLst/>
          </a:prstGeo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7" cy="7200900"/>
          </a:xfrm>
          <a:prstGeom prst="rect">
            <a:avLst/>
          </a:prstGeo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2244965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4279" y="7680325"/>
            <a:ext cx="19683588" cy="21724938"/>
          </a:xfrm>
          <a:prstGeom prst="rect">
            <a:avLst/>
          </a:prstGeo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7680325"/>
            <a:ext cx="19683589" cy="21724938"/>
          </a:xfrm>
          <a:prstGeom prst="rect">
            <a:avLst/>
          </a:prstGeo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497320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a:prstGeom prst="rect">
            <a:avLst/>
          </a:prstGeo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2"/>
          </a:xfrm>
          <a:prstGeom prst="rect">
            <a:avLst/>
          </a:prstGeo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5" y="7369176"/>
            <a:ext cx="19401368" cy="3070225"/>
          </a:xfrm>
          <a:prstGeom prst="rect">
            <a:avLst/>
          </a:prstGeo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5" y="10439401"/>
            <a:ext cx="19401368" cy="18965862"/>
          </a:xfrm>
          <a:prstGeom prst="rect">
            <a:avLst/>
          </a:prstGeo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05961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Tree>
    <p:extLst>
      <p:ext uri="{BB962C8B-B14F-4D97-AF65-F5344CB8AC3E}">
        <p14:creationId xmlns:p14="http://schemas.microsoft.com/office/powerpoint/2010/main" val="224570457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9810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a:prstGeom prst="rect">
            <a:avLst/>
          </a:prstGeo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a:prstGeom prst="rect">
            <a:avLst/>
          </a:prstGeo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a:prstGeom prst="rect">
            <a:avLst/>
          </a:prstGeo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1175467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7" cy="2720975"/>
          </a:xfrm>
          <a:prstGeom prst="rect">
            <a:avLst/>
          </a:prstGeo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7" cy="19750088"/>
          </a:xfrm>
          <a:prstGeom prst="rect">
            <a:avLst/>
          </a:prstGeo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7" cy="3862387"/>
          </a:xfrm>
          <a:prstGeom prst="rect">
            <a:avLst/>
          </a:prstGeo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7395915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p:cNvPicPr/>
          <p:nvPr/>
        </p:nvPicPr>
        <p:blipFill dpi="0">
          <a:blip r:embed="rId13"/>
          <a:stretch>
            <a:fillRect/>
          </a:stretch>
        </p:blipFill>
        <p:spPr>
          <a:xfrm rot="16200000">
            <a:off x="-11506200" y="16459200"/>
            <a:ext cx="14274800" cy="4368800"/>
          </a:xfrm>
          <a:prstGeom prst="rect">
            <a:avLst/>
          </a:prstGeom>
        </p:spPr>
      </p:pic>
      <p:pic>
        <p:nvPicPr>
          <p:cNvPr id="3" name="New picture"/>
          <p:cNvPicPr/>
          <p:nvPr/>
        </p:nvPicPr>
        <p:blipFill dpi="0">
          <a:blip r:embed="rId13"/>
          <a:stretch>
            <a:fillRect/>
          </a:stretch>
        </p:blipFill>
        <p:spPr>
          <a:xfrm rot="5400000">
            <a:off x="41122600" y="16459200"/>
            <a:ext cx="14274800" cy="4368800"/>
          </a:xfrm>
          <a:prstGeom prst="rect">
            <a:avLst/>
          </a:prstGeom>
        </p:spPr>
      </p:pic>
      <p:pic>
        <p:nvPicPr>
          <p:cNvPr id="4" name="New picture"/>
          <p:cNvPicPr/>
          <p:nvPr/>
        </p:nvPicPr>
        <p:blipFill dpi="0">
          <a:blip r:embed="rId14"/>
          <a:stretch>
            <a:fillRect/>
          </a:stretch>
        </p:blipFill>
        <p:spPr>
          <a:xfrm>
            <a:off x="6661150" y="33426400"/>
            <a:ext cx="30568900" cy="1549400"/>
          </a:xfrm>
          <a:prstGeom prst="rect">
            <a:avLst/>
          </a:prstGeom>
        </p:spPr>
      </p:pic>
      <p:sp>
        <p:nvSpPr>
          <p:cNvPr id="5"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multicolorgradients  Size: 48x36 (trifold)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defPPr>
        <a:defRPr kern="1200" smtId="4294967295"/>
      </a:defPPr>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tx2">
                <a:lumMod val="40000"/>
                <a:lumOff val="60000"/>
              </a:schemeClr>
            </a:gs>
          </a:gsLst>
          <a:path path="shape">
            <a:fillToRect l="50000" t="50000" r="50000" b="50000"/>
          </a:path>
          <a:tileRect/>
        </a:gradFill>
        <a:effectLst/>
      </p:bgPr>
    </p:bg>
    <p:spTree>
      <p:nvGrpSpPr>
        <p:cNvPr id="1" name=""/>
        <p:cNvGrpSpPr/>
        <p:nvPr/>
      </p:nvGrpSpPr>
      <p:grpSpPr>
        <a:xfrm>
          <a:off x="0" y="0"/>
          <a:ext cx="0" cy="0"/>
          <a:chOff x="0" y="0"/>
          <a:chExt cx="0" cy="0"/>
        </a:xfrm>
      </p:grpSpPr>
      <p:grpSp>
        <p:nvGrpSpPr>
          <p:cNvPr id="2" name="Group 1"/>
          <p:cNvGrpSpPr/>
          <p:nvPr/>
        </p:nvGrpSpPr>
        <p:grpSpPr>
          <a:xfrm>
            <a:off x="1046034" y="213542"/>
            <a:ext cx="41794578" cy="5181600"/>
            <a:chOff x="1054474" y="495300"/>
            <a:chExt cx="41794578" cy="4610100"/>
          </a:xfrm>
        </p:grpSpPr>
        <p:sp>
          <p:nvSpPr>
            <p:cNvPr id="28" name="Text Box 241"/>
            <p:cNvSpPr txBox="1">
              <a:spLocks noChangeArrowheads="1"/>
            </p:cNvSpPr>
            <p:nvPr/>
          </p:nvSpPr>
          <p:spPr bwMode="auto">
            <a:xfrm>
              <a:off x="1054474" y="495301"/>
              <a:ext cx="41782253" cy="4610099"/>
            </a:xfrm>
            <a:prstGeom prst="rect">
              <a:avLst/>
            </a:prstGeom>
            <a:solidFill>
              <a:schemeClr val="accent2">
                <a:lumMod val="50000"/>
              </a:schemeClr>
            </a:solidFill>
            <a:ln w="25400">
              <a:no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a:solidFill>
                  <a:schemeClr val="bg1"/>
                </a:solidFill>
                <a:latin typeface="Arial"/>
                <a:ea typeface="SimSun" pitchFamily="2" charset="-122"/>
              </a:endParaRPr>
            </a:p>
          </p:txBody>
        </p:sp>
        <p:sp>
          <p:nvSpPr>
            <p:cNvPr id="35" name="Text Box 241"/>
            <p:cNvSpPr txBox="1">
              <a:spLocks noChangeArrowheads="1"/>
            </p:cNvSpPr>
            <p:nvPr/>
          </p:nvSpPr>
          <p:spPr bwMode="auto">
            <a:xfrm>
              <a:off x="1066800" y="495300"/>
              <a:ext cx="41782253" cy="4610099"/>
            </a:xfrm>
            <a:prstGeom prst="rect">
              <a:avLst/>
            </a:prstGeom>
            <a:solidFill>
              <a:srgbClr val="0082A5">
                <a:alpha val="20000"/>
              </a:srgbClr>
            </a:solidFill>
            <a:ln w="25400">
              <a:no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a:solidFill>
                  <a:schemeClr val="bg1"/>
                </a:solidFill>
                <a:latin typeface="Arial"/>
                <a:ea typeface="SimSun" pitchFamily="2" charset="-122"/>
              </a:endParaRPr>
            </a:p>
          </p:txBody>
        </p:sp>
      </p:grpSp>
      <p:sp>
        <p:nvSpPr>
          <p:cNvPr id="36" name="Text Box 262"/>
          <p:cNvSpPr txBox="1">
            <a:spLocks noChangeArrowheads="1"/>
          </p:cNvSpPr>
          <p:nvPr/>
        </p:nvSpPr>
        <p:spPr bwMode="auto">
          <a:xfrm>
            <a:off x="6781800" y="869361"/>
            <a:ext cx="30175200" cy="3718814"/>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BF0B"/>
                  </a:outerShdw>
                </a:effectLst>
              </a14:hiddenEffects>
            </a:ext>
          </a:extLst>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6900" b="1" dirty="0">
                <a:solidFill>
                  <a:schemeClr val="bg1"/>
                </a:solidFill>
                <a:latin typeface="Lucida Sans" pitchFamily="34" charset="0"/>
                <a:ea typeface="SimSun" pitchFamily="2" charset="-122"/>
                <a:cs typeface="Lucida Sans" pitchFamily="34" charset="0"/>
              </a:rPr>
              <a:t>Effects of Alternative Headache Treatments </a:t>
            </a:r>
          </a:p>
          <a:p>
            <a:pPr algn="ctr"/>
            <a:r>
              <a:rPr lang="en-US" altLang="zh-CN" sz="6900" b="1" dirty="0">
                <a:solidFill>
                  <a:schemeClr val="bg1"/>
                </a:solidFill>
                <a:latin typeface="Lucida Sans" pitchFamily="34" charset="0"/>
                <a:ea typeface="SimSun" pitchFamily="2" charset="-122"/>
                <a:cs typeface="Lucida Sans" pitchFamily="34" charset="0"/>
              </a:rPr>
              <a:t>In Adolescents:</a:t>
            </a:r>
          </a:p>
          <a:p>
            <a:pPr algn="ctr"/>
            <a:r>
              <a:rPr lang="en-US" altLang="zh-CN" sz="6900" b="1" dirty="0">
                <a:solidFill>
                  <a:schemeClr val="bg1"/>
                </a:solidFill>
                <a:latin typeface="Lucida Sans" pitchFamily="34" charset="0"/>
                <a:ea typeface="SimSun" pitchFamily="2" charset="-122"/>
                <a:cs typeface="Lucida Sans" pitchFamily="34" charset="0"/>
              </a:rPr>
              <a:t>An Integrative Literature Review</a:t>
            </a:r>
          </a:p>
          <a:p>
            <a:pPr algn="ctr"/>
            <a:r>
              <a:rPr lang="en-US" altLang="zh-CN" sz="5600" b="1" dirty="0">
                <a:solidFill>
                  <a:schemeClr val="bg1"/>
                </a:solidFill>
                <a:latin typeface="Lucida Sans" pitchFamily="34" charset="0"/>
                <a:ea typeface="SimSun" pitchFamily="2" charset="-122"/>
                <a:cs typeface="Lucida Sans" pitchFamily="34" charset="0"/>
              </a:rPr>
              <a:t>Joanna Youstra</a:t>
            </a:r>
          </a:p>
          <a:p>
            <a:pPr algn="ctr"/>
            <a:r>
              <a:rPr lang="en-US" altLang="zh-CN" sz="4200" b="1" dirty="0">
                <a:solidFill>
                  <a:schemeClr val="bg1"/>
                </a:solidFill>
                <a:latin typeface="Lucida Sans" pitchFamily="34" charset="0"/>
                <a:ea typeface="SimSun" pitchFamily="2" charset="-122"/>
                <a:cs typeface="Lucida Sans" pitchFamily="34" charset="0"/>
              </a:rPr>
              <a:t>Research Advisor: Lauren </a:t>
            </a:r>
            <a:r>
              <a:rPr lang="en-US" altLang="zh-CN" sz="4200" b="1" dirty="0" err="1">
                <a:solidFill>
                  <a:schemeClr val="bg1"/>
                </a:solidFill>
                <a:latin typeface="Lucida Sans" pitchFamily="34" charset="0"/>
                <a:ea typeface="SimSun" pitchFamily="2" charset="-122"/>
                <a:cs typeface="Lucida Sans" pitchFamily="34" charset="0"/>
              </a:rPr>
              <a:t>Rossen</a:t>
            </a:r>
            <a:r>
              <a:rPr lang="en-US" altLang="zh-CN" sz="4200" b="1" dirty="0">
                <a:solidFill>
                  <a:schemeClr val="bg1"/>
                </a:solidFill>
                <a:latin typeface="Lucida Sans" pitchFamily="34" charset="0"/>
                <a:ea typeface="SimSun" pitchFamily="2" charset="-122"/>
                <a:cs typeface="Lucida Sans" pitchFamily="34" charset="0"/>
              </a:rPr>
              <a:t> MSN, RN </a:t>
            </a:r>
          </a:p>
          <a:p>
            <a:pPr algn="ctr"/>
            <a:r>
              <a:rPr lang="en-US" altLang="zh-CN" sz="4200" b="1" dirty="0">
                <a:solidFill>
                  <a:schemeClr val="bg1"/>
                </a:solidFill>
                <a:latin typeface="Lucida Sans" pitchFamily="34" charset="0"/>
                <a:ea typeface="SimSun" pitchFamily="2" charset="-122"/>
                <a:cs typeface="Lucida Sans" pitchFamily="34" charset="0"/>
              </a:rPr>
              <a:t>DePaul University School of Nursing</a:t>
            </a:r>
          </a:p>
        </p:txBody>
      </p:sp>
      <p:sp>
        <p:nvSpPr>
          <p:cNvPr id="37" name="Text Box 242"/>
          <p:cNvSpPr txBox="1">
            <a:spLocks noChangeArrowheads="1"/>
          </p:cNvSpPr>
          <p:nvPr/>
        </p:nvSpPr>
        <p:spPr bwMode="auto">
          <a:xfrm>
            <a:off x="136671" y="6807415"/>
            <a:ext cx="10007023" cy="11422614"/>
          </a:xfrm>
          <a:prstGeom prst="rect">
            <a:avLst/>
          </a:prstGeom>
          <a:solidFill>
            <a:srgbClr val="D7B3D8"/>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sz="3400" dirty="0">
                <a:effectLst/>
                <a:latin typeface="Lucida Sans" panose="020B0602030504020204" pitchFamily="34" charset="0"/>
              </a:rPr>
              <a:t>Headache pain effects all aspects of a child’s life from school, to activities of daily living to the basic quality of life</a:t>
            </a:r>
            <a:r>
              <a:rPr lang="en-US" altLang="ja-JP" sz="3400" dirty="0">
                <a:solidFill>
                  <a:schemeClr val="tx1">
                    <a:lumMod val="75000"/>
                    <a:lumOff val="25000"/>
                  </a:schemeClr>
                </a:solidFill>
                <a:latin typeface="Lucida Sans" panose="020B0602030504020204" pitchFamily="34" charset="0"/>
                <a:ea typeface="ＭＳ Ｐゴシック" charset="-128"/>
              </a:rPr>
              <a:t>.  </a:t>
            </a:r>
          </a:p>
          <a:p>
            <a:pPr algn="just">
              <a:lnSpc>
                <a:spcPct val="120000"/>
              </a:lnSpc>
              <a:buFontTx/>
              <a:buChar char="•"/>
            </a:pPr>
            <a:r>
              <a:rPr lang="en-US" sz="3400" dirty="0">
                <a:effectLst/>
                <a:latin typeface="Lucida Sans" panose="020B0602030504020204" pitchFamily="34" charset="0"/>
              </a:rPr>
              <a:t>The most common referral to neurology departments for children is for headaches, particularly migraine headaches </a:t>
            </a:r>
          </a:p>
          <a:p>
            <a:pPr algn="just">
              <a:lnSpc>
                <a:spcPct val="120000"/>
              </a:lnSpc>
              <a:buFontTx/>
              <a:buChar char="•"/>
            </a:pPr>
            <a:r>
              <a:rPr lang="en-US" sz="3400" dirty="0">
                <a:effectLst/>
                <a:latin typeface="Lucida Sans" panose="020B0602030504020204" pitchFamily="34" charset="0"/>
              </a:rPr>
              <a:t>Adolescents have been shown to be the most prevalent pediatric population reporting headache pain. The pain is most often managed through pharmacological therapy.</a:t>
            </a:r>
            <a:endParaRPr lang="en-US" altLang="ja-JP" sz="3400" dirty="0">
              <a:solidFill>
                <a:schemeClr val="tx1">
                  <a:lumMod val="75000"/>
                  <a:lumOff val="25000"/>
                </a:schemeClr>
              </a:solidFill>
              <a:latin typeface="Lucida Sans" panose="020B0602030504020204" pitchFamily="34" charset="0"/>
              <a:ea typeface="ＭＳ Ｐゴシック" charset="-128"/>
            </a:endParaRPr>
          </a:p>
          <a:p>
            <a:pPr algn="just">
              <a:lnSpc>
                <a:spcPct val="120000"/>
              </a:lnSpc>
              <a:buFontTx/>
              <a:buChar char="•"/>
            </a:pPr>
            <a:r>
              <a:rPr lang="en-US" sz="3400" dirty="0">
                <a:effectLst/>
                <a:latin typeface="Lucida Sans" panose="020B0602030504020204" pitchFamily="34" charset="0"/>
              </a:rPr>
              <a:t>With approaches to integrate CAM with pharmacological therapies, providers may be able help alleviate pain in a holistic “mind-body” approach. The number of adolescents who are using CAM could be increased if they were aware of the options. </a:t>
            </a:r>
            <a:endParaRPr lang="en-US" altLang="ja-JP" sz="3400" dirty="0">
              <a:solidFill>
                <a:schemeClr val="tx1">
                  <a:lumMod val="75000"/>
                  <a:lumOff val="25000"/>
                </a:schemeClr>
              </a:solidFill>
              <a:latin typeface="Lucida Sans" panose="020B0602030504020204" pitchFamily="34" charset="0"/>
              <a:ea typeface="ＭＳ Ｐゴシック" charset="-128"/>
            </a:endParaRPr>
          </a:p>
          <a:p>
            <a:pPr marL="0" indent="0" algn="just">
              <a:lnSpc>
                <a:spcPct val="120000"/>
              </a:lnSpc>
            </a:pPr>
            <a:endParaRPr lang="en-US" altLang="ja-JP" sz="2800" dirty="0">
              <a:solidFill>
                <a:schemeClr val="tx1">
                  <a:lumMod val="75000"/>
                  <a:lumOff val="25000"/>
                </a:schemeClr>
              </a:solidFill>
              <a:ea typeface="ＭＳ Ｐゴシック" charset="-128"/>
            </a:endParaRPr>
          </a:p>
        </p:txBody>
      </p:sp>
      <p:sp>
        <p:nvSpPr>
          <p:cNvPr id="38" name="Text Box 247"/>
          <p:cNvSpPr txBox="1">
            <a:spLocks noChangeArrowheads="1"/>
          </p:cNvSpPr>
          <p:nvPr/>
        </p:nvSpPr>
        <p:spPr bwMode="auto">
          <a:xfrm>
            <a:off x="414061" y="19828480"/>
            <a:ext cx="9626943" cy="5605702"/>
          </a:xfrm>
          <a:prstGeom prst="rect">
            <a:avLst/>
          </a:prstGeom>
          <a:solidFill>
            <a:srgbClr val="9E9EC6"/>
          </a:solidFill>
          <a:ln w="57150" cmpd="thinThick">
            <a:noFill/>
            <a:miter lim="800000"/>
          </a:ln>
          <a:extLst/>
        </p:spPr>
        <p:txBody>
          <a:bodyPr wrap="square" lIns="182880" tIns="91440" rIns="182880" bIns="182880">
            <a:spAutoFit/>
          </a:bodyPr>
          <a:lstStyle>
            <a:defPPr>
              <a:defRPr kern="1200" smtId="4294967295"/>
            </a:defPPr>
            <a:lvl1pPr defTabSz="612775">
              <a:defRPr sz="2400">
                <a:solidFill>
                  <a:schemeClr val="tx1"/>
                </a:solidFill>
                <a:latin typeface="Times New Roman" pitchFamily="18" charset="0"/>
              </a:defRPr>
            </a:lvl1pPr>
            <a:lvl2pPr marL="685800" indent="-227013"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pPr>
            <a:r>
              <a:rPr lang="en-US" sz="4000" dirty="0">
                <a:effectLst/>
                <a:latin typeface="Lucida Sans" panose="020B0602030504020204" pitchFamily="34" charset="0"/>
              </a:rPr>
              <a:t>Th</a:t>
            </a:r>
            <a:r>
              <a:rPr lang="en-US" sz="3600" dirty="0">
                <a:effectLst/>
                <a:latin typeface="Lucida Sans" panose="020B0602030504020204" pitchFamily="34" charset="0"/>
              </a:rPr>
              <a:t>e purpose of this integrative literature review was to explore literature for studies to identify the modalities of CAM that have demonstrated efficiency on decreasing headache pain and influencing factors contributing to the use of CAM for headache in adolescents aged 13-18. </a:t>
            </a:r>
          </a:p>
        </p:txBody>
      </p:sp>
      <p:grpSp>
        <p:nvGrpSpPr>
          <p:cNvPr id="39" name="Group 38"/>
          <p:cNvGrpSpPr/>
          <p:nvPr/>
        </p:nvGrpSpPr>
        <p:grpSpPr>
          <a:xfrm>
            <a:off x="264806" y="5504278"/>
            <a:ext cx="10007023" cy="946293"/>
            <a:chOff x="1066799" y="5958162"/>
            <a:chExt cx="11007725" cy="946293"/>
          </a:xfrm>
        </p:grpSpPr>
        <p:sp>
          <p:nvSpPr>
            <p:cNvPr id="4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41" name="Text Box 248"/>
            <p:cNvSpPr txBox="1">
              <a:spLocks noChangeArrowheads="1"/>
            </p:cNvSpPr>
            <p:nvPr/>
          </p:nvSpPr>
          <p:spPr bwMode="auto">
            <a:xfrm>
              <a:off x="1249566" y="6046587"/>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BACKGROUND</a:t>
              </a:r>
              <a:endParaRPr lang="en-US" altLang="zh-CN" sz="3200" b="1" dirty="0">
                <a:solidFill>
                  <a:schemeClr val="bg1"/>
                </a:solidFill>
                <a:latin typeface="Lucida Sans" pitchFamily="34" charset="0"/>
                <a:ea typeface="SimSun" pitchFamily="2" charset="-122"/>
                <a:cs typeface="Lucida Sans" pitchFamily="34" charset="0"/>
              </a:endParaRPr>
            </a:p>
          </p:txBody>
        </p:sp>
      </p:grpSp>
      <p:grpSp>
        <p:nvGrpSpPr>
          <p:cNvPr id="42" name="Group 41"/>
          <p:cNvGrpSpPr/>
          <p:nvPr/>
        </p:nvGrpSpPr>
        <p:grpSpPr>
          <a:xfrm>
            <a:off x="171307" y="18596948"/>
            <a:ext cx="10007023" cy="946293"/>
            <a:chOff x="1066799" y="5958162"/>
            <a:chExt cx="11007725" cy="946293"/>
          </a:xfrm>
        </p:grpSpPr>
        <p:sp>
          <p:nvSpPr>
            <p:cNvPr id="43"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44" name="Text Box 248"/>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a:solidFill>
                    <a:schemeClr val="bg1"/>
                  </a:solidFill>
                  <a:latin typeface="Lucida Sans" pitchFamily="34" charset="0"/>
                  <a:ea typeface="SimSun" pitchFamily="2" charset="-122"/>
                  <a:cs typeface="Lucida Sans" pitchFamily="34" charset="0"/>
                </a:rPr>
                <a:t>PURPOSE</a:t>
              </a:r>
              <a:endParaRPr lang="en-US" altLang="zh-CN" sz="3200" b="1">
                <a:solidFill>
                  <a:schemeClr val="bg1"/>
                </a:solidFill>
                <a:latin typeface="Lucida Sans" pitchFamily="34" charset="0"/>
                <a:ea typeface="SimSun" pitchFamily="2" charset="-122"/>
                <a:cs typeface="Lucida Sans" pitchFamily="34" charset="0"/>
              </a:endParaRPr>
            </a:p>
          </p:txBody>
        </p:sp>
      </p:grpSp>
      <p:sp>
        <p:nvSpPr>
          <p:cNvPr id="45" name="Text Box 244"/>
          <p:cNvSpPr txBox="1">
            <a:spLocks noChangeArrowheads="1"/>
          </p:cNvSpPr>
          <p:nvPr/>
        </p:nvSpPr>
        <p:spPr bwMode="auto">
          <a:xfrm>
            <a:off x="11372203" y="15691280"/>
            <a:ext cx="20994394" cy="4361515"/>
          </a:xfrm>
          <a:prstGeom prst="rect">
            <a:avLst/>
          </a:prstGeom>
          <a:solidFill>
            <a:srgbClr val="ACACF6"/>
          </a:solidFill>
          <a:ln w="57150" cmpd="thinThick">
            <a:noFill/>
            <a:miter lim="800000"/>
          </a:ln>
          <a:extLst/>
        </p:spPr>
        <p:txBody>
          <a:bodyPr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lnSpc>
                <a:spcPct val="125000"/>
              </a:lnSpc>
            </a:pPr>
            <a:r>
              <a:rPr lang="en-US" sz="3600" dirty="0">
                <a:effectLst/>
                <a:latin typeface="Lucida Sans" panose="020B0602030504020204" pitchFamily="34" charset="0"/>
              </a:rPr>
              <a:t>An integrative literature review was used.</a:t>
            </a:r>
          </a:p>
          <a:p>
            <a:pPr algn="just">
              <a:lnSpc>
                <a:spcPct val="125000"/>
              </a:lnSpc>
            </a:pPr>
            <a:r>
              <a:rPr lang="en-US" sz="3600" dirty="0">
                <a:effectLst/>
                <a:latin typeface="Lucida Sans" panose="020B0602030504020204" pitchFamily="34" charset="0"/>
              </a:rPr>
              <a:t>Databased used: CINAHL (Cumulative Index for Nursing and Health Literature), PubMed, Up to Date and ProQuest</a:t>
            </a:r>
          </a:p>
          <a:p>
            <a:pPr algn="just">
              <a:lnSpc>
                <a:spcPct val="125000"/>
              </a:lnSpc>
            </a:pPr>
            <a:r>
              <a:rPr lang="en-US" sz="3600" dirty="0">
                <a:effectLst/>
                <a:latin typeface="Lucida Sans" panose="020B0602030504020204" pitchFamily="34" charset="0"/>
              </a:rPr>
              <a:t>Keywords used: pediatric, children, headache, complimentary, alternative, treatments, holistic, adolescent, medicine, pain management, evidence-based practice, therapy, and migraine</a:t>
            </a:r>
          </a:p>
        </p:txBody>
      </p:sp>
      <p:sp>
        <p:nvSpPr>
          <p:cNvPr id="46" name="Text Box 258"/>
          <p:cNvSpPr txBox="1">
            <a:spLocks noChangeArrowheads="1"/>
          </p:cNvSpPr>
          <p:nvPr/>
        </p:nvSpPr>
        <p:spPr bwMode="auto">
          <a:xfrm>
            <a:off x="12402693" y="26800029"/>
            <a:ext cx="783909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FFFFFF"/>
                  </a:outerShdw>
                </a:effectLst>
              </a14:hiddenEffects>
            </a:ext>
          </a:extLst>
        </p:spPr>
        <p:txBody>
          <a:bodyPr lIns="0" rIns="0">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AU" i="1" dirty="0">
              <a:solidFill>
                <a:schemeClr val="accent2">
                  <a:lumMod val="50000"/>
                </a:schemeClr>
              </a:solidFill>
              <a:latin typeface="Arial"/>
            </a:endParaRPr>
          </a:p>
        </p:txBody>
      </p:sp>
      <p:sp>
        <p:nvSpPr>
          <p:cNvPr id="48" name="Text Box 261"/>
          <p:cNvSpPr txBox="1">
            <a:spLocks noChangeArrowheads="1"/>
          </p:cNvSpPr>
          <p:nvPr/>
        </p:nvSpPr>
        <p:spPr bwMode="auto">
          <a:xfrm>
            <a:off x="33552481" y="25931500"/>
            <a:ext cx="9802745" cy="6750631"/>
          </a:xfrm>
          <a:prstGeom prst="rect">
            <a:avLst/>
          </a:prstGeom>
          <a:solidFill>
            <a:srgbClr val="9E9EC6"/>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457200" indent="-457200" algn="just">
              <a:lnSpc>
                <a:spcPct val="125000"/>
              </a:lnSpc>
              <a:buFont typeface="Arial" panose="020B0604020202020204" pitchFamily="34" charset="0"/>
              <a:buChar char="•"/>
            </a:pPr>
            <a:r>
              <a:rPr lang="en-US" sz="3400" dirty="0">
                <a:effectLst/>
                <a:latin typeface="Lucida Sans" panose="020B0602030504020204" pitchFamily="34" charset="0"/>
              </a:rPr>
              <a:t>The results can give valuable information to health care providers to refer patients for alternative or adjunct therapy in treating headache pain in adolescents. </a:t>
            </a:r>
          </a:p>
          <a:p>
            <a:pPr marL="457200" indent="-457200" algn="just">
              <a:lnSpc>
                <a:spcPct val="125000"/>
              </a:lnSpc>
              <a:buFont typeface="Arial" panose="020B0604020202020204" pitchFamily="34" charset="0"/>
              <a:buChar char="•"/>
            </a:pPr>
            <a:r>
              <a:rPr lang="en-US" sz="3400" dirty="0">
                <a:effectLst/>
                <a:latin typeface="Lucida Sans" panose="020B0602030504020204" pitchFamily="34" charset="0"/>
              </a:rPr>
              <a:t>Some research has been done on the use of CAM for adolescents with headache pain. This integrative literature review more fully defined the modalities most commonly used and the factors influencing their use.</a:t>
            </a:r>
          </a:p>
        </p:txBody>
      </p:sp>
      <p:grpSp>
        <p:nvGrpSpPr>
          <p:cNvPr id="49" name="Group 48"/>
          <p:cNvGrpSpPr/>
          <p:nvPr/>
        </p:nvGrpSpPr>
        <p:grpSpPr>
          <a:xfrm>
            <a:off x="11194185" y="14521593"/>
            <a:ext cx="21015748" cy="946293"/>
            <a:chOff x="1066799" y="5958162"/>
            <a:chExt cx="11007725" cy="946293"/>
          </a:xfrm>
        </p:grpSpPr>
        <p:sp>
          <p:nvSpPr>
            <p:cNvPr id="5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51" name="Text Box 248"/>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 METHODS</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56" name="Text Box 255"/>
          <p:cNvSpPr txBox="1">
            <a:spLocks noChangeArrowheads="1"/>
          </p:cNvSpPr>
          <p:nvPr/>
        </p:nvSpPr>
        <p:spPr bwMode="auto">
          <a:xfrm>
            <a:off x="31927800" y="32125444"/>
            <a:ext cx="11963400" cy="519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zh-CN" sz="2800" dirty="0">
                <a:effectLst>
                  <a:outerShdw blurRad="38100" dist="38100" dir="2700000" algn="tl">
                    <a:srgbClr val="C0C0C0"/>
                  </a:outerShdw>
                </a:effectLst>
                <a:ea typeface="SimSun" pitchFamily="2" charset="-122"/>
              </a:rPr>
              <a:t>…</a:t>
            </a:r>
            <a:endParaRPr lang="zh-CN" altLang="en-US" sz="2800" dirty="0">
              <a:effectLst>
                <a:outerShdw blurRad="38100" dist="38100" dir="2700000" algn="tl">
                  <a:srgbClr val="C0C0C0"/>
                </a:outerShdw>
              </a:effectLst>
              <a:ea typeface="SimSun" pitchFamily="2" charset="-122"/>
            </a:endParaRPr>
          </a:p>
        </p:txBody>
      </p:sp>
      <p:sp>
        <p:nvSpPr>
          <p:cNvPr id="57" name="Text Box 263"/>
          <p:cNvSpPr txBox="1">
            <a:spLocks noChangeArrowheads="1"/>
          </p:cNvSpPr>
          <p:nvPr/>
        </p:nvSpPr>
        <p:spPr bwMode="auto">
          <a:xfrm>
            <a:off x="11346294" y="21327699"/>
            <a:ext cx="20863639" cy="11286488"/>
          </a:xfrm>
          <a:prstGeom prst="rect">
            <a:avLst/>
          </a:prstGeom>
          <a:solidFill>
            <a:srgbClr val="D7B3D8"/>
          </a:solidFill>
          <a:ln w="57150" cmpd="thinThick">
            <a:noFill/>
            <a:miter lim="800000"/>
          </a:ln>
          <a:extLst/>
        </p:spPr>
        <p:txBody>
          <a:bodyPr wrap="square" lIns="182880" tIns="91440" rIns="182880" bIns="182880" numCol="2">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lnSpc>
                <a:spcPct val="125000"/>
              </a:lnSpc>
            </a:pPr>
            <a:r>
              <a:rPr lang="en-US" sz="3600" b="1" dirty="0">
                <a:solidFill>
                  <a:schemeClr val="bg2">
                    <a:lumMod val="50000"/>
                  </a:schemeClr>
                </a:solidFill>
                <a:effectLst/>
                <a:latin typeface="Lucida Sans" panose="020B0602030504020204" pitchFamily="34" charset="0"/>
              </a:rPr>
              <a:t>CAM Modalities Most Commonly Used</a:t>
            </a: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Biologically based therapies</a:t>
            </a:r>
          </a:p>
          <a:p>
            <a:pPr lvl="1" indent="0" algn="just">
              <a:lnSpc>
                <a:spcPct val="125000"/>
              </a:lnSpc>
            </a:pPr>
            <a:r>
              <a:rPr lang="en-US" sz="3600" dirty="0">
                <a:effectLst/>
                <a:latin typeface="Lucida Sans" panose="020B0602030504020204" pitchFamily="34" charset="0"/>
              </a:rPr>
              <a:t> *Herbal and nonvitamin supplements, </a:t>
            </a:r>
          </a:p>
          <a:p>
            <a:pPr lvl="1" indent="0" algn="just">
              <a:lnSpc>
                <a:spcPct val="125000"/>
              </a:lnSpc>
            </a:pPr>
            <a:r>
              <a:rPr lang="en-US" sz="3600" dirty="0">
                <a:effectLst/>
                <a:latin typeface="Lucida Sans" panose="020B0602030504020204" pitchFamily="34" charset="0"/>
              </a:rPr>
              <a:t> *Vitamin supplements</a:t>
            </a:r>
          </a:p>
          <a:p>
            <a:pPr lvl="1" indent="0" algn="just">
              <a:lnSpc>
                <a:spcPct val="125000"/>
              </a:lnSpc>
            </a:pPr>
            <a:r>
              <a:rPr lang="en-US" sz="3600" dirty="0">
                <a:effectLst/>
                <a:latin typeface="Lucida Sans" panose="020B0602030504020204" pitchFamily="34" charset="0"/>
              </a:rPr>
              <a:t> *Special diets</a:t>
            </a: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Manipulative or body-based therapies </a:t>
            </a:r>
          </a:p>
          <a:p>
            <a:pPr algn="just">
              <a:lnSpc>
                <a:spcPct val="125000"/>
              </a:lnSpc>
            </a:pPr>
            <a:r>
              <a:rPr lang="en-US" sz="3600" dirty="0">
                <a:effectLst/>
                <a:latin typeface="Lucida Sans" panose="020B0602030504020204" pitchFamily="34" charset="0"/>
              </a:rPr>
              <a:t>	*Chiropractic/osteopathic manipulation</a:t>
            </a:r>
          </a:p>
          <a:p>
            <a:pPr algn="just">
              <a:lnSpc>
                <a:spcPct val="125000"/>
              </a:lnSpc>
            </a:pPr>
            <a:r>
              <a:rPr lang="en-US" sz="3600" dirty="0">
                <a:effectLst/>
                <a:latin typeface="Lucida Sans" panose="020B0602030504020204" pitchFamily="34" charset="0"/>
              </a:rPr>
              <a:t>	*Massage  </a:t>
            </a:r>
          </a:p>
          <a:p>
            <a:pPr algn="just">
              <a:lnSpc>
                <a:spcPct val="125000"/>
              </a:lnSpc>
            </a:pPr>
            <a:r>
              <a:rPr lang="en-US" sz="3600" dirty="0">
                <a:effectLst/>
                <a:latin typeface="Lucida Sans" panose="020B0602030504020204" pitchFamily="34" charset="0"/>
              </a:rPr>
              <a:t>	*Craniosacral/exercise therapy   </a:t>
            </a:r>
          </a:p>
          <a:p>
            <a:pPr algn="just">
              <a:lnSpc>
                <a:spcPct val="125000"/>
              </a:lnSpc>
            </a:pPr>
            <a:r>
              <a:rPr lang="en-US" sz="3600" dirty="0">
                <a:effectLst/>
                <a:latin typeface="Lucida Sans" panose="020B0602030504020204" pitchFamily="34" charset="0"/>
              </a:rPr>
              <a:t>	*Tai chi/ Qi Gong </a:t>
            </a:r>
            <a:endParaRPr lang="en-US" sz="3600" b="1" dirty="0">
              <a:effectLst/>
              <a:latin typeface="Lucida Sans" panose="020B0602030504020204" pitchFamily="34" charset="0"/>
            </a:endParaRP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Mind-Body Therapies </a:t>
            </a:r>
          </a:p>
          <a:p>
            <a:pPr lvl="1" indent="0" algn="just">
              <a:lnSpc>
                <a:spcPct val="125000"/>
              </a:lnSpc>
            </a:pPr>
            <a:r>
              <a:rPr lang="en-US" sz="3600" b="1" dirty="0">
                <a:effectLst/>
                <a:latin typeface="Lucida Sans" panose="020B0602030504020204" pitchFamily="34" charset="0"/>
              </a:rPr>
              <a:t>  *</a:t>
            </a:r>
            <a:r>
              <a:rPr lang="en-US" sz="3600" dirty="0">
                <a:effectLst/>
                <a:latin typeface="Lucida Sans" panose="020B0602030504020204" pitchFamily="34" charset="0"/>
              </a:rPr>
              <a:t>Meditation</a:t>
            </a:r>
          </a:p>
          <a:p>
            <a:pPr algn="just">
              <a:lnSpc>
                <a:spcPct val="125000"/>
              </a:lnSpc>
            </a:pPr>
            <a:r>
              <a:rPr lang="en-US" sz="3600" dirty="0">
                <a:effectLst/>
                <a:latin typeface="Lucida Sans" panose="020B0602030504020204" pitchFamily="34" charset="0"/>
              </a:rPr>
              <a:t>	*Yoga</a:t>
            </a:r>
          </a:p>
          <a:p>
            <a:pPr algn="just">
              <a:lnSpc>
                <a:spcPct val="125000"/>
              </a:lnSpc>
            </a:pPr>
            <a:r>
              <a:rPr lang="en-US" sz="3600" dirty="0">
                <a:effectLst/>
                <a:latin typeface="Lucida Sans" panose="020B0602030504020204" pitchFamily="34" charset="0"/>
              </a:rPr>
              <a:t>	*Biofeedback</a:t>
            </a:r>
          </a:p>
          <a:p>
            <a:pPr algn="just">
              <a:lnSpc>
                <a:spcPct val="125000"/>
              </a:lnSpc>
            </a:pPr>
            <a:r>
              <a:rPr lang="en-US" sz="3600" dirty="0">
                <a:effectLst/>
                <a:latin typeface="Lucida Sans" panose="020B0602030504020204" pitchFamily="34" charset="0"/>
              </a:rPr>
              <a:t>	*Hypnosis</a:t>
            </a:r>
          </a:p>
          <a:p>
            <a:pPr algn="just">
              <a:lnSpc>
                <a:spcPct val="125000"/>
              </a:lnSpc>
            </a:pPr>
            <a:r>
              <a:rPr lang="en-US" sz="3600" dirty="0">
                <a:effectLst/>
                <a:latin typeface="Lucida Sans" panose="020B0602030504020204" pitchFamily="34" charset="0"/>
              </a:rPr>
              <a:t>	*Guided imagery</a:t>
            </a:r>
          </a:p>
          <a:p>
            <a:pPr algn="just">
              <a:lnSpc>
                <a:spcPct val="125000"/>
              </a:lnSpc>
            </a:pPr>
            <a:r>
              <a:rPr lang="en-US" sz="3600" dirty="0">
                <a:effectLst/>
                <a:latin typeface="Lucida Sans" panose="020B0602030504020204" pitchFamily="34" charset="0"/>
              </a:rPr>
              <a:t>	*Progressive relaxation</a:t>
            </a:r>
          </a:p>
          <a:p>
            <a:pPr algn="just">
              <a:lnSpc>
                <a:spcPct val="125000"/>
              </a:lnSpc>
            </a:pPr>
            <a:r>
              <a:rPr lang="en-US" sz="3600" dirty="0">
                <a:effectLst/>
                <a:latin typeface="Lucida Sans" panose="020B0602030504020204" pitchFamily="34" charset="0"/>
              </a:rPr>
              <a:t>	*Cognitive behavioral therapy</a:t>
            </a: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endParaRPr lang="en-US" sz="3600" dirty="0">
              <a:effectLst/>
              <a:latin typeface="Lucida Sans" panose="020B0602030504020204" pitchFamily="34" charset="0"/>
            </a:endParaRPr>
          </a:p>
          <a:p>
            <a:pPr algn="just">
              <a:lnSpc>
                <a:spcPct val="125000"/>
              </a:lnSpc>
            </a:pPr>
            <a:r>
              <a:rPr lang="en-US" sz="3600" dirty="0">
                <a:effectLst/>
                <a:latin typeface="Lucida Sans" panose="020B0602030504020204" pitchFamily="34" charset="0"/>
              </a:rPr>
              <a:t>	</a:t>
            </a:r>
          </a:p>
          <a:p>
            <a:pPr algn="just">
              <a:lnSpc>
                <a:spcPct val="125000"/>
              </a:lnSpc>
            </a:pPr>
            <a:endParaRPr lang="en-US" sz="3600" b="1" dirty="0">
              <a:effectLst/>
              <a:latin typeface="Lucida Sans" panose="020B0602030504020204" pitchFamily="34" charset="0"/>
            </a:endParaRPr>
          </a:p>
        </p:txBody>
      </p:sp>
      <p:grpSp>
        <p:nvGrpSpPr>
          <p:cNvPr id="59" name="Group 58"/>
          <p:cNvGrpSpPr/>
          <p:nvPr/>
        </p:nvGrpSpPr>
        <p:grpSpPr>
          <a:xfrm>
            <a:off x="11276417" y="5575733"/>
            <a:ext cx="21015747" cy="1229540"/>
            <a:chOff x="1066799" y="5958162"/>
            <a:chExt cx="11007725" cy="946293"/>
          </a:xfrm>
        </p:grpSpPr>
        <p:sp>
          <p:nvSpPr>
            <p:cNvPr id="6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61" name="Text Box 248"/>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CONCEPTUAL FRAMEWORK</a:t>
              </a:r>
              <a:endParaRPr lang="en-US" altLang="zh-CN" sz="3200" b="1" dirty="0">
                <a:solidFill>
                  <a:schemeClr val="bg1"/>
                </a:solidFill>
                <a:latin typeface="Lucida Sans" pitchFamily="34" charset="0"/>
                <a:ea typeface="SimSun" pitchFamily="2" charset="-122"/>
                <a:cs typeface="Lucida Sans" pitchFamily="34" charset="0"/>
              </a:endParaRPr>
            </a:p>
          </p:txBody>
        </p:sp>
      </p:grpSp>
      <p:grpSp>
        <p:nvGrpSpPr>
          <p:cNvPr id="69" name="Group 25"/>
          <p:cNvGrpSpPr/>
          <p:nvPr/>
        </p:nvGrpSpPr>
        <p:grpSpPr>
          <a:xfrm>
            <a:off x="10560050" y="0"/>
            <a:ext cx="22745700" cy="32994600"/>
            <a:chOff x="10560050" y="0"/>
            <a:chExt cx="22745700" cy="32994600"/>
          </a:xfrm>
        </p:grpSpPr>
        <p:sp>
          <p:nvSpPr>
            <p:cNvPr id="70" name="Rectangle 50"/>
            <p:cNvSpPr>
              <a:spLocks noChangeArrowheads="1"/>
            </p:cNvSpPr>
            <p:nvPr/>
          </p:nvSpPr>
          <p:spPr bwMode="auto">
            <a:xfrm>
              <a:off x="10594975" y="0"/>
              <a:ext cx="328613" cy="32918400"/>
            </a:xfrm>
            <a:prstGeom prst="rect">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sz="3800">
                <a:effectLst>
                  <a:outerShdw blurRad="38100" dist="38100" dir="2700000" algn="tl">
                    <a:srgbClr val="FFFFFF"/>
                  </a:outerShdw>
                </a:effectLst>
              </a:endParaRPr>
            </a:p>
          </p:txBody>
        </p:sp>
        <p:sp>
          <p:nvSpPr>
            <p:cNvPr id="71" name="TextBox 51"/>
            <p:cNvSpPr txBox="1">
              <a:spLocks noChangeArrowheads="1"/>
            </p:cNvSpPr>
            <p:nvPr/>
          </p:nvSpPr>
          <p:spPr bwMode="auto">
            <a:xfrm rot="16200000">
              <a:off x="-5648325" y="16414750"/>
              <a:ext cx="32786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9300">
                  <a:solidFill>
                    <a:schemeClr val="tx1"/>
                  </a:solidFill>
                  <a:latin typeface="Arial"/>
                </a:defRPr>
              </a:lvl1pPr>
              <a:lvl2pPr marL="742950" indent="-285750" eaLnBrk="0" hangingPunct="0">
                <a:defRPr sz="9300">
                  <a:solidFill>
                    <a:schemeClr val="tx1"/>
                  </a:solidFill>
                  <a:latin typeface="Arial"/>
                </a:defRPr>
              </a:lvl2pPr>
              <a:lvl3pPr marL="1143000" indent="-228600" eaLnBrk="0" hangingPunct="0">
                <a:defRPr sz="9300">
                  <a:solidFill>
                    <a:schemeClr val="tx1"/>
                  </a:solidFill>
                  <a:latin typeface="Arial"/>
                </a:defRPr>
              </a:lvl3pPr>
              <a:lvl4pPr marL="1600200" indent="-228600" eaLnBrk="0" hangingPunct="0">
                <a:defRPr sz="9300">
                  <a:solidFill>
                    <a:schemeClr val="tx1"/>
                  </a:solidFill>
                  <a:latin typeface="Arial"/>
                </a:defRPr>
              </a:lvl4pPr>
              <a:lvl5pPr marL="2057400" indent="-228600" eaLnBrk="0" hangingPunct="0">
                <a:defRPr sz="9300">
                  <a:solidFill>
                    <a:schemeClr val="tx1"/>
                  </a:solidFill>
                  <a:latin typeface="Arial"/>
                </a:defRPr>
              </a:lvl5pPr>
              <a:lvl6pPr marL="2514600" indent="-228600" eaLnBrk="0" fontAlgn="base" hangingPunct="0">
                <a:spcBef>
                  <a:spcPct val="0"/>
                </a:spcBef>
                <a:spcAft>
                  <a:spcPct val="0"/>
                </a:spcAft>
                <a:defRPr sz="9300">
                  <a:solidFill>
                    <a:schemeClr val="tx1"/>
                  </a:solidFill>
                  <a:latin typeface="Arial"/>
                </a:defRPr>
              </a:lvl6pPr>
              <a:lvl7pPr marL="2971800" indent="-228600" eaLnBrk="0" fontAlgn="base" hangingPunct="0">
                <a:spcBef>
                  <a:spcPct val="0"/>
                </a:spcBef>
                <a:spcAft>
                  <a:spcPct val="0"/>
                </a:spcAft>
                <a:defRPr sz="9300">
                  <a:solidFill>
                    <a:schemeClr val="tx1"/>
                  </a:solidFill>
                  <a:latin typeface="Arial"/>
                </a:defRPr>
              </a:lvl7pPr>
              <a:lvl8pPr marL="3429000" indent="-228600" eaLnBrk="0" fontAlgn="base" hangingPunct="0">
                <a:spcBef>
                  <a:spcPct val="0"/>
                </a:spcBef>
                <a:spcAft>
                  <a:spcPct val="0"/>
                </a:spcAft>
                <a:defRPr sz="9300">
                  <a:solidFill>
                    <a:schemeClr val="tx1"/>
                  </a:solidFill>
                  <a:latin typeface="Arial"/>
                </a:defRPr>
              </a:lvl8pPr>
              <a:lvl9pPr marL="3886200" indent="-228600" eaLnBrk="0" fontAlgn="base" hangingPunct="0">
                <a:spcBef>
                  <a:spcPct val="0"/>
                </a:spcBef>
                <a:spcAft>
                  <a:spcPct val="0"/>
                </a:spcAft>
                <a:defRPr sz="9300">
                  <a:solidFill>
                    <a:schemeClr val="tx1"/>
                  </a:solidFill>
                  <a:latin typeface="Arial"/>
                </a:defRPr>
              </a:lvl9pPr>
            </a:lstStyle>
            <a:p>
              <a:pPr eaLnBrk="1" hangingPunct="1">
                <a:defRPr/>
              </a:pPr>
              <a:r>
                <a:rPr lang="en-US" sz="1800" b="1">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 </a:t>
              </a:r>
            </a:p>
          </p:txBody>
        </p:sp>
        <p:sp>
          <p:nvSpPr>
            <p:cNvPr id="72" name="Rectangle 48"/>
            <p:cNvSpPr>
              <a:spLocks noChangeArrowheads="1"/>
            </p:cNvSpPr>
            <p:nvPr/>
          </p:nvSpPr>
          <p:spPr bwMode="auto">
            <a:xfrm>
              <a:off x="32967612" y="0"/>
              <a:ext cx="330200" cy="32918400"/>
            </a:xfrm>
            <a:prstGeom prst="rect">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sz="3800">
                <a:effectLst>
                  <a:outerShdw blurRad="38100" dist="38100" dir="2700000" algn="tl">
                    <a:srgbClr val="FFFFFF"/>
                  </a:outerShdw>
                </a:effectLst>
              </a:endParaRPr>
            </a:p>
          </p:txBody>
        </p:sp>
        <p:sp>
          <p:nvSpPr>
            <p:cNvPr id="73" name="TextBox 49"/>
            <p:cNvSpPr txBox="1">
              <a:spLocks noChangeArrowheads="1"/>
            </p:cNvSpPr>
            <p:nvPr/>
          </p:nvSpPr>
          <p:spPr bwMode="auto">
            <a:xfrm rot="16200000">
              <a:off x="16726694" y="16415544"/>
              <a:ext cx="32788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9300">
                  <a:solidFill>
                    <a:schemeClr val="tx1"/>
                  </a:solidFill>
                  <a:latin typeface="Arial"/>
                </a:defRPr>
              </a:lvl1pPr>
              <a:lvl2pPr marL="742950" indent="-285750" eaLnBrk="0" hangingPunct="0">
                <a:defRPr sz="9300">
                  <a:solidFill>
                    <a:schemeClr val="tx1"/>
                  </a:solidFill>
                  <a:latin typeface="Arial"/>
                </a:defRPr>
              </a:lvl2pPr>
              <a:lvl3pPr marL="1143000" indent="-228600" eaLnBrk="0" hangingPunct="0">
                <a:defRPr sz="9300">
                  <a:solidFill>
                    <a:schemeClr val="tx1"/>
                  </a:solidFill>
                  <a:latin typeface="Arial"/>
                </a:defRPr>
              </a:lvl3pPr>
              <a:lvl4pPr marL="1600200" indent="-228600" eaLnBrk="0" hangingPunct="0">
                <a:defRPr sz="9300">
                  <a:solidFill>
                    <a:schemeClr val="tx1"/>
                  </a:solidFill>
                  <a:latin typeface="Arial"/>
                </a:defRPr>
              </a:lvl4pPr>
              <a:lvl5pPr marL="2057400" indent="-228600" eaLnBrk="0" hangingPunct="0">
                <a:defRPr sz="9300">
                  <a:solidFill>
                    <a:schemeClr val="tx1"/>
                  </a:solidFill>
                  <a:latin typeface="Arial"/>
                </a:defRPr>
              </a:lvl5pPr>
              <a:lvl6pPr marL="2514600" indent="-228600" eaLnBrk="0" fontAlgn="base" hangingPunct="0">
                <a:spcBef>
                  <a:spcPct val="0"/>
                </a:spcBef>
                <a:spcAft>
                  <a:spcPct val="0"/>
                </a:spcAft>
                <a:defRPr sz="9300">
                  <a:solidFill>
                    <a:schemeClr val="tx1"/>
                  </a:solidFill>
                  <a:latin typeface="Arial"/>
                </a:defRPr>
              </a:lvl6pPr>
              <a:lvl7pPr marL="2971800" indent="-228600" eaLnBrk="0" fontAlgn="base" hangingPunct="0">
                <a:spcBef>
                  <a:spcPct val="0"/>
                </a:spcBef>
                <a:spcAft>
                  <a:spcPct val="0"/>
                </a:spcAft>
                <a:defRPr sz="9300">
                  <a:solidFill>
                    <a:schemeClr val="tx1"/>
                  </a:solidFill>
                  <a:latin typeface="Arial"/>
                </a:defRPr>
              </a:lvl7pPr>
              <a:lvl8pPr marL="3429000" indent="-228600" eaLnBrk="0" fontAlgn="base" hangingPunct="0">
                <a:spcBef>
                  <a:spcPct val="0"/>
                </a:spcBef>
                <a:spcAft>
                  <a:spcPct val="0"/>
                </a:spcAft>
                <a:defRPr sz="9300">
                  <a:solidFill>
                    <a:schemeClr val="tx1"/>
                  </a:solidFill>
                  <a:latin typeface="Arial"/>
                </a:defRPr>
              </a:lvl8pPr>
              <a:lvl9pPr marL="3886200" indent="-228600" eaLnBrk="0" fontAlgn="base" hangingPunct="0">
                <a:spcBef>
                  <a:spcPct val="0"/>
                </a:spcBef>
                <a:spcAft>
                  <a:spcPct val="0"/>
                </a:spcAft>
                <a:defRPr sz="9300">
                  <a:solidFill>
                    <a:schemeClr val="tx1"/>
                  </a:solidFill>
                  <a:latin typeface="Arial"/>
                </a:defRPr>
              </a:lvl9pPr>
            </a:lstStyle>
            <a:p>
              <a:pPr eaLnBrk="1" hangingPunct="1">
                <a:defRPr/>
              </a:pPr>
              <a:r>
                <a:rPr lang="en-US" sz="1800" b="1">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a:t>
              </a:r>
            </a:p>
          </p:txBody>
        </p:sp>
      </p:grpSp>
      <p:pic>
        <p:nvPicPr>
          <p:cNvPr id="75" name="Picture 74" descr="Image result for kolcaba comfort theory">
            <a:extLst>
              <a:ext uri="{FF2B5EF4-FFF2-40B4-BE49-F238E27FC236}">
                <a16:creationId xmlns:a16="http://schemas.microsoft.com/office/drawing/2014/main" id="{8F59BE25-F91F-4443-92D6-1852E4F150D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833758" y="7031950"/>
            <a:ext cx="11626653" cy="7384426"/>
          </a:xfrm>
          <a:prstGeom prst="rect">
            <a:avLst/>
          </a:prstGeom>
          <a:noFill/>
          <a:ln>
            <a:noFill/>
          </a:ln>
        </p:spPr>
      </p:pic>
      <p:graphicFrame>
        <p:nvGraphicFramePr>
          <p:cNvPr id="76" name="Chart 75">
            <a:extLst>
              <a:ext uri="{FF2B5EF4-FFF2-40B4-BE49-F238E27FC236}">
                <a16:creationId xmlns:a16="http://schemas.microsoft.com/office/drawing/2014/main" id="{D278753D-2F55-4A1A-8616-C9D6E69487A1}"/>
              </a:ext>
            </a:extLst>
          </p:cNvPr>
          <p:cNvGraphicFramePr/>
          <p:nvPr>
            <p:extLst>
              <p:ext uri="{D42A27DB-BD31-4B8C-83A1-F6EECF244321}">
                <p14:modId xmlns:p14="http://schemas.microsoft.com/office/powerpoint/2010/main" val="3381335710"/>
              </p:ext>
            </p:extLst>
          </p:nvPr>
        </p:nvGraphicFramePr>
        <p:xfrm>
          <a:off x="21917034" y="23621442"/>
          <a:ext cx="9516489" cy="8427597"/>
        </p:xfrm>
        <a:graphic>
          <a:graphicData uri="http://schemas.openxmlformats.org/drawingml/2006/chart">
            <c:chart xmlns:c="http://schemas.openxmlformats.org/drawingml/2006/chart" xmlns:r="http://schemas.openxmlformats.org/officeDocument/2006/relationships" r:id="rId4"/>
          </a:graphicData>
        </a:graphic>
      </p:graphicFrame>
      <p:grpSp>
        <p:nvGrpSpPr>
          <p:cNvPr id="77" name="Group 76">
            <a:extLst>
              <a:ext uri="{FF2B5EF4-FFF2-40B4-BE49-F238E27FC236}">
                <a16:creationId xmlns:a16="http://schemas.microsoft.com/office/drawing/2014/main" id="{561B05F6-10CD-4824-B96B-C318FA8E069F}"/>
              </a:ext>
            </a:extLst>
          </p:cNvPr>
          <p:cNvGrpSpPr/>
          <p:nvPr/>
        </p:nvGrpSpPr>
        <p:grpSpPr>
          <a:xfrm>
            <a:off x="320252" y="25758359"/>
            <a:ext cx="9626943" cy="1671683"/>
            <a:chOff x="1066799" y="5958162"/>
            <a:chExt cx="11007725" cy="946293"/>
          </a:xfrm>
        </p:grpSpPr>
        <p:sp>
          <p:nvSpPr>
            <p:cNvPr id="78" name="Text Box 248">
              <a:extLst>
                <a:ext uri="{FF2B5EF4-FFF2-40B4-BE49-F238E27FC236}">
                  <a16:creationId xmlns:a16="http://schemas.microsoft.com/office/drawing/2014/main" id="{65E7BE24-F2BE-4CAE-8887-09280E58F05D}"/>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79" name="Text Box 248">
              <a:extLst>
                <a:ext uri="{FF2B5EF4-FFF2-40B4-BE49-F238E27FC236}">
                  <a16:creationId xmlns:a16="http://schemas.microsoft.com/office/drawing/2014/main" id="{B7783D9F-1751-490A-9065-C1A6134B4091}"/>
                </a:ext>
              </a:extLst>
            </p:cNvPr>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RESEARCH QUESTIONS</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4" name="TextBox 3">
            <a:extLst>
              <a:ext uri="{FF2B5EF4-FFF2-40B4-BE49-F238E27FC236}">
                <a16:creationId xmlns:a16="http://schemas.microsoft.com/office/drawing/2014/main" id="{A7C89A18-29E7-4202-9BF7-9441CCBABAD6}"/>
              </a:ext>
            </a:extLst>
          </p:cNvPr>
          <p:cNvSpPr txBox="1"/>
          <p:nvPr/>
        </p:nvSpPr>
        <p:spPr>
          <a:xfrm>
            <a:off x="320252" y="27627798"/>
            <a:ext cx="9990682" cy="5016758"/>
          </a:xfrm>
          <a:prstGeom prst="rect">
            <a:avLst/>
          </a:prstGeom>
          <a:solidFill>
            <a:srgbClr val="9E9EC6"/>
          </a:solidFill>
        </p:spPr>
        <p:txBody>
          <a:bodyPr wrap="square" rtlCol="0">
            <a:spAutoFit/>
          </a:bodyPr>
          <a:lstStyle/>
          <a:p>
            <a:pPr lvl="0" algn="just"/>
            <a:r>
              <a:rPr lang="en-US" sz="3600" dirty="0">
                <a:effectLst/>
                <a:latin typeface="Lucida Sans" panose="020B0602030504020204" pitchFamily="34" charset="0"/>
              </a:rPr>
              <a:t>1. What </a:t>
            </a:r>
            <a:r>
              <a:rPr lang="en-US" sz="3600" b="1" dirty="0">
                <a:effectLst/>
                <a:latin typeface="Lucida Sans" panose="020B0602030504020204" pitchFamily="34" charset="0"/>
              </a:rPr>
              <a:t>modalities of CAM </a:t>
            </a:r>
            <a:r>
              <a:rPr lang="en-US" sz="3600" dirty="0">
                <a:effectLst/>
                <a:latin typeface="Lucida Sans" panose="020B0602030504020204" pitchFamily="34" charset="0"/>
              </a:rPr>
              <a:t>have the highest efficacy for decreasing headache pain in the adolescent population in the United States?</a:t>
            </a:r>
          </a:p>
          <a:p>
            <a:pPr lvl="0" algn="just"/>
            <a:endParaRPr lang="en-US" sz="3600" b="1" dirty="0">
              <a:effectLst/>
              <a:latin typeface="Lucida Sans" panose="020B0602030504020204" pitchFamily="34" charset="0"/>
            </a:endParaRPr>
          </a:p>
          <a:p>
            <a:pPr lvl="0" algn="just"/>
            <a:r>
              <a:rPr lang="en-US" sz="3600" b="1" dirty="0">
                <a:effectLst/>
                <a:latin typeface="Lucida Sans" panose="020B0602030504020204" pitchFamily="34" charset="0"/>
              </a:rPr>
              <a:t>2. </a:t>
            </a:r>
            <a:r>
              <a:rPr lang="en-US" sz="3600" dirty="0">
                <a:effectLst/>
                <a:latin typeface="Lucida Sans" panose="020B0602030504020204" pitchFamily="34" charset="0"/>
              </a:rPr>
              <a:t>What </a:t>
            </a:r>
            <a:r>
              <a:rPr lang="en-US" sz="3600" b="1" dirty="0">
                <a:effectLst/>
                <a:latin typeface="Lucida Sans" panose="020B0602030504020204" pitchFamily="34" charset="0"/>
              </a:rPr>
              <a:t>influencing factors </a:t>
            </a:r>
            <a:r>
              <a:rPr lang="en-US" sz="3600" dirty="0">
                <a:effectLst/>
                <a:latin typeface="Lucida Sans" panose="020B0602030504020204" pitchFamily="34" charset="0"/>
              </a:rPr>
              <a:t>contribute to the use of CAM for headache pain in adolescents?</a:t>
            </a:r>
          </a:p>
          <a:p>
            <a:endParaRPr lang="en-US" sz="3200" dirty="0"/>
          </a:p>
        </p:txBody>
      </p:sp>
      <p:grpSp>
        <p:nvGrpSpPr>
          <p:cNvPr id="47" name="Group 46">
            <a:extLst>
              <a:ext uri="{FF2B5EF4-FFF2-40B4-BE49-F238E27FC236}">
                <a16:creationId xmlns:a16="http://schemas.microsoft.com/office/drawing/2014/main" id="{4761E35F-D0B1-4EEB-B10F-2C1019C4FC9B}"/>
              </a:ext>
            </a:extLst>
          </p:cNvPr>
          <p:cNvGrpSpPr/>
          <p:nvPr/>
        </p:nvGrpSpPr>
        <p:grpSpPr>
          <a:xfrm>
            <a:off x="11311658" y="20084771"/>
            <a:ext cx="21015748" cy="946293"/>
            <a:chOff x="1066799" y="5958162"/>
            <a:chExt cx="11007725" cy="946293"/>
          </a:xfrm>
        </p:grpSpPr>
        <p:sp>
          <p:nvSpPr>
            <p:cNvPr id="52" name="Text Box 248">
              <a:extLst>
                <a:ext uri="{FF2B5EF4-FFF2-40B4-BE49-F238E27FC236}">
                  <a16:creationId xmlns:a16="http://schemas.microsoft.com/office/drawing/2014/main" id="{4833879C-9BC3-4150-9C14-DC27A8739D2A}"/>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53" name="Text Box 248">
              <a:extLst>
                <a:ext uri="{FF2B5EF4-FFF2-40B4-BE49-F238E27FC236}">
                  <a16:creationId xmlns:a16="http://schemas.microsoft.com/office/drawing/2014/main" id="{6CE16CE5-F396-4CC5-986E-0F9CB33D87E2}"/>
                </a:ext>
              </a:extLst>
            </p:cNvPr>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RESULTS</a:t>
              </a:r>
              <a:endParaRPr lang="en-US" altLang="zh-CN" sz="3200" b="1" dirty="0">
                <a:solidFill>
                  <a:schemeClr val="bg1"/>
                </a:solidFill>
                <a:latin typeface="Lucida Sans" pitchFamily="34" charset="0"/>
                <a:ea typeface="SimSun" pitchFamily="2" charset="-122"/>
                <a:cs typeface="Lucida Sans" pitchFamily="34" charset="0"/>
              </a:endParaRPr>
            </a:p>
          </p:txBody>
        </p:sp>
      </p:grpSp>
      <p:sp>
        <p:nvSpPr>
          <p:cNvPr id="5" name="TextBox 4">
            <a:extLst>
              <a:ext uri="{FF2B5EF4-FFF2-40B4-BE49-F238E27FC236}">
                <a16:creationId xmlns:a16="http://schemas.microsoft.com/office/drawing/2014/main" id="{651B62F5-AA0C-49F7-8D3E-69395AF69A18}"/>
              </a:ext>
            </a:extLst>
          </p:cNvPr>
          <p:cNvSpPr txBox="1"/>
          <p:nvPr/>
        </p:nvSpPr>
        <p:spPr>
          <a:xfrm>
            <a:off x="11528054" y="7548507"/>
            <a:ext cx="8903574" cy="6186309"/>
          </a:xfrm>
          <a:prstGeom prst="rect">
            <a:avLst/>
          </a:prstGeom>
          <a:solidFill>
            <a:srgbClr val="D7B3D8"/>
          </a:solidFill>
          <a:ln>
            <a:noFill/>
          </a:ln>
        </p:spPr>
        <p:txBody>
          <a:bodyPr wrap="square" rtlCol="0">
            <a:spAutoFit/>
          </a:bodyPr>
          <a:lstStyle/>
          <a:p>
            <a:pPr algn="just"/>
            <a:r>
              <a:rPr lang="en-US" sz="3600" dirty="0">
                <a:effectLst/>
                <a:latin typeface="Lucida Sans" panose="020B0602030504020204" pitchFamily="34" charset="0"/>
              </a:rPr>
              <a:t>Kolcaba determined that comfort is the result of holistic nursing </a:t>
            </a:r>
          </a:p>
          <a:p>
            <a:pPr algn="just"/>
            <a:endParaRPr lang="en-US" sz="3600" b="1" dirty="0">
              <a:effectLst/>
              <a:latin typeface="Lucida Sans" panose="020B0602030504020204" pitchFamily="34" charset="0"/>
            </a:endParaRPr>
          </a:p>
          <a:p>
            <a:pPr algn="just"/>
            <a:r>
              <a:rPr lang="en-US" sz="3600" b="1" dirty="0">
                <a:effectLst/>
                <a:latin typeface="Lucida Sans" panose="020B0602030504020204" pitchFamily="34" charset="0"/>
              </a:rPr>
              <a:t>Comfort exists in 3 forms:</a:t>
            </a:r>
            <a:r>
              <a:rPr lang="en-US" sz="3600" dirty="0">
                <a:effectLst/>
                <a:latin typeface="Lucida Sans" panose="020B0602030504020204" pitchFamily="34" charset="0"/>
              </a:rPr>
              <a:t> </a:t>
            </a:r>
          </a:p>
          <a:p>
            <a:pPr marL="571500" indent="-571500" algn="just">
              <a:buFont typeface="Arial" panose="020B0604020202020204" pitchFamily="34" charset="0"/>
              <a:buChar char="•"/>
            </a:pPr>
            <a:r>
              <a:rPr lang="en-US" sz="3600" dirty="0">
                <a:effectLst/>
                <a:latin typeface="Lucida Sans" panose="020B0602030504020204" pitchFamily="34" charset="0"/>
              </a:rPr>
              <a:t>Relief</a:t>
            </a:r>
          </a:p>
          <a:p>
            <a:pPr marL="571500" indent="-571500" algn="just">
              <a:buFont typeface="Arial" panose="020B0604020202020204" pitchFamily="34" charset="0"/>
              <a:buChar char="•"/>
            </a:pPr>
            <a:r>
              <a:rPr lang="en-US" sz="3600" dirty="0">
                <a:effectLst/>
                <a:latin typeface="Lucida Sans" panose="020B0602030504020204" pitchFamily="34" charset="0"/>
              </a:rPr>
              <a:t>Ease</a:t>
            </a:r>
          </a:p>
          <a:p>
            <a:pPr marL="571500" indent="-571500" algn="just">
              <a:buFont typeface="Arial" panose="020B0604020202020204" pitchFamily="34" charset="0"/>
              <a:buChar char="•"/>
            </a:pPr>
            <a:r>
              <a:rPr lang="en-US" sz="3600" dirty="0">
                <a:effectLst/>
                <a:latin typeface="Lucida Sans" panose="020B0602030504020204" pitchFamily="34" charset="0"/>
              </a:rPr>
              <a:t>Transcendence</a:t>
            </a:r>
          </a:p>
          <a:p>
            <a:pPr algn="just"/>
            <a:endParaRPr lang="en-US" sz="3600" dirty="0">
              <a:effectLst/>
              <a:latin typeface="Lucida Sans" panose="020B0602030504020204" pitchFamily="34" charset="0"/>
            </a:endParaRPr>
          </a:p>
          <a:p>
            <a:pPr algn="just"/>
            <a:r>
              <a:rPr lang="en-US" sz="3600" dirty="0">
                <a:effectLst/>
                <a:latin typeface="Lucida Sans" panose="020B0602030504020204" pitchFamily="34" charset="0"/>
              </a:rPr>
              <a:t>When a patient is able to transcend above the challenge, for example pain, they are able to accomplish comfort</a:t>
            </a:r>
            <a:r>
              <a:rPr lang="en-US" sz="3600" b="1" dirty="0">
                <a:effectLst/>
                <a:latin typeface="Lucida Sans" panose="020B0602030504020204" pitchFamily="34" charset="0"/>
              </a:rPr>
              <a:t>. </a:t>
            </a:r>
            <a:endParaRPr lang="en-US" sz="3600" b="1" dirty="0">
              <a:latin typeface="Lucida Sans" panose="020B0602030504020204" pitchFamily="34" charset="0"/>
            </a:endParaRPr>
          </a:p>
        </p:txBody>
      </p:sp>
      <p:grpSp>
        <p:nvGrpSpPr>
          <p:cNvPr id="74" name="Group 73">
            <a:extLst>
              <a:ext uri="{FF2B5EF4-FFF2-40B4-BE49-F238E27FC236}">
                <a16:creationId xmlns:a16="http://schemas.microsoft.com/office/drawing/2014/main" id="{12671535-9FAD-4802-AC3E-AB014A61328D}"/>
              </a:ext>
            </a:extLst>
          </p:cNvPr>
          <p:cNvGrpSpPr/>
          <p:nvPr/>
        </p:nvGrpSpPr>
        <p:grpSpPr>
          <a:xfrm>
            <a:off x="33420865" y="24687227"/>
            <a:ext cx="10193894" cy="1079863"/>
            <a:chOff x="1066799" y="5958162"/>
            <a:chExt cx="11007725" cy="946293"/>
          </a:xfrm>
        </p:grpSpPr>
        <p:sp>
          <p:nvSpPr>
            <p:cNvPr id="80" name="Text Box 248">
              <a:extLst>
                <a:ext uri="{FF2B5EF4-FFF2-40B4-BE49-F238E27FC236}">
                  <a16:creationId xmlns:a16="http://schemas.microsoft.com/office/drawing/2014/main" id="{8852F7E8-DA4B-46AB-ACE9-AF6A4287F247}"/>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81" name="Text Box 248">
              <a:extLst>
                <a:ext uri="{FF2B5EF4-FFF2-40B4-BE49-F238E27FC236}">
                  <a16:creationId xmlns:a16="http://schemas.microsoft.com/office/drawing/2014/main" id="{2996F62B-7433-445D-8A87-71ACD54385ED}"/>
                </a:ext>
              </a:extLst>
            </p:cNvPr>
            <p:cNvSpPr txBox="1">
              <a:spLocks noChangeArrowheads="1"/>
            </p:cNvSpPr>
            <p:nvPr/>
          </p:nvSpPr>
          <p:spPr bwMode="auto">
            <a:xfrm>
              <a:off x="1157514" y="6046588"/>
              <a:ext cx="10805886" cy="769441"/>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 CONCLUSION</a:t>
              </a:r>
              <a:endParaRPr lang="en-US" altLang="zh-CN" sz="3200" b="1" dirty="0">
                <a:solidFill>
                  <a:schemeClr val="bg1"/>
                </a:solidFill>
                <a:latin typeface="Lucida Sans" pitchFamily="34" charset="0"/>
                <a:ea typeface="SimSun" pitchFamily="2" charset="-122"/>
                <a:cs typeface="Lucida Sans" pitchFamily="34" charset="0"/>
              </a:endParaRPr>
            </a:p>
          </p:txBody>
        </p:sp>
      </p:grpSp>
      <p:grpSp>
        <p:nvGrpSpPr>
          <p:cNvPr id="82" name="Group 81">
            <a:extLst>
              <a:ext uri="{FF2B5EF4-FFF2-40B4-BE49-F238E27FC236}">
                <a16:creationId xmlns:a16="http://schemas.microsoft.com/office/drawing/2014/main" id="{A5062EA9-8C01-4142-AD63-7446275A2EF3}"/>
              </a:ext>
            </a:extLst>
          </p:cNvPr>
          <p:cNvGrpSpPr/>
          <p:nvPr/>
        </p:nvGrpSpPr>
        <p:grpSpPr>
          <a:xfrm>
            <a:off x="33614826" y="15951769"/>
            <a:ext cx="9719881" cy="1429133"/>
            <a:chOff x="1066799" y="5958162"/>
            <a:chExt cx="11007725" cy="946293"/>
          </a:xfrm>
        </p:grpSpPr>
        <p:sp>
          <p:nvSpPr>
            <p:cNvPr id="83" name="Text Box 248">
              <a:extLst>
                <a:ext uri="{FF2B5EF4-FFF2-40B4-BE49-F238E27FC236}">
                  <a16:creationId xmlns:a16="http://schemas.microsoft.com/office/drawing/2014/main" id="{BF506D9A-242A-4521-B285-62DC8326FC93}"/>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84" name="Text Box 248">
              <a:extLst>
                <a:ext uri="{FF2B5EF4-FFF2-40B4-BE49-F238E27FC236}">
                  <a16:creationId xmlns:a16="http://schemas.microsoft.com/office/drawing/2014/main" id="{CB8A741D-AACA-4D11-96E0-5E2D1E80EFBB}"/>
                </a:ext>
              </a:extLst>
            </p:cNvPr>
            <p:cNvSpPr txBox="1">
              <a:spLocks noChangeArrowheads="1"/>
            </p:cNvSpPr>
            <p:nvPr/>
          </p:nvSpPr>
          <p:spPr bwMode="auto">
            <a:xfrm>
              <a:off x="1157514" y="6046588"/>
              <a:ext cx="10805886" cy="584775"/>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NURSING IMPLICATIONS</a:t>
              </a:r>
            </a:p>
          </p:txBody>
        </p:sp>
      </p:grpSp>
      <p:sp>
        <p:nvSpPr>
          <p:cNvPr id="6" name="TextBox 5">
            <a:extLst>
              <a:ext uri="{FF2B5EF4-FFF2-40B4-BE49-F238E27FC236}">
                <a16:creationId xmlns:a16="http://schemas.microsoft.com/office/drawing/2014/main" id="{C60C2D30-15E9-4F72-8299-A59FDEADC182}"/>
              </a:ext>
            </a:extLst>
          </p:cNvPr>
          <p:cNvSpPr txBox="1"/>
          <p:nvPr/>
        </p:nvSpPr>
        <p:spPr>
          <a:xfrm>
            <a:off x="33516804" y="17709673"/>
            <a:ext cx="10002016" cy="6740307"/>
          </a:xfrm>
          <a:prstGeom prst="rect">
            <a:avLst/>
          </a:prstGeom>
          <a:solidFill>
            <a:srgbClr val="ACACF6"/>
          </a:solidFill>
        </p:spPr>
        <p:txBody>
          <a:bodyPr wrap="square" rtlCol="0">
            <a:spAutoFit/>
          </a:bodyPr>
          <a:lstStyle/>
          <a:p>
            <a:pPr marL="571500" indent="-571500" algn="just">
              <a:buFont typeface="Arial" panose="020B0604020202020204" pitchFamily="34" charset="0"/>
              <a:buChar char="•"/>
            </a:pPr>
            <a:r>
              <a:rPr lang="en-US" sz="3600" dirty="0">
                <a:effectLst/>
                <a:latin typeface="Lucida Sans" panose="020B0602030504020204" pitchFamily="34" charset="0"/>
              </a:rPr>
              <a:t>The information in this literature review can be used by nurses to help their patients ease pain in a holistic way.</a:t>
            </a:r>
          </a:p>
          <a:p>
            <a:pPr marL="571500" indent="-571500" algn="just">
              <a:buFont typeface="Arial" panose="020B0604020202020204" pitchFamily="34" charset="0"/>
              <a:buChar char="•"/>
            </a:pPr>
            <a:r>
              <a:rPr lang="en-US" sz="3600" dirty="0">
                <a:effectLst/>
                <a:latin typeface="Lucida Sans" panose="020B0602030504020204" pitchFamily="34" charset="0"/>
              </a:rPr>
              <a:t>With more information available     regarding what CAM methods are the most beneficial, nurses may feel more comfortable advising patients on CAM therapy.</a:t>
            </a:r>
          </a:p>
          <a:p>
            <a:pPr marL="571500" indent="-571500" algn="just">
              <a:buFont typeface="Arial" panose="020B0604020202020204" pitchFamily="34" charset="0"/>
              <a:buChar char="•"/>
            </a:pPr>
            <a:r>
              <a:rPr lang="en-US" sz="3600" dirty="0">
                <a:effectLst/>
                <a:latin typeface="Lucida Sans" panose="020B0602030504020204" pitchFamily="34" charset="0"/>
              </a:rPr>
              <a:t>Nurses equipped with information on CAM therapy have the power to better the quality of adolescent’s life when experiencing headache pain. </a:t>
            </a:r>
          </a:p>
        </p:txBody>
      </p:sp>
      <p:sp>
        <p:nvSpPr>
          <p:cNvPr id="7" name="TextBox 6">
            <a:extLst>
              <a:ext uri="{FF2B5EF4-FFF2-40B4-BE49-F238E27FC236}">
                <a16:creationId xmlns:a16="http://schemas.microsoft.com/office/drawing/2014/main" id="{5DA59C8F-12D8-4DBF-9427-BBBE9A05C859}"/>
              </a:ext>
            </a:extLst>
          </p:cNvPr>
          <p:cNvSpPr txBox="1"/>
          <p:nvPr/>
        </p:nvSpPr>
        <p:spPr>
          <a:xfrm>
            <a:off x="33468473" y="11685691"/>
            <a:ext cx="9999166" cy="3970318"/>
          </a:xfrm>
          <a:prstGeom prst="rect">
            <a:avLst/>
          </a:prstGeom>
          <a:solidFill>
            <a:srgbClr val="ACACF6"/>
          </a:solidFill>
        </p:spPr>
        <p:txBody>
          <a:bodyPr wrap="square" rtlCol="0">
            <a:spAutoFit/>
          </a:bodyPr>
          <a:lstStyle/>
          <a:p>
            <a:pPr marL="571500" indent="-571500" algn="just">
              <a:buFont typeface="Arial" panose="020B0604020202020204" pitchFamily="34" charset="0"/>
              <a:buChar char="•"/>
            </a:pPr>
            <a:r>
              <a:rPr lang="en-US" sz="3600" dirty="0">
                <a:effectLst/>
                <a:latin typeface="Lucida Sans" panose="020B0602030504020204" pitchFamily="34" charset="0"/>
              </a:rPr>
              <a:t>Duration, intensity and amount of time experiencing pain was not analyzed.</a:t>
            </a:r>
          </a:p>
          <a:p>
            <a:pPr marL="571500" indent="-571500" algn="just">
              <a:buFont typeface="Arial" panose="020B0604020202020204" pitchFamily="34" charset="0"/>
              <a:buChar char="•"/>
            </a:pPr>
            <a:r>
              <a:rPr lang="en-US" sz="3600" dirty="0">
                <a:effectLst/>
                <a:latin typeface="Lucida Sans" panose="020B0602030504020204" pitchFamily="34" charset="0"/>
              </a:rPr>
              <a:t>Participants surveyed did not report if they were using pharmacological methods in conjunction with CAM.</a:t>
            </a:r>
          </a:p>
          <a:p>
            <a:pPr marL="571500" indent="-571500" algn="just">
              <a:buFont typeface="Arial" panose="020B0604020202020204" pitchFamily="34" charset="0"/>
              <a:buChar char="•"/>
            </a:pPr>
            <a:r>
              <a:rPr lang="en-US" sz="3600" dirty="0">
                <a:effectLst/>
                <a:latin typeface="Lucida Sans" panose="020B0602030504020204" pitchFamily="34" charset="0"/>
              </a:rPr>
              <a:t>Studies were done by parent report.</a:t>
            </a:r>
          </a:p>
          <a:p>
            <a:pPr marL="571500" indent="-571500" algn="just">
              <a:buFont typeface="Arial" panose="020B0604020202020204" pitchFamily="34" charset="0"/>
              <a:buChar char="•"/>
            </a:pPr>
            <a:endParaRPr lang="en-US" sz="3600" dirty="0">
              <a:effectLst/>
              <a:latin typeface="Lucida Sans" panose="020B0602030504020204" pitchFamily="34" charset="0"/>
            </a:endParaRPr>
          </a:p>
        </p:txBody>
      </p:sp>
      <p:grpSp>
        <p:nvGrpSpPr>
          <p:cNvPr id="86" name="Group 85">
            <a:extLst>
              <a:ext uri="{FF2B5EF4-FFF2-40B4-BE49-F238E27FC236}">
                <a16:creationId xmlns:a16="http://schemas.microsoft.com/office/drawing/2014/main" id="{2995D37F-9FDB-423E-8BA1-188275180906}"/>
              </a:ext>
            </a:extLst>
          </p:cNvPr>
          <p:cNvGrpSpPr/>
          <p:nvPr/>
        </p:nvGrpSpPr>
        <p:grpSpPr>
          <a:xfrm>
            <a:off x="33504873" y="10242187"/>
            <a:ext cx="10193894" cy="1079863"/>
            <a:chOff x="1066799" y="5958162"/>
            <a:chExt cx="11007725" cy="946293"/>
          </a:xfrm>
        </p:grpSpPr>
        <p:sp>
          <p:nvSpPr>
            <p:cNvPr id="87" name="Text Box 248">
              <a:extLst>
                <a:ext uri="{FF2B5EF4-FFF2-40B4-BE49-F238E27FC236}">
                  <a16:creationId xmlns:a16="http://schemas.microsoft.com/office/drawing/2014/main" id="{8F7F025B-2FB2-43E0-A009-6AB84171A47D}"/>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88" name="Text Box 248">
              <a:extLst>
                <a:ext uri="{FF2B5EF4-FFF2-40B4-BE49-F238E27FC236}">
                  <a16:creationId xmlns:a16="http://schemas.microsoft.com/office/drawing/2014/main" id="{D25B1FEF-8373-4676-A23B-DBA9DF4582A8}"/>
                </a:ext>
              </a:extLst>
            </p:cNvPr>
            <p:cNvSpPr txBox="1">
              <a:spLocks noChangeArrowheads="1"/>
            </p:cNvSpPr>
            <p:nvPr/>
          </p:nvSpPr>
          <p:spPr bwMode="auto">
            <a:xfrm>
              <a:off x="1157514" y="6046588"/>
              <a:ext cx="10805887" cy="674268"/>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 LIMITATIONS</a:t>
              </a:r>
              <a:endParaRPr lang="en-US" altLang="zh-CN" sz="3200" b="1" dirty="0">
                <a:solidFill>
                  <a:schemeClr val="bg1"/>
                </a:solidFill>
                <a:latin typeface="Lucida Sans" pitchFamily="34" charset="0"/>
                <a:ea typeface="SimSun" pitchFamily="2" charset="-122"/>
                <a:cs typeface="Lucida Sans" pitchFamily="34" charset="0"/>
              </a:endParaRPr>
            </a:p>
          </p:txBody>
        </p:sp>
      </p:grpSp>
      <p:pic>
        <p:nvPicPr>
          <p:cNvPr id="54" name="Picture 53" descr="depaul_color_reverse">
            <a:extLst>
              <a:ext uri="{FF2B5EF4-FFF2-40B4-BE49-F238E27FC236}">
                <a16:creationId xmlns:a16="http://schemas.microsoft.com/office/drawing/2014/main" id="{8EFBD6A5-B933-47B5-A9FE-F87183A2EA9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14775" y="2836163"/>
            <a:ext cx="902822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D0E7E3D-47D6-4A57-9634-37D80922DB72}"/>
              </a:ext>
            </a:extLst>
          </p:cNvPr>
          <p:cNvSpPr/>
          <p:nvPr/>
        </p:nvSpPr>
        <p:spPr>
          <a:xfrm>
            <a:off x="33587117" y="7074775"/>
            <a:ext cx="9597130" cy="2789482"/>
          </a:xfrm>
          <a:prstGeom prst="rect">
            <a:avLst/>
          </a:prstGeom>
          <a:solidFill>
            <a:srgbClr val="D7B3D8"/>
          </a:solidFill>
        </p:spPr>
        <p:txBody>
          <a:bodyPr wrap="square">
            <a:spAutoFit/>
          </a:bodyPr>
          <a:lstStyle/>
          <a:p>
            <a:pPr algn="just">
              <a:lnSpc>
                <a:spcPct val="125000"/>
              </a:lnSpc>
            </a:pPr>
            <a:r>
              <a:rPr lang="en-US" sz="3600" b="1" dirty="0">
                <a:solidFill>
                  <a:schemeClr val="bg2">
                    <a:lumMod val="50000"/>
                  </a:schemeClr>
                </a:solidFill>
                <a:effectLst/>
                <a:latin typeface="Lucida Sans" panose="020B0602030504020204" pitchFamily="34" charset="0"/>
              </a:rPr>
              <a:t>Influencing Factors</a:t>
            </a:r>
            <a:endParaRPr lang="en-US" sz="3600" b="1" dirty="0">
              <a:effectLst/>
              <a:latin typeface="Lucida Sans" panose="020B0602030504020204" pitchFamily="34" charset="0"/>
            </a:endParaRP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Age</a:t>
            </a: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Socioeconomics and Health Insurance</a:t>
            </a:r>
          </a:p>
          <a:p>
            <a:pPr marL="457200" indent="-457200" algn="just">
              <a:lnSpc>
                <a:spcPct val="125000"/>
              </a:lnSpc>
              <a:buFont typeface="Arial" panose="020B0604020202020204" pitchFamily="34" charset="0"/>
              <a:buChar char="•"/>
            </a:pPr>
            <a:r>
              <a:rPr lang="en-US" sz="3600" b="1" dirty="0">
                <a:effectLst/>
                <a:latin typeface="Lucida Sans" panose="020B0602030504020204" pitchFamily="34" charset="0"/>
              </a:rPr>
              <a:t>Co-occurring Chronic Conditions</a:t>
            </a:r>
          </a:p>
        </p:txBody>
      </p:sp>
      <p:grpSp>
        <p:nvGrpSpPr>
          <p:cNvPr id="55" name="Group 54">
            <a:extLst>
              <a:ext uri="{FF2B5EF4-FFF2-40B4-BE49-F238E27FC236}">
                <a16:creationId xmlns:a16="http://schemas.microsoft.com/office/drawing/2014/main" id="{0C943289-633F-4C9A-A8CB-83A7A2D9F5A3}"/>
              </a:ext>
            </a:extLst>
          </p:cNvPr>
          <p:cNvGrpSpPr/>
          <p:nvPr/>
        </p:nvGrpSpPr>
        <p:grpSpPr>
          <a:xfrm>
            <a:off x="33401956" y="5632856"/>
            <a:ext cx="10065213" cy="1166189"/>
            <a:chOff x="1066799" y="5958162"/>
            <a:chExt cx="11007725" cy="946293"/>
          </a:xfrm>
        </p:grpSpPr>
        <p:sp>
          <p:nvSpPr>
            <p:cNvPr id="58" name="Text Box 248">
              <a:extLst>
                <a:ext uri="{FF2B5EF4-FFF2-40B4-BE49-F238E27FC236}">
                  <a16:creationId xmlns:a16="http://schemas.microsoft.com/office/drawing/2014/main" id="{1E80CE89-E7BA-4E9C-B419-E6C2A58B5C99}"/>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62" name="Text Box 248">
              <a:extLst>
                <a:ext uri="{FF2B5EF4-FFF2-40B4-BE49-F238E27FC236}">
                  <a16:creationId xmlns:a16="http://schemas.microsoft.com/office/drawing/2014/main" id="{AC06832E-E085-40C3-BC34-F5590FA1E119}"/>
                </a:ext>
              </a:extLst>
            </p:cNvPr>
            <p:cNvSpPr txBox="1">
              <a:spLocks noChangeArrowheads="1"/>
            </p:cNvSpPr>
            <p:nvPr/>
          </p:nvSpPr>
          <p:spPr bwMode="auto">
            <a:xfrm>
              <a:off x="1157514" y="6046588"/>
              <a:ext cx="10805886" cy="62435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RESULTS CONTINUED</a:t>
              </a:r>
              <a:endParaRPr lang="en-US" altLang="zh-CN" sz="3200" b="1" dirty="0">
                <a:solidFill>
                  <a:schemeClr val="bg1"/>
                </a:solidFill>
                <a:latin typeface="Lucida Sans" pitchFamily="34" charset="0"/>
                <a:ea typeface="SimSun" pitchFamily="2" charset="-122"/>
                <a:cs typeface="Lucida Sans" pitchFamily="34" charset="0"/>
              </a:endParaRPr>
            </a:p>
          </p:txBody>
        </p:sp>
      </p:gr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Times New Roman"/>
        <a:ea typeface="Arial"/>
        <a:cs typeface="Arial"/>
      </a:majorFont>
      <a:minorFont>
        <a:latin typeface="Times New Roman"/>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2108</TotalTime>
  <Words>633</Words>
  <Application>Microsoft Office PowerPoint</Application>
  <PresentationFormat>Custom</PresentationFormat>
  <Paragraphs>81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SimSun</vt:lpstr>
      <vt:lpstr>SimSun</vt:lpstr>
      <vt:lpstr>Arial</vt:lpstr>
      <vt:lpstr>Lucida Sans</vt:lpstr>
      <vt:lpstr>Times New Roman</vt:lpstr>
      <vt:lpstr>Default Design</vt:lpstr>
      <vt:lpstr>PowerPoint Presentation</vt:lpstr>
    </vt:vector>
  </TitlesOfParts>
  <Manager/>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Joanna Youstra</cp:lastModifiedBy>
  <cp:revision>139</cp:revision>
  <cp:lastPrinted>2000-08-03T00:31:24Z</cp:lastPrinted>
  <dcterms:modified xsi:type="dcterms:W3CDTF">2018-08-08T22:12:38Z</dcterms:modified>
  <cp:category>research posters template</cp:category>
</cp:coreProperties>
</file>