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33"/>
    <a:srgbClr val="669900"/>
    <a:srgbClr val="F2FADC"/>
    <a:srgbClr val="E7F2CA"/>
    <a:srgbClr val="F8F8F8"/>
    <a:srgbClr val="D7E6D6"/>
    <a:srgbClr val="E0F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-8" y="-8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tags" Target="tags/tag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title>
      <c:tx>
        <c:rich>
          <a:bodyPr/>
          <a:lstStyle/>
          <a:p>
            <a:pPr>
              <a:defRPr sz="4200"/>
            </a:pPr>
            <a:r>
              <a:rPr lang="en-US" sz="4200" dirty="0"/>
              <a:t>Cesarean Birth vs. </a:t>
            </a:r>
            <a:r>
              <a:rPr lang="en-US" sz="4200" dirty="0" smtClean="0"/>
              <a:t>VBAC Rates</a:t>
            </a:r>
            <a:endParaRPr lang="en-US" sz="4200" dirty="0"/>
          </a:p>
        </c:rich>
      </c:tx>
      <c:layout>
        <c:manualLayout>
          <c:xMode val="edge"/>
          <c:yMode val="edge"/>
          <c:x val="0.129016425366184"/>
          <c:y val="0.0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6570085247608"/>
          <c:y val="0.0698612056209023"/>
          <c:w val="0.604640151515151"/>
          <c:h val="0.57059874888293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Cesarean Birth vs. VBAC</c:v>
                </c:pt>
              </c:strCache>
            </c:strRef>
          </c:tx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cat>
            <c:strRef>
              <c:f>Sheet1!$A$2:$A$3</c:f>
              <c:strCache>
                <c:ptCount val="2"/>
                <c:pt idx="0">
                  <c:v>Repeat Cesarean Section </c:v>
                </c:pt>
                <c:pt idx="1">
                  <c:v>VBAC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526534.0</c:v>
                </c:pt>
                <c:pt idx="1">
                  <c:v>75244.0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22326726400579"/>
          <c:y val="0.399195823348168"/>
          <c:w val="0.274862416391499"/>
          <c:h val="0.398059340408536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0.47097</cdr:x>
      <cdr:y>0.38525</cdr:y>
    </cdr:from>
    <cdr:to>
      <cdr:x>0.62646</cdr:x>
      <cdr:y>0.62574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62600" y="3581400"/>
          <a:ext cx="1836503" cy="2235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5400" dirty="0" smtClean="0"/>
            <a:t>87%</a:t>
          </a:r>
          <a:endParaRPr lang="en-US" sz="5400" dirty="0"/>
        </a:p>
      </cdr:txBody>
    </cdr:sp>
  </cdr:relSizeAnchor>
  <cdr:relSizeAnchor xmlns:cdr="http://schemas.openxmlformats.org/drawingml/2006/chartDrawing">
    <cdr:from>
      <cdr:x>0.36585</cdr:x>
      <cdr:y>0.1105</cdr:y>
    </cdr:from>
    <cdr:to>
      <cdr:x>0.4878</cdr:x>
      <cdr:y>0.23204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15000" y="1524000"/>
          <a:ext cx="1905000" cy="1676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0.39355</cdr:x>
      <cdr:y>0.11475</cdr:y>
    </cdr:from>
    <cdr:to>
      <cdr:x>0.54726</cdr:x>
      <cdr:y>0.25035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648200" y="1066800"/>
          <a:ext cx="1815495" cy="12605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5400" dirty="0" smtClean="0"/>
            <a:t>13%</a:t>
          </a:r>
          <a:endParaRPr lang="en-US" sz="5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A6A1E7FB-3E88-4FDF-99B9-7233DA097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26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 smtId="4294967295"/>
            </a:defPPr>
            <a:lvl1pPr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fld id="{139F3905-69C3-45DD-8ABB-F5E543C35DB4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C429511-9847-429B-A1D3-624ED65C8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8145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888FB6CB-4BCE-4E8F-84B4-04737548E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86522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25" y="1319213"/>
            <a:ext cx="9874250" cy="280876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1319213"/>
            <a:ext cx="29475112" cy="280876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E2A6424B-735C-47B5-AC8F-6329588B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85595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B4E91BE-9D5D-41AC-9C39-1FA1F56C9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80709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97BC799-2A09-4568-9E71-2DAE8B6C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09233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3" y="7681913"/>
            <a:ext cx="19673888" cy="21724938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1913"/>
            <a:ext cx="19675475" cy="21724938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332DA270-809D-4D5F-B6BA-CD403DBDC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50229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8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8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96CC73F-5D6A-4684-904D-4461EA8A4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90577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B7A2E67-BF96-4E67-8364-4C7D8DA71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18111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42A7C36-4411-4C7F-869F-CE8FA6535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67627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48F200BB-3F12-48BC-B2A7-1B8B05F5B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20910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2"/>
            <a:ext cx="26335038" cy="2720975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8" cy="1975008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8" cy="386238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7ED64183-ECC8-42F2-94FF-AFC3C4F98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2183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319213"/>
            <a:ext cx="39501762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7681913"/>
            <a:ext cx="39501762" cy="2172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29978350"/>
            <a:ext cx="1024096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703763">
              <a:defRPr sz="72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2" y="29978350"/>
            <a:ext cx="1389856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 defTabSz="4703763">
              <a:defRPr sz="72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2" y="29978350"/>
            <a:ext cx="1024096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703763">
              <a:defRPr sz="7200">
                <a:latin typeface="Arial"/>
              </a:defRPr>
            </a:lvl1pPr>
          </a:lstStyle>
          <a:p>
            <a:pPr>
              <a:defRPr/>
            </a:pPr>
            <a:fld id="{DC2B9ACA-170A-438E-90AB-EDC73640A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16200000">
            <a:off x="-11506200" y="16459200"/>
            <a:ext cx="14274800" cy="4368800"/>
          </a:xfrm>
          <a:prstGeom prst="rect">
            <a:avLst/>
          </a:prstGeom>
        </p:spPr>
      </p:pic>
      <p:pic>
        <p:nvPicPr>
          <p:cNvPr id="1032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5400000">
            <a:off x="41122600" y="16459200"/>
            <a:ext cx="14274800" cy="4368800"/>
          </a:xfrm>
          <a:prstGeom prst="rect">
            <a:avLst/>
          </a:prstGeom>
        </p:spPr>
      </p:pic>
      <p:pic>
        <p:nvPicPr>
          <p:cNvPr id="1033" name="New picture"/>
          <p:cNvPicPr/>
          <p:nvPr/>
        </p:nvPicPr>
        <p:blipFill dpi="0">
          <a:blip r:embed="rId14"/>
          <a:stretch>
            <a:fillRect/>
          </a:stretch>
        </p:blipFill>
        <p:spPr>
          <a:xfrm>
            <a:off x="6661150" y="33426400"/>
            <a:ext cx="30568900" cy="1549400"/>
          </a:xfrm>
          <a:prstGeom prst="rect">
            <a:avLst/>
          </a:prstGeom>
        </p:spPr>
      </p:pic>
      <p:sp>
        <p:nvSpPr>
          <p:cNvPr id="1034" name="New shape"/>
          <p:cNvSpPr/>
          <p:nvPr/>
        </p:nvSpPr>
        <p:spPr>
          <a:xfrm>
            <a:off x="6661150" y="33997900"/>
            <a:ext cx="219456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l"/>
            <a:r>
              <a:rPr sz="4880" smtId="4294967295">
                <a:solidFill>
                  <a:srgbClr val="808080"/>
                </a:solidFill>
              </a:rPr>
              <a:t>Template ID: greenapple  Size: 48x36 (trifold)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txStyles>
    <p:titleStyle>
      <a:defPPr>
        <a:defRPr kern="1200" smtId="4294967295"/>
      </a:defPPr>
      <a:lvl1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/>
        </a:defRPr>
      </a:lvl9pPr>
    </p:titleStyle>
    <p:bodyStyle>
      <a:defPPr>
        <a:defRPr kern="1200" smtId="4294967295"/>
      </a:defPPr>
      <a:lvl1pPr marL="1765300" indent="-1765300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80100" indent="-1176338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</a:defRPr>
      </a:lvl3pPr>
      <a:lvl4pPr marL="8229600" indent="-1176338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580688" indent="-1174750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0378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4950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19522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4094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F8F8F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33173"/>
            <a:ext cx="43891200" cy="4343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18900000" scaled="1"/>
            <a:tileRect/>
          </a:gradFill>
          <a:ln w="38100">
            <a:solidFill>
              <a:schemeClr val="tx1"/>
            </a:solidFill>
            <a:miter lim="800000"/>
          </a:ln>
        </p:spPr>
        <p:txBody>
          <a:bodyPr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6600" b="1" dirty="0" smtClean="0">
                <a:solidFill>
                  <a:srgbClr val="333333"/>
                </a:solidFill>
                <a:latin typeface="Gill Sans" pitchFamily="34" charset="0"/>
              </a:rPr>
              <a:t>  </a:t>
            </a:r>
            <a:endParaRPr lang="en-US" sz="6600" b="1" dirty="0">
              <a:solidFill>
                <a:srgbClr val="333333"/>
              </a:solidFill>
              <a:latin typeface="Gill Sans" pitchFamily="34" charset="0"/>
            </a:endParaRPr>
          </a:p>
          <a:p>
            <a:pPr algn="ctr" defTabSz="4703763"/>
            <a:endParaRPr lang="en-US" sz="5400" b="1" dirty="0" smtClean="0">
              <a:latin typeface="Gill Sans" pitchFamily="34" charset="0"/>
            </a:endParaRPr>
          </a:p>
          <a:p>
            <a:pPr algn="ctr" defTabSz="4703763"/>
            <a:r>
              <a:rPr lang="en-US" sz="4800" b="1" dirty="0" smtClean="0">
                <a:latin typeface="Gill Sans" pitchFamily="34" charset="0"/>
              </a:rPr>
              <a:t>Danielle </a:t>
            </a:r>
            <a:r>
              <a:rPr lang="en-US" sz="4800" b="1" dirty="0" smtClean="0">
                <a:latin typeface="Gill Sans" pitchFamily="34" charset="0"/>
              </a:rPr>
              <a:t>Walczak</a:t>
            </a:r>
          </a:p>
          <a:p>
            <a:pPr algn="ctr" defTabSz="4703763"/>
            <a:r>
              <a:rPr lang="en-US" sz="4800" b="1" dirty="0" smtClean="0">
                <a:latin typeface="Gill Sans" pitchFamily="34" charset="0"/>
              </a:rPr>
              <a:t>Research Advisor: Dr. Linda </a:t>
            </a:r>
            <a:r>
              <a:rPr lang="en-US" sz="4800" b="1" dirty="0" smtClean="0">
                <a:latin typeface="Gill Sans" pitchFamily="34" charset="0"/>
              </a:rPr>
              <a:t>Graf, DNP, RN </a:t>
            </a:r>
            <a:endParaRPr lang="en-US" sz="4800" b="1" dirty="0">
              <a:latin typeface="Gill Sans" pitchFamily="34" charset="0"/>
            </a:endParaRPr>
          </a:p>
          <a:p>
            <a:pPr algn="ctr" defTabSz="4703763"/>
            <a:r>
              <a:rPr lang="en-US" sz="4800" b="1" dirty="0" smtClean="0">
                <a:latin typeface="Gill Sans" pitchFamily="34" charset="0"/>
              </a:rPr>
              <a:t>DePaul University </a:t>
            </a:r>
            <a:endParaRPr lang="en-US" sz="4800" b="1" dirty="0">
              <a:latin typeface="Gill Sans" pitchFamily="34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4343400"/>
            <a:ext cx="10358438" cy="1028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700" b="1" dirty="0">
                <a:solidFill>
                  <a:schemeClr val="bg1"/>
                </a:solidFill>
                <a:latin typeface="Gill Sans" pitchFamily="34" charset="0"/>
              </a:rPr>
              <a:t>Background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1177588" y="4343400"/>
            <a:ext cx="10358437" cy="1028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700" b="1">
                <a:solidFill>
                  <a:schemeClr val="bg1"/>
                </a:solidFill>
                <a:latin typeface="Gill Sans" pitchFamily="34" charset="0"/>
              </a:rPr>
              <a:t>Methods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2355175" y="4343400"/>
            <a:ext cx="10358438" cy="1028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700" b="1">
                <a:solidFill>
                  <a:schemeClr val="bg1"/>
                </a:solidFill>
                <a:latin typeface="Gill Sans" pitchFamily="34" charset="0"/>
              </a:rPr>
              <a:t>Results</a:t>
            </a:r>
          </a:p>
        </p:txBody>
      </p:sp>
      <p:sp>
        <p:nvSpPr>
          <p:cNvPr id="2058" name="Rectangle 16"/>
          <p:cNvSpPr>
            <a:spLocks noChangeArrowheads="1"/>
          </p:cNvSpPr>
          <p:nvPr/>
        </p:nvSpPr>
        <p:spPr bwMode="auto">
          <a:xfrm>
            <a:off x="22326600" y="18821400"/>
            <a:ext cx="10358438" cy="1028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700" b="1">
                <a:solidFill>
                  <a:schemeClr val="bg1"/>
                </a:solidFill>
                <a:latin typeface="Gill Sans" pitchFamily="34" charset="0"/>
              </a:rPr>
              <a:t>Discussion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33535803" y="4419600"/>
            <a:ext cx="10358437" cy="1028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700" b="1" dirty="0">
                <a:solidFill>
                  <a:schemeClr val="bg1"/>
                </a:solidFill>
                <a:latin typeface="Gill Sans" pitchFamily="34" charset="0"/>
              </a:rPr>
              <a:t>Conclusion</a:t>
            </a:r>
          </a:p>
        </p:txBody>
      </p:sp>
      <p:sp>
        <p:nvSpPr>
          <p:cNvPr id="2063" name="Text Box 402"/>
          <p:cNvSpPr txBox="1">
            <a:spLocks noChangeArrowheads="1"/>
          </p:cNvSpPr>
          <p:nvPr/>
        </p:nvSpPr>
        <p:spPr bwMode="auto">
          <a:xfrm>
            <a:off x="457200" y="5334000"/>
            <a:ext cx="10058400" cy="11649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marL="571500" indent="-571500" eaLnBrk="1" hangingPunct="1">
              <a:spcBef>
                <a:spcPct val="50000"/>
              </a:spcBef>
              <a:buFont typeface="Wingdings" charset="2"/>
              <a:buChar char="v"/>
            </a:pPr>
            <a:r>
              <a:rPr lang="en-US" sz="4400" dirty="0">
                <a:latin typeface="Times"/>
                <a:cs typeface="Times"/>
              </a:rPr>
              <a:t>Once a woman has delivered her first child through cesarean delivery, an elective repeat cesarean is common for the second pregnancy</a:t>
            </a:r>
            <a:r>
              <a:rPr lang="en-US" sz="4400" dirty="0" smtClean="0">
                <a:latin typeface="Times"/>
                <a:cs typeface="Times"/>
              </a:rPr>
              <a:t>.</a:t>
            </a:r>
            <a:r>
              <a:rPr lang="en-US" sz="4400" dirty="0">
                <a:latin typeface="Times"/>
                <a:cs typeface="Times"/>
              </a:rPr>
              <a:t> Data shows that </a:t>
            </a:r>
            <a:r>
              <a:rPr lang="en-US" sz="4400" dirty="0" smtClean="0">
                <a:latin typeface="Times"/>
                <a:cs typeface="Times"/>
              </a:rPr>
              <a:t>vaginal birth after cesarean (VBAC) </a:t>
            </a:r>
            <a:r>
              <a:rPr lang="en-US" sz="4400" dirty="0">
                <a:latin typeface="Times"/>
                <a:cs typeface="Times"/>
              </a:rPr>
              <a:t>rates in the United States have </a:t>
            </a:r>
            <a:r>
              <a:rPr lang="en-US" sz="4400" dirty="0" smtClean="0">
                <a:latin typeface="Times"/>
                <a:cs typeface="Times"/>
              </a:rPr>
              <a:t>decreased. </a:t>
            </a:r>
            <a:r>
              <a:rPr lang="en-US" sz="4400" dirty="0">
                <a:latin typeface="Times"/>
                <a:cs typeface="Times"/>
              </a:rPr>
              <a:t>One concern that is overlooked is whether the mothers are being informed of all birthing options. VBAC’s are considered a safe alternative to elective repeat cesarean delivery and have </a:t>
            </a:r>
            <a:r>
              <a:rPr lang="en-US" sz="4400" dirty="0" smtClean="0">
                <a:latin typeface="Times"/>
                <a:cs typeface="Times"/>
              </a:rPr>
              <a:t>proven to be successful. A better </a:t>
            </a:r>
            <a:r>
              <a:rPr lang="en-US" sz="4400" dirty="0">
                <a:latin typeface="Times"/>
                <a:cs typeface="Times"/>
              </a:rPr>
              <a:t>understanding </a:t>
            </a:r>
            <a:r>
              <a:rPr lang="en-US" sz="4400" dirty="0" smtClean="0">
                <a:latin typeface="Times"/>
                <a:cs typeface="Times"/>
              </a:rPr>
              <a:t>is needed to explain why </a:t>
            </a:r>
            <a:r>
              <a:rPr lang="en-US" sz="4400" dirty="0">
                <a:latin typeface="Times"/>
                <a:cs typeface="Times"/>
              </a:rPr>
              <a:t>repeat cesareans in the United States continue to increase, while VBAC’s that are deemed successful, continue to decline. </a:t>
            </a:r>
            <a:r>
              <a:rPr lang="en-US" sz="4400" dirty="0" smtClean="0">
                <a:latin typeface="Times"/>
                <a:cs typeface="Times"/>
              </a:rPr>
              <a:t> </a:t>
            </a:r>
            <a:endParaRPr lang="en-US" sz="4400" dirty="0">
              <a:latin typeface="Times"/>
              <a:cs typeface="Times"/>
            </a:endParaRPr>
          </a:p>
        </p:txBody>
      </p:sp>
      <p:sp>
        <p:nvSpPr>
          <p:cNvPr id="398" name="Text Box 407"/>
          <p:cNvSpPr txBox="1">
            <a:spLocks noChangeArrowheads="1"/>
          </p:cNvSpPr>
          <p:nvPr/>
        </p:nvSpPr>
        <p:spPr bwMode="auto">
          <a:xfrm>
            <a:off x="33756600" y="5715000"/>
            <a:ext cx="9686925" cy="1160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kern="1200" smtId="4294967295"/>
            </a:defPPr>
            <a:lvl1pPr defTabSz="4703763">
              <a:defRPr>
                <a:solidFill>
                  <a:schemeClr val="tx1"/>
                </a:solidFill>
                <a:latin typeface="Arial"/>
              </a:defRPr>
            </a:lvl1pPr>
            <a:lvl2pPr defTabSz="4703763">
              <a:defRPr>
                <a:solidFill>
                  <a:schemeClr val="tx1"/>
                </a:solidFill>
                <a:latin typeface="Arial"/>
              </a:defRPr>
            </a:lvl2pPr>
            <a:lvl3pPr defTabSz="4703763">
              <a:defRPr>
                <a:solidFill>
                  <a:schemeClr val="tx1"/>
                </a:solidFill>
                <a:latin typeface="Arial"/>
              </a:defRPr>
            </a:lvl3pPr>
            <a:lvl4pPr defTabSz="4703763">
              <a:defRPr>
                <a:solidFill>
                  <a:schemeClr val="tx1"/>
                </a:solidFill>
                <a:latin typeface="Arial"/>
              </a:defRPr>
            </a:lvl4pPr>
            <a:lvl5pPr defTabSz="4703763">
              <a:defRPr>
                <a:solidFill>
                  <a:schemeClr val="tx1"/>
                </a:solidFill>
                <a:latin typeface="Arial"/>
              </a:defRPr>
            </a:lvl5pPr>
            <a:lvl6pPr defTabSz="4703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defTabSz="4703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defTabSz="4703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defTabSz="4703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The </a:t>
            </a:r>
            <a:r>
              <a:rPr lang="en-US" sz="4400" dirty="0">
                <a:latin typeface="Times"/>
                <a:cs typeface="Times"/>
              </a:rPr>
              <a:t>most common reasons identified throughout research done for this review included: poor patient education, comfort with previous birth mode, choosing the provider’s preference, fear of pain during childbirth and scheduling preferences. </a:t>
            </a:r>
            <a:endParaRPr lang="en-US" sz="4400" dirty="0" smtClean="0">
              <a:latin typeface="Times"/>
              <a:cs typeface="Times"/>
            </a:endParaRPr>
          </a:p>
          <a:p>
            <a:endParaRPr lang="en-US" sz="4400" dirty="0">
              <a:latin typeface="Times"/>
              <a:cs typeface="Times"/>
            </a:endParaRPr>
          </a:p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The </a:t>
            </a:r>
            <a:r>
              <a:rPr lang="en-US" sz="4400" dirty="0">
                <a:latin typeface="Times"/>
                <a:cs typeface="Times"/>
              </a:rPr>
              <a:t>key point that has been recognized throughout this review is the importance and impact education has on a women’s birthing mode choice. If more adequate education were provided to women in regards to VBAC’s, the rise in repeat cesarean deliveries could have the possibility of potentially decreasing. </a:t>
            </a:r>
          </a:p>
        </p:txBody>
      </p:sp>
      <p:sp>
        <p:nvSpPr>
          <p:cNvPr id="2076" name="AutoShape 466"/>
          <p:cNvSpPr>
            <a:spLocks noChangeAspect="1" noChangeArrowheads="1" noTextEdit="1"/>
          </p:cNvSpPr>
          <p:nvPr/>
        </p:nvSpPr>
        <p:spPr bwMode="auto">
          <a:xfrm>
            <a:off x="17176750" y="23391812"/>
            <a:ext cx="3530600" cy="329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384" name="Rectangle 7"/>
          <p:cNvSpPr>
            <a:spLocks noChangeArrowheads="1"/>
          </p:cNvSpPr>
          <p:nvPr/>
        </p:nvSpPr>
        <p:spPr bwMode="auto">
          <a:xfrm>
            <a:off x="15501" y="23012400"/>
            <a:ext cx="10358438" cy="1028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700" b="1" dirty="0" smtClean="0">
                <a:solidFill>
                  <a:schemeClr val="bg1"/>
                </a:solidFill>
                <a:latin typeface="Gill Sans" pitchFamily="34" charset="0"/>
              </a:rPr>
              <a:t>Purpose/Research Question</a:t>
            </a:r>
            <a:endParaRPr lang="en-US" sz="5700" b="1" dirty="0">
              <a:solidFill>
                <a:schemeClr val="bg1"/>
              </a:solidFill>
              <a:latin typeface="Gill Sans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23317200"/>
            <a:ext cx="9906000" cy="10310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dirty="0" smtClean="0">
              <a:latin typeface="Times"/>
              <a:cs typeface="Times"/>
            </a:endParaRPr>
          </a:p>
          <a:p>
            <a:r>
              <a:rPr lang="en-US" sz="4400" b="1" u="sng" dirty="0" smtClean="0">
                <a:latin typeface="Times"/>
                <a:cs typeface="Times"/>
              </a:rPr>
              <a:t>Purpose</a:t>
            </a:r>
            <a:r>
              <a:rPr lang="en-US" sz="4400" b="1" dirty="0" smtClean="0">
                <a:latin typeface="Times"/>
                <a:cs typeface="Times"/>
              </a:rPr>
              <a:t> </a:t>
            </a:r>
            <a:endParaRPr lang="en-US" sz="4400" b="1" dirty="0">
              <a:latin typeface="Times"/>
              <a:cs typeface="Times"/>
            </a:endParaRPr>
          </a:p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The purpose of this study is to determine why there is a continuing rise in elective repeat cesareans and whether women in the United States are being routinely informed of VBAC’s based off of their decision for the mode of delivery. </a:t>
            </a:r>
          </a:p>
          <a:p>
            <a:endParaRPr lang="en-US" sz="4400" dirty="0">
              <a:latin typeface="Times"/>
              <a:cs typeface="Times"/>
            </a:endParaRPr>
          </a:p>
          <a:p>
            <a:r>
              <a:rPr lang="en-US" sz="4400" b="1" u="sng" dirty="0">
                <a:latin typeface="Times"/>
                <a:cs typeface="Times"/>
              </a:rPr>
              <a:t>R</a:t>
            </a:r>
            <a:r>
              <a:rPr lang="en-US" sz="4400" b="1" u="sng" dirty="0" smtClean="0">
                <a:latin typeface="Times"/>
                <a:cs typeface="Times"/>
              </a:rPr>
              <a:t>esearch question:</a:t>
            </a:r>
          </a:p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Why </a:t>
            </a:r>
            <a:r>
              <a:rPr lang="en-US" sz="4400" dirty="0">
                <a:latin typeface="Times"/>
                <a:cs typeface="Times"/>
              </a:rPr>
              <a:t>do women in the United States choose a repeat cesarean delivery as opposed to a vaginal birth after cesarean (VBAC)</a:t>
            </a:r>
            <a:r>
              <a:rPr lang="en-US" sz="4400" dirty="0"/>
              <a:t>? </a:t>
            </a:r>
          </a:p>
          <a:p>
            <a:r>
              <a:rPr lang="en-US" sz="4800" dirty="0" smtClean="0">
                <a:latin typeface="Times"/>
                <a:cs typeface="Times"/>
              </a:rPr>
              <a:t> </a:t>
            </a:r>
            <a:endParaRPr lang="en-US" sz="4800" dirty="0">
              <a:latin typeface="Times"/>
              <a:cs typeface="Time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01400" y="17983200"/>
            <a:ext cx="10363200" cy="1440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Five major reasons as to why women choose elective repeat cesarean deliveries included: </a:t>
            </a:r>
          </a:p>
          <a:p>
            <a:endParaRPr lang="en-US" sz="4400" dirty="0" smtClean="0">
              <a:latin typeface="Times"/>
              <a:cs typeface="Times"/>
            </a:endParaRPr>
          </a:p>
          <a:p>
            <a:pPr marL="685800" indent="-685800">
              <a:buFont typeface="Wingdings" charset="2"/>
              <a:buChar char="Ø"/>
            </a:pPr>
            <a:r>
              <a:rPr lang="en-US" sz="4400" dirty="0" smtClean="0">
                <a:latin typeface="Times"/>
                <a:cs typeface="Times"/>
              </a:rPr>
              <a:t>lack of knowledge on VBAC’s</a:t>
            </a:r>
          </a:p>
          <a:p>
            <a:pPr marL="685800" indent="-685800">
              <a:buFont typeface="Wingdings" charset="2"/>
              <a:buChar char="Ø"/>
            </a:pPr>
            <a:r>
              <a:rPr lang="en-US" sz="4400" dirty="0" smtClean="0">
                <a:latin typeface="Times"/>
                <a:cs typeface="Times"/>
              </a:rPr>
              <a:t>comfort with previous birth mode</a:t>
            </a:r>
          </a:p>
          <a:p>
            <a:pPr marL="685800" indent="-685800">
              <a:buFont typeface="Wingdings" charset="2"/>
              <a:buChar char="Ø"/>
            </a:pPr>
            <a:r>
              <a:rPr lang="en-US" sz="4400" dirty="0" smtClean="0">
                <a:latin typeface="Times"/>
                <a:cs typeface="Times"/>
              </a:rPr>
              <a:t>choosing the provider’s preference</a:t>
            </a:r>
          </a:p>
          <a:p>
            <a:pPr marL="685800" indent="-685800">
              <a:buFont typeface="Wingdings" charset="2"/>
              <a:buChar char="Ø"/>
            </a:pPr>
            <a:r>
              <a:rPr lang="en-US" sz="4400" dirty="0" smtClean="0">
                <a:latin typeface="Times"/>
                <a:cs typeface="Times"/>
              </a:rPr>
              <a:t>fear of pain during childbirth</a:t>
            </a:r>
          </a:p>
          <a:p>
            <a:pPr marL="685800" indent="-685800">
              <a:buFont typeface="Wingdings" charset="2"/>
              <a:buChar char="Ø"/>
            </a:pPr>
            <a:r>
              <a:rPr lang="en-US" sz="4400" dirty="0" smtClean="0">
                <a:latin typeface="Times"/>
                <a:cs typeface="Times"/>
              </a:rPr>
              <a:t>scheduling preferences</a:t>
            </a:r>
          </a:p>
          <a:p>
            <a:endParaRPr lang="en-US" sz="4400" dirty="0" smtClean="0">
              <a:latin typeface="Times"/>
              <a:cs typeface="Times"/>
            </a:endParaRPr>
          </a:p>
          <a:p>
            <a:r>
              <a:rPr lang="en-US" sz="4600" i="1" u="sng" dirty="0" smtClean="0">
                <a:latin typeface="Times"/>
                <a:cs typeface="Times"/>
              </a:rPr>
              <a:t>Lack of knowledge on VBAC’s </a:t>
            </a:r>
          </a:p>
          <a:p>
            <a:r>
              <a:rPr lang="en-US" sz="4400" dirty="0">
                <a:latin typeface="Times"/>
                <a:cs typeface="Times"/>
              </a:rPr>
              <a:t>Poor patient education is the leading factor observed as to why majority of women choose a repeat cesarean as opposed to a VBAC </a:t>
            </a:r>
            <a:r>
              <a:rPr lang="en-US" sz="4400" dirty="0" smtClean="0">
                <a:latin typeface="Times"/>
                <a:cs typeface="Times"/>
              </a:rPr>
              <a:t> </a:t>
            </a:r>
          </a:p>
          <a:p>
            <a:endParaRPr lang="en-US" sz="4600" u="sng" dirty="0">
              <a:latin typeface="Times"/>
              <a:cs typeface="Times"/>
            </a:endParaRPr>
          </a:p>
          <a:p>
            <a:r>
              <a:rPr lang="en-US" sz="4600" i="1" u="sng" dirty="0" smtClean="0">
                <a:latin typeface="Times"/>
                <a:cs typeface="Times"/>
              </a:rPr>
              <a:t>Comfort with previous birth mode </a:t>
            </a:r>
          </a:p>
          <a:p>
            <a:r>
              <a:rPr lang="en-US" sz="4400" dirty="0" smtClean="0">
                <a:latin typeface="Times"/>
                <a:cs typeface="Times"/>
              </a:rPr>
              <a:t>Electing </a:t>
            </a:r>
            <a:r>
              <a:rPr lang="en-US" sz="4400" dirty="0">
                <a:latin typeface="Times"/>
                <a:cs typeface="Times"/>
              </a:rPr>
              <a:t>a repeat cesarean may be a decision that a woman is comfortable with, especially if that past cesarean delivery deemed successful with few or no complications. 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596425215"/>
              </p:ext>
            </p:extLst>
          </p:nvPr>
        </p:nvGraphicFramePr>
        <p:xfrm>
          <a:off x="-685800" y="16916400"/>
          <a:ext cx="11049000" cy="876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0" y="5638800"/>
            <a:ext cx="10134600" cy="12957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 smtClean="0">
                <a:latin typeface="Times"/>
                <a:cs typeface="Times"/>
              </a:rPr>
              <a:t>Design</a:t>
            </a:r>
            <a:r>
              <a:rPr lang="en-US" sz="4400" dirty="0" smtClean="0">
                <a:latin typeface="Times"/>
                <a:cs typeface="Times"/>
              </a:rPr>
              <a:t> </a:t>
            </a:r>
          </a:p>
          <a:p>
            <a:pPr marL="571500" indent="-571500">
              <a:buFont typeface="Wingdings" charset="2"/>
              <a:buChar char="v"/>
            </a:pPr>
            <a:r>
              <a:rPr lang="en-US" sz="4400" dirty="0">
                <a:latin typeface="Times"/>
                <a:cs typeface="Times"/>
              </a:rPr>
              <a:t>I</a:t>
            </a:r>
            <a:r>
              <a:rPr lang="en-US" sz="4400" dirty="0" smtClean="0">
                <a:latin typeface="Times"/>
                <a:cs typeface="Times"/>
              </a:rPr>
              <a:t>ntegrative literature review</a:t>
            </a:r>
          </a:p>
          <a:p>
            <a:endParaRPr lang="en-US" sz="4400" b="1" u="sng" dirty="0">
              <a:latin typeface="Times"/>
              <a:cs typeface="Times"/>
            </a:endParaRPr>
          </a:p>
          <a:p>
            <a:r>
              <a:rPr lang="en-US" sz="4400" u="sng" dirty="0" smtClean="0">
                <a:latin typeface="Times"/>
                <a:cs typeface="Times"/>
              </a:rPr>
              <a:t>Literature Search Process</a:t>
            </a:r>
          </a:p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Databases used included: CINAHL, PubMed, and </a:t>
            </a:r>
            <a:r>
              <a:rPr lang="en-US" sz="4400" dirty="0" err="1" smtClean="0">
                <a:latin typeface="Times"/>
                <a:cs typeface="Times"/>
              </a:rPr>
              <a:t>ProQuest</a:t>
            </a:r>
            <a:r>
              <a:rPr lang="en-US" sz="4400" dirty="0" smtClean="0">
                <a:latin typeface="Times"/>
                <a:cs typeface="Times"/>
              </a:rPr>
              <a:t> </a:t>
            </a:r>
          </a:p>
          <a:p>
            <a:endParaRPr lang="en-US" sz="4400" dirty="0" smtClean="0">
              <a:latin typeface="Times"/>
              <a:cs typeface="Times"/>
            </a:endParaRPr>
          </a:p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Keywords used included: cesarean rates, elective repeat cesarean delivery, vaginal birth after cesarean, VBAC risks, repeat </a:t>
            </a:r>
            <a:r>
              <a:rPr lang="en-US" sz="4400" dirty="0" err="1" smtClean="0">
                <a:latin typeface="Times"/>
                <a:cs typeface="Times"/>
              </a:rPr>
              <a:t>cesearean</a:t>
            </a:r>
            <a:r>
              <a:rPr lang="en-US" sz="4400" dirty="0" smtClean="0">
                <a:latin typeface="Times"/>
                <a:cs typeface="Times"/>
              </a:rPr>
              <a:t> risks, and knowledge of VBAC’s</a:t>
            </a:r>
          </a:p>
          <a:p>
            <a:endParaRPr lang="en-US" sz="4400" dirty="0">
              <a:latin typeface="Times"/>
              <a:cs typeface="Times"/>
            </a:endParaRPr>
          </a:p>
          <a:p>
            <a:pPr marL="571500" indent="-571500">
              <a:buFont typeface="Wingdings" charset="2"/>
              <a:buChar char="v"/>
            </a:pPr>
            <a:r>
              <a:rPr lang="en-US" sz="4400" dirty="0">
                <a:latin typeface="Times"/>
                <a:cs typeface="Times"/>
              </a:rPr>
              <a:t>A</a:t>
            </a:r>
            <a:r>
              <a:rPr lang="en-US" sz="4400" dirty="0" smtClean="0">
                <a:latin typeface="Times"/>
                <a:cs typeface="Times"/>
              </a:rPr>
              <a:t> total of 12 articles used in this integrative literature review. </a:t>
            </a:r>
          </a:p>
          <a:p>
            <a:endParaRPr lang="en-US" sz="4400" dirty="0"/>
          </a:p>
          <a:p>
            <a:endParaRPr lang="en-US" sz="4400" dirty="0" smtClean="0"/>
          </a:p>
          <a:p>
            <a:endParaRPr lang="en-US" sz="4400" dirty="0"/>
          </a:p>
          <a:p>
            <a:r>
              <a:rPr lang="en-US" sz="4400" dirty="0" smtClean="0"/>
              <a:t> </a:t>
            </a:r>
            <a:endParaRPr lang="en-US" sz="4400" dirty="0"/>
          </a:p>
        </p:txBody>
      </p:sp>
      <p:sp>
        <p:nvSpPr>
          <p:cNvPr id="390" name="Rectangle 9"/>
          <p:cNvSpPr>
            <a:spLocks noChangeArrowheads="1"/>
          </p:cNvSpPr>
          <p:nvPr/>
        </p:nvSpPr>
        <p:spPr bwMode="auto">
          <a:xfrm>
            <a:off x="11125200" y="16306800"/>
            <a:ext cx="10358438" cy="1028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700" b="1">
                <a:solidFill>
                  <a:schemeClr val="bg1"/>
                </a:solidFill>
                <a:latin typeface="Gill Sans" pitchFamily="34" charset="0"/>
              </a:rPr>
              <a:t>Results</a:t>
            </a:r>
          </a:p>
        </p:txBody>
      </p:sp>
      <p:sp>
        <p:nvSpPr>
          <p:cNvPr id="391" name="Rectangle 16"/>
          <p:cNvSpPr>
            <a:spLocks noChangeArrowheads="1"/>
          </p:cNvSpPr>
          <p:nvPr/>
        </p:nvSpPr>
        <p:spPr bwMode="auto">
          <a:xfrm>
            <a:off x="33518832" y="17754600"/>
            <a:ext cx="10358438" cy="190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lIns="137160" tIns="68580" rIns="137160" bIns="6858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700" b="1" dirty="0" smtClean="0">
                <a:solidFill>
                  <a:schemeClr val="bg1"/>
                </a:solidFill>
                <a:latin typeface="Gill Sans" pitchFamily="34" charset="0"/>
              </a:rPr>
              <a:t>Suggestions for Further </a:t>
            </a:r>
          </a:p>
          <a:p>
            <a:pPr algn="ctr" defTabSz="4703763"/>
            <a:r>
              <a:rPr lang="en-US" sz="5700" b="1" dirty="0" smtClean="0">
                <a:solidFill>
                  <a:schemeClr val="bg1"/>
                </a:solidFill>
                <a:latin typeface="Gill Sans" pitchFamily="34" charset="0"/>
              </a:rPr>
              <a:t>Research </a:t>
            </a:r>
            <a:endParaRPr lang="en-US" sz="5700" b="1" dirty="0">
              <a:solidFill>
                <a:schemeClr val="bg1"/>
              </a:solidFill>
              <a:latin typeface="Gill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56600" y="19735800"/>
            <a:ext cx="10134600" cy="7540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Further research needs to be done to help identify how educating these women will help them make a more thorough and more informed birthing mode decision.</a:t>
            </a:r>
          </a:p>
          <a:p>
            <a:r>
              <a:rPr lang="en-US" sz="4400" dirty="0" smtClean="0">
                <a:latin typeface="Times"/>
                <a:cs typeface="Times"/>
              </a:rPr>
              <a:t> </a:t>
            </a:r>
          </a:p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The </a:t>
            </a:r>
            <a:r>
              <a:rPr lang="en-US" sz="4400" dirty="0">
                <a:latin typeface="Times"/>
                <a:cs typeface="Times"/>
              </a:rPr>
              <a:t>outcomes associated with educating these women should be identified to help health care professionals understand the importance of education on an </a:t>
            </a:r>
            <a:r>
              <a:rPr lang="en-US" sz="4400" dirty="0"/>
              <a:t>important issue such as this one. </a:t>
            </a:r>
          </a:p>
          <a:p>
            <a:pPr marL="571500" indent="-571500">
              <a:buFont typeface="Wingdings" charset="2"/>
              <a:buChar char="v"/>
            </a:pPr>
            <a:endParaRPr lang="en-US" sz="4400" dirty="0">
              <a:latin typeface="Times"/>
              <a:cs typeface="Times"/>
            </a:endParaRPr>
          </a:p>
        </p:txBody>
      </p:sp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2400" y="26670000"/>
            <a:ext cx="8900327" cy="58478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783800" y="5791200"/>
            <a:ext cx="9448800" cy="12372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i="1" u="sng" dirty="0">
                <a:latin typeface="Times"/>
                <a:cs typeface="Times"/>
              </a:rPr>
              <a:t>Choosing the provider’s </a:t>
            </a:r>
            <a:r>
              <a:rPr lang="en-US" sz="4600" i="1" u="sng" dirty="0" smtClean="0">
                <a:latin typeface="Times"/>
                <a:cs typeface="Times"/>
              </a:rPr>
              <a:t>preference</a:t>
            </a:r>
          </a:p>
          <a:p>
            <a:r>
              <a:rPr lang="en-US" sz="4400" dirty="0">
                <a:latin typeface="Times"/>
                <a:cs typeface="Times"/>
              </a:rPr>
              <a:t>Having a provider who has a higher opinion of one birth mode over another can have a profound influence on the mother’s final birth mode decision. </a:t>
            </a:r>
            <a:r>
              <a:rPr lang="en-US" sz="4400" dirty="0" smtClean="0">
                <a:latin typeface="Times"/>
                <a:cs typeface="Times"/>
              </a:rPr>
              <a:t> </a:t>
            </a:r>
            <a:endParaRPr lang="en-US" sz="4400" dirty="0">
              <a:latin typeface="Times"/>
              <a:cs typeface="Times"/>
            </a:endParaRPr>
          </a:p>
          <a:p>
            <a:endParaRPr lang="en-US" sz="4400" dirty="0">
              <a:latin typeface="Times"/>
              <a:cs typeface="Times"/>
            </a:endParaRPr>
          </a:p>
          <a:p>
            <a:r>
              <a:rPr lang="en-US" sz="4600" i="1" u="sng" dirty="0" smtClean="0">
                <a:latin typeface="Times"/>
                <a:cs typeface="Times"/>
              </a:rPr>
              <a:t>Fear of pain during childbirth </a:t>
            </a:r>
          </a:p>
          <a:p>
            <a:r>
              <a:rPr lang="en-US" sz="4400" dirty="0">
                <a:latin typeface="Times"/>
                <a:cs typeface="Times"/>
              </a:rPr>
              <a:t>O</a:t>
            </a:r>
            <a:r>
              <a:rPr lang="en-US" sz="4400" dirty="0" smtClean="0">
                <a:latin typeface="Times"/>
                <a:cs typeface="Times"/>
              </a:rPr>
              <a:t>nce </a:t>
            </a:r>
            <a:r>
              <a:rPr lang="en-US" sz="4400" dirty="0">
                <a:latin typeface="Times"/>
                <a:cs typeface="Times"/>
              </a:rPr>
              <a:t>a woman has a cesarean delivery for her first birthing experience, she will most likely fear the idea of having a second vaginal </a:t>
            </a:r>
            <a:r>
              <a:rPr lang="en-US" sz="4400" dirty="0" smtClean="0">
                <a:latin typeface="Times"/>
                <a:cs typeface="Times"/>
              </a:rPr>
              <a:t>birth. </a:t>
            </a:r>
          </a:p>
          <a:p>
            <a:endParaRPr lang="en-US" sz="4400" dirty="0">
              <a:latin typeface="Times"/>
              <a:cs typeface="Times"/>
            </a:endParaRPr>
          </a:p>
          <a:p>
            <a:r>
              <a:rPr lang="en-US" sz="4600" i="1" u="sng" dirty="0">
                <a:latin typeface="Times"/>
                <a:cs typeface="Times"/>
              </a:rPr>
              <a:t>Scheduling preferences </a:t>
            </a:r>
            <a:endParaRPr lang="en-US" sz="4600" i="1" u="sng" dirty="0" smtClean="0">
              <a:latin typeface="Times"/>
              <a:cs typeface="Times"/>
            </a:endParaRPr>
          </a:p>
          <a:p>
            <a:r>
              <a:rPr lang="en-US" sz="4400" dirty="0">
                <a:latin typeface="Times"/>
                <a:cs typeface="Times"/>
              </a:rPr>
              <a:t>Many women prefer to schedule a cesarean section delivery either to gain more control in deciding when the baby is born or because it helps reduce anxiety levels of labor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0" y="21412200"/>
            <a:ext cx="9448800" cy="9190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latin typeface="Times"/>
              <a:cs typeface="Time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326600" y="20421600"/>
            <a:ext cx="10363200" cy="11603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A lack </a:t>
            </a:r>
            <a:r>
              <a:rPr lang="en-US" sz="4400" dirty="0">
                <a:latin typeface="Times"/>
                <a:cs typeface="Times"/>
              </a:rPr>
              <a:t>of education amongst expecting mothers has been shown to contribute the most to the rise in cesarean deliveries in the U.S</a:t>
            </a:r>
            <a:r>
              <a:rPr lang="en-US" sz="4400" dirty="0" smtClean="0">
                <a:latin typeface="Times"/>
                <a:cs typeface="Times"/>
              </a:rPr>
              <a:t>.</a:t>
            </a:r>
          </a:p>
          <a:p>
            <a:endParaRPr lang="en-US" sz="4400" dirty="0">
              <a:latin typeface="Times"/>
              <a:cs typeface="Times"/>
            </a:endParaRPr>
          </a:p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 </a:t>
            </a:r>
            <a:r>
              <a:rPr lang="en-US" sz="4400" dirty="0">
                <a:latin typeface="Times"/>
                <a:cs typeface="Times"/>
              </a:rPr>
              <a:t>In a study done by Barber et al</a:t>
            </a:r>
            <a:r>
              <a:rPr lang="en-US" sz="4400" dirty="0" smtClean="0">
                <a:latin typeface="Times"/>
                <a:cs typeface="Times"/>
              </a:rPr>
              <a:t>. (2011), </a:t>
            </a:r>
            <a:r>
              <a:rPr lang="en-US" sz="4400" dirty="0">
                <a:latin typeface="Times"/>
                <a:cs typeface="Times"/>
              </a:rPr>
              <a:t>the mean annual increase in maternal requests for repeat cesarean deliveries was the most rapidly increasing category, making up 27% of women per year</a:t>
            </a:r>
            <a:r>
              <a:rPr lang="en-US" sz="4400" dirty="0" smtClean="0">
                <a:latin typeface="Times"/>
                <a:cs typeface="Times"/>
              </a:rPr>
              <a:t>.</a:t>
            </a:r>
          </a:p>
          <a:p>
            <a:endParaRPr lang="en-US" sz="4400" dirty="0">
              <a:latin typeface="Times"/>
              <a:cs typeface="Times"/>
            </a:endParaRPr>
          </a:p>
          <a:p>
            <a:pPr marL="571500" indent="-571500">
              <a:buFont typeface="Wingdings" charset="2"/>
              <a:buChar char="v"/>
            </a:pPr>
            <a:r>
              <a:rPr lang="en-US" sz="4400" dirty="0" smtClean="0">
                <a:latin typeface="Times"/>
                <a:cs typeface="Times"/>
              </a:rPr>
              <a:t> </a:t>
            </a:r>
            <a:r>
              <a:rPr lang="en-US" sz="4400" dirty="0">
                <a:latin typeface="Times"/>
                <a:cs typeface="Times"/>
              </a:rPr>
              <a:t>If every woman that was expecting for example a second baby and was given sufficient education pertaining to the successes of VBAC’s, this could help with her decision and ultimately decrease the repeat cesarean delivery rates in the U.S.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201400" y="0"/>
            <a:ext cx="21336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Gill Sans"/>
                <a:cs typeface="Gill Sans"/>
              </a:rPr>
              <a:t>Factors Associated with the Rise in Repeat Cesarean </a:t>
            </a:r>
            <a:r>
              <a:rPr lang="en-US" sz="6400" b="1" dirty="0" smtClean="0">
                <a:latin typeface="Gill Sans"/>
                <a:cs typeface="Gill Sans"/>
              </a:rPr>
              <a:t>Deliveries</a:t>
            </a: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0" y="0"/>
            <a:ext cx="10287000" cy="4419600"/>
          </a:xfrm>
          <a:prstGeom prst="rect">
            <a:avLst/>
          </a:prstGeom>
        </p:spPr>
      </p:pic>
      <p:pic>
        <p:nvPicPr>
          <p:cNvPr id="12" name="Picture 11" descr="download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" y="-1"/>
            <a:ext cx="10356854" cy="433705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10.08"/>
  <p:tag name="AS_TITLE" val="Aspose.Slides for .NET 4.0"/>
  <p:tag name="AS_VERSION" val="15.8.1.0"/>
</p:tagLst>
</file>

<file path=ppt/theme/theme1.xml><?xml version="1.0" encoding="utf-8"?>
<a:theme xmlns:a="http://schemas.openxmlformats.org/drawingml/2006/main" name="Default Desig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4686</TotalTime>
  <Words>728</Words>
  <Application>Microsoft Macintosh PowerPoint</Application>
  <PresentationFormat>Custom</PresentationFormat>
  <Paragraphs>72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Manager/>
  <Company>Graphicsland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research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This is a free template from MakeSigns.com to help you create the perfect scientific poster.</dc:description>
  <cp:lastModifiedBy>Danielle Walczak</cp:lastModifiedBy>
  <cp:revision>62</cp:revision>
  <dcterms:modified xsi:type="dcterms:W3CDTF">2018-08-15T17:05:07Z</dcterms:modified>
  <cp:category>scientific poster PowerPoint</cp:category>
</cp:coreProperties>
</file>