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</p:sldIdLst>
  <p:sldSz cx="43891200" cy="32918400"/>
  <p:notesSz cx="6858000" cy="9144000"/>
  <p:custDataLst>
    <p:tags r:id="rId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87C5CB"/>
    <a:srgbClr val="5BFFFF"/>
    <a:srgbClr val="CC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1064" y="14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0752" y="11456371"/>
            <a:ext cx="33309696" cy="790041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16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2703" y="20892211"/>
            <a:ext cx="24485803" cy="595149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91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94560" indent="0" algn="ctr">
              <a:buNone/>
              <a:defRPr sz="912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2C074-54D7-456B-9FDA-EB7DC92AAC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95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A0978-E861-445E-A4BF-751C1D5517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51203" y="4498848"/>
            <a:ext cx="5059037" cy="239207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021" y="4498848"/>
            <a:ext cx="22637635" cy="239207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3585-3A84-4144-8BD8-9DBBBC7451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4BC8F548-995A-42F1-8E69-B3405A32D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85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F34FF-E5AE-47A4-877D-169FAEA03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6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835" y="11456371"/>
            <a:ext cx="33313421" cy="790041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16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2703" y="20891832"/>
            <a:ext cx="24485803" cy="607239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9120">
                <a:solidFill>
                  <a:schemeClr val="tx1"/>
                </a:solidFill>
              </a:defRPr>
            </a:lvl1pPr>
            <a:lvl2pPr marL="2194560" indent="0">
              <a:buNone/>
              <a:defRPr sz="912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D6357-E944-450D-983C-FC30B21F09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05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0750" y="12662611"/>
            <a:ext cx="15782510" cy="148895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7938" y="12662611"/>
            <a:ext cx="15794477" cy="148895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1E639-E3DC-4AFD-A7BD-DAAB5F246F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0747" y="11104485"/>
            <a:ext cx="15782515" cy="3379618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9120" b="0" cap="all" spc="480" baseline="0">
                <a:solidFill>
                  <a:schemeClr val="tx2"/>
                </a:solidFill>
              </a:defRPr>
            </a:lvl1pPr>
            <a:lvl2pPr marL="2194560" indent="0">
              <a:buNone/>
              <a:defRPr sz="912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0747" y="15087600"/>
            <a:ext cx="15782515" cy="1246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817938" y="15087600"/>
            <a:ext cx="15794477" cy="124645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17938" y="11104485"/>
            <a:ext cx="15794477" cy="3379618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9120" b="0" cap="all" spc="480" baseline="0">
                <a:solidFill>
                  <a:schemeClr val="tx2"/>
                </a:solidFill>
              </a:defRPr>
            </a:lvl1pPr>
            <a:lvl2pPr marL="2194560" indent="0">
              <a:buNone/>
              <a:defRPr sz="912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DA73C-E3F6-42B5-87CB-C1A04AA772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7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6BE0B-72F0-4279-9095-C49371FDC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B71D7-97B7-4D1B-B432-061DE6FDF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21945600" cy="3291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375" y="10770381"/>
            <a:ext cx="15794851" cy="547918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008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9888" y="3862426"/>
            <a:ext cx="17337024" cy="25193549"/>
          </a:xfrm>
        </p:spPr>
        <p:txBody>
          <a:bodyPr>
            <a:normAutofit/>
          </a:bodyPr>
          <a:lstStyle>
            <a:lvl1pPr>
              <a:defRPr sz="9120">
                <a:solidFill>
                  <a:schemeClr val="tx1"/>
                </a:solidFill>
              </a:defRPr>
            </a:lvl1pPr>
            <a:lvl2pPr>
              <a:defRPr sz="7680">
                <a:solidFill>
                  <a:schemeClr val="tx1"/>
                </a:solidFill>
              </a:defRPr>
            </a:lvl2pPr>
            <a:lvl3pPr>
              <a:defRPr sz="7680">
                <a:solidFill>
                  <a:schemeClr val="tx1"/>
                </a:solidFill>
              </a:defRPr>
            </a:lvl3pPr>
            <a:lvl4pPr>
              <a:defRPr sz="7680">
                <a:solidFill>
                  <a:schemeClr val="tx1"/>
                </a:solidFill>
              </a:defRPr>
            </a:lvl4pPr>
            <a:lvl5pPr>
              <a:defRPr sz="7680">
                <a:solidFill>
                  <a:schemeClr val="tx1"/>
                </a:solidFill>
              </a:defRPr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2232" y="17039606"/>
            <a:ext cx="13661136" cy="10531373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7200">
                <a:solidFill>
                  <a:srgbClr val="FFFFFF"/>
                </a:solidFill>
              </a:defRPr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75375" y="29933798"/>
            <a:ext cx="18270710" cy="1536192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3D54-E879-44B5-BDCF-ACC537F0CF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1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21945600" cy="3291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384" y="10770374"/>
            <a:ext cx="15800832" cy="54864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008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945603" y="0"/>
            <a:ext cx="21967550" cy="329184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15360">
                <a:solidFill>
                  <a:schemeClr val="tx1"/>
                </a:solidFill>
              </a:defRPr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2232" y="17039613"/>
            <a:ext cx="13661136" cy="1053137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7200">
                <a:solidFill>
                  <a:srgbClr val="FFFFFF"/>
                </a:solidFill>
              </a:defRPr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72384" y="29933798"/>
            <a:ext cx="18258739" cy="1536192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27126-8717-4369-87CF-9F2CC6555C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5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09018" y="4630522"/>
            <a:ext cx="28501224" cy="570585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9018" y="12662619"/>
            <a:ext cx="28501224" cy="1488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698926" y="29946317"/>
            <a:ext cx="9913488" cy="1555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90747" y="29933798"/>
            <a:ext cx="21871987" cy="1536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52538" y="29846016"/>
            <a:ext cx="1755648" cy="1755648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528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1538BD-704C-45C7-9321-801860109F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389120" rtl="0" eaLnBrk="1" latinLnBrk="0" hangingPunct="1">
        <a:lnSpc>
          <a:spcPct val="90000"/>
        </a:lnSpc>
        <a:spcBef>
          <a:spcPct val="0"/>
        </a:spcBef>
        <a:buNone/>
        <a:defRPr sz="12480" kern="1200" cap="all" spc="96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864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19456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329184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438912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548640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630936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7pPr>
      <a:lvl8pPr marL="795528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77824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736134" y="7476139"/>
            <a:ext cx="10312866" cy="148284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</a:ln>
          <a:extLst/>
        </p:spPr>
        <p:txBody>
          <a:bodyPr wrap="none" lIns="171450" tIns="85725" rIns="171450" bIns="85725" anchor="ctr"/>
          <a:lstStyle>
            <a:defPPr>
              <a:defRPr kern="1200" smtId="4294967295"/>
            </a:defPPr>
          </a:lstStyle>
          <a:p>
            <a:pPr algn="ctr" defTabSz="4703763">
              <a:defRPr/>
            </a:pPr>
            <a:r>
              <a:rPr lang="en-US" sz="5400" b="1" dirty="0" smtClean="0"/>
              <a:t>Background</a:t>
            </a:r>
            <a:endParaRPr lang="en-US" sz="5400" b="1" dirty="0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3087728" y="7549025"/>
            <a:ext cx="13912996" cy="1409956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</a:ln>
          <a:extLst/>
        </p:spPr>
        <p:txBody>
          <a:bodyPr wrap="none" lIns="171450" tIns="85725" rIns="171450" bIns="85725" anchor="ctr"/>
          <a:lstStyle>
            <a:defPPr>
              <a:defRPr kern="1200" smtId="4294967295"/>
            </a:defPPr>
          </a:lstStyle>
          <a:p>
            <a:pPr algn="ctr" defTabSz="4703763">
              <a:defRPr/>
            </a:pPr>
            <a:r>
              <a:rPr lang="en-US" sz="5400" b="1" dirty="0"/>
              <a:t>Methods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29465161" y="7541585"/>
            <a:ext cx="13327036" cy="146299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</a:ln>
          <a:extLst/>
        </p:spPr>
        <p:txBody>
          <a:bodyPr wrap="none" lIns="171450" tIns="85725" rIns="171450" bIns="85725" anchor="ctr"/>
          <a:lstStyle>
            <a:defPPr>
              <a:defRPr kern="1200" smtId="4294967295"/>
            </a:defPPr>
          </a:lstStyle>
          <a:p>
            <a:pPr algn="ctr" defTabSz="4703763">
              <a:defRPr/>
            </a:pPr>
            <a:r>
              <a:rPr lang="en-US" sz="5400" b="1" dirty="0" smtClean="0"/>
              <a:t>Results</a:t>
            </a:r>
            <a:endParaRPr lang="en-US" sz="5400" b="1" dirty="0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859594" y="25555269"/>
            <a:ext cx="9994545" cy="144832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</a:ln>
          <a:extLst/>
        </p:spPr>
        <p:txBody>
          <a:bodyPr wrap="none" lIns="171450" tIns="85725" rIns="171450" bIns="85725" anchor="ctr"/>
          <a:lstStyle>
            <a:defPPr>
              <a:defRPr kern="1200" smtId="4294967295"/>
            </a:defPPr>
          </a:lstStyle>
          <a:p>
            <a:pPr algn="ctr" defTabSz="4703763">
              <a:defRPr/>
            </a:pPr>
            <a:r>
              <a:rPr lang="en-US" sz="5400" b="1" dirty="0" smtClean="0"/>
              <a:t>Research Questions</a:t>
            </a:r>
            <a:endParaRPr lang="en-US" sz="5400" b="1" dirty="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29427465" y="25827952"/>
            <a:ext cx="13364731" cy="1645846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</a:ln>
          <a:extLst/>
        </p:spPr>
        <p:txBody>
          <a:bodyPr wrap="none" lIns="171450" tIns="85725" rIns="171450" bIns="85725" anchor="ctr"/>
          <a:lstStyle>
            <a:defPPr>
              <a:defRPr kern="1200" smtId="4294967295"/>
            </a:defPPr>
          </a:lstStyle>
          <a:p>
            <a:pPr algn="ctr" defTabSz="4703763">
              <a:defRPr/>
            </a:pPr>
            <a:r>
              <a:rPr lang="en-US" sz="5400" b="1" dirty="0" smtClean="0"/>
              <a:t>Nursing Implications/Conclusion</a:t>
            </a:r>
            <a:endParaRPr lang="en-US" sz="5400" b="1" dirty="0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13185039" y="17588472"/>
            <a:ext cx="13815685" cy="139554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</a:ln>
          <a:extLst/>
        </p:spPr>
        <p:txBody>
          <a:bodyPr wrap="none" lIns="171450" tIns="85725" rIns="171450" bIns="85725" anchor="ctr"/>
          <a:lstStyle>
            <a:defPPr>
              <a:defRPr kern="1200" smtId="4294967295"/>
            </a:defPPr>
          </a:lstStyle>
          <a:p>
            <a:pPr algn="ctr" defTabSz="4703763">
              <a:defRPr/>
            </a:pPr>
            <a:r>
              <a:rPr lang="en-US" sz="5400" b="1" dirty="0" smtClean="0"/>
              <a:t>Conceptual Framework</a:t>
            </a:r>
            <a:endParaRPr lang="en-US" sz="5400" b="1" dirty="0"/>
          </a:p>
        </p:txBody>
      </p:sp>
      <p:sp>
        <p:nvSpPr>
          <p:cNvPr id="2059" name="Text Box 32"/>
          <p:cNvSpPr txBox="1">
            <a:spLocks noChangeArrowheads="1"/>
          </p:cNvSpPr>
          <p:nvPr/>
        </p:nvSpPr>
        <p:spPr bwMode="auto">
          <a:xfrm>
            <a:off x="35746" y="21033188"/>
            <a:ext cx="10493374" cy="46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50" tIns="85725" rIns="171450" bIns="85725">
            <a:spAutoFit/>
          </a:bodyPr>
          <a:lstStyle>
            <a:defPPr>
              <a:defRPr kern="1200" smtId="4294967295"/>
            </a:defPPr>
            <a:lvl1pPr defTabSz="4703763"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marL="1314450" lvl="1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 smtClean="0"/>
              <a:t>Use </a:t>
            </a:r>
            <a:r>
              <a:rPr lang="en-US" sz="3600" dirty="0"/>
              <a:t>current research in determining whether or not video games are favorable in adolescent’s </a:t>
            </a:r>
            <a:r>
              <a:rPr lang="en-US" sz="3600" dirty="0" smtClean="0"/>
              <a:t>health.</a:t>
            </a:r>
          </a:p>
          <a:p>
            <a:pPr marL="1314450" lvl="1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 smtClean="0"/>
              <a:t>What appropriate </a:t>
            </a:r>
            <a:r>
              <a:rPr lang="en-US" sz="3600" dirty="0"/>
              <a:t>recommendations can be provided to determine how to make the video games more beneficial. </a:t>
            </a:r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2060" name="Text Box 33"/>
          <p:cNvSpPr txBox="1">
            <a:spLocks noChangeArrowheads="1"/>
          </p:cNvSpPr>
          <p:nvPr/>
        </p:nvSpPr>
        <p:spPr bwMode="auto">
          <a:xfrm>
            <a:off x="29720494" y="27899492"/>
            <a:ext cx="12963640" cy="548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50" tIns="85725" rIns="171450" bIns="85725">
            <a:spAutoFit/>
          </a:bodyPr>
          <a:lstStyle>
            <a:defPPr>
              <a:defRPr kern="1200" smtId="4294967295"/>
            </a:defPPr>
            <a:lvl1pPr defTabSz="4703763"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 smtClean="0"/>
              <a:t>Video </a:t>
            </a:r>
            <a:r>
              <a:rPr lang="en-US" sz="3600" dirty="0"/>
              <a:t>games can be used as interventions </a:t>
            </a:r>
            <a:r>
              <a:rPr lang="en-US" sz="3600" dirty="0" smtClean="0"/>
              <a:t>and be known as </a:t>
            </a:r>
            <a:r>
              <a:rPr lang="en-US" sz="3600" dirty="0"/>
              <a:t>a potential solution to patient care problems. </a:t>
            </a:r>
            <a:endParaRPr lang="en-US" sz="3600" dirty="0" smtClean="0"/>
          </a:p>
          <a:p>
            <a:pPr marL="571500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 smtClean="0"/>
              <a:t>Nurses and healthcare providers can benefit </a:t>
            </a:r>
            <a:r>
              <a:rPr lang="en-US" sz="3600" dirty="0"/>
              <a:t>by being aware of these solutions as the use of technology </a:t>
            </a:r>
            <a:r>
              <a:rPr lang="en-US" sz="3600" dirty="0" smtClean="0"/>
              <a:t>will continue to advance.</a:t>
            </a:r>
          </a:p>
          <a:p>
            <a:pPr marL="571500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 smtClean="0"/>
              <a:t>Further research is needed to provide additional support in using video games as nursing interventions.</a:t>
            </a:r>
          </a:p>
          <a:p>
            <a:pPr marL="571500" indent="-571500" eaLnBrk="1" hangingPunct="1">
              <a:spcBef>
                <a:spcPct val="50000"/>
              </a:spcBef>
              <a:buFont typeface="Arial" charset="0"/>
              <a:buChar char="•"/>
            </a:pPr>
            <a:endParaRPr lang="en-US" dirty="0"/>
          </a:p>
        </p:txBody>
      </p:sp>
      <p:sp>
        <p:nvSpPr>
          <p:cNvPr id="2" name="Text Box 35"/>
          <p:cNvSpPr txBox="1">
            <a:spLocks noChangeArrowheads="1"/>
          </p:cNvSpPr>
          <p:nvPr/>
        </p:nvSpPr>
        <p:spPr bwMode="auto">
          <a:xfrm>
            <a:off x="12464748" y="9450955"/>
            <a:ext cx="14535976" cy="815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0" tIns="85725" rIns="171450" bIns="85725"/>
          <a:lstStyle>
            <a:defPPr>
              <a:defRPr kern="1200" smtId="4294967295"/>
            </a:defPPr>
            <a:lvl1pPr defTabSz="4703763"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marL="1314450" lvl="1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 smtClean="0"/>
              <a:t>An </a:t>
            </a:r>
            <a:r>
              <a:rPr lang="en-US" sz="3600" dirty="0"/>
              <a:t>integrative literature review </a:t>
            </a:r>
            <a:r>
              <a:rPr lang="en-US" sz="3600" dirty="0" smtClean="0"/>
              <a:t>was used to answer the research questions from the following databases: Academic </a:t>
            </a:r>
            <a:r>
              <a:rPr lang="en-US" sz="3600" dirty="0"/>
              <a:t>Search Complete, CINAHL, ProQuest Nursing Allied Health </a:t>
            </a:r>
            <a:r>
              <a:rPr lang="en-US" sz="3600" dirty="0" smtClean="0"/>
              <a:t>Source and </a:t>
            </a:r>
            <a:r>
              <a:rPr lang="en-US" sz="3600" dirty="0" err="1" smtClean="0"/>
              <a:t>PsycInfo</a:t>
            </a:r>
            <a:r>
              <a:rPr lang="en-US" sz="3600" dirty="0" smtClean="0"/>
              <a:t>.</a:t>
            </a:r>
          </a:p>
          <a:p>
            <a:pPr marL="1314450" lvl="1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 smtClean="0"/>
              <a:t>Keywords used included:</a:t>
            </a:r>
          </a:p>
          <a:p>
            <a:pPr marL="2171700" lvl="3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 smtClean="0"/>
              <a:t>Video </a:t>
            </a:r>
            <a:r>
              <a:rPr lang="en-US" sz="3600" dirty="0"/>
              <a:t>games, computer games, electronic games, internet games, adolescents, teenagers, </a:t>
            </a:r>
            <a:r>
              <a:rPr lang="en-US" sz="3600" dirty="0" smtClean="0"/>
              <a:t>youth, mental </a:t>
            </a:r>
            <a:r>
              <a:rPr lang="en-US" sz="3600" dirty="0"/>
              <a:t>health, mental disorders, depression, aggression, therapy, treatment, intervention, positive effects, and cognitive </a:t>
            </a:r>
            <a:r>
              <a:rPr lang="en-US" sz="3600" dirty="0" smtClean="0"/>
              <a:t>effects</a:t>
            </a:r>
          </a:p>
          <a:p>
            <a:pPr marL="1314450" lvl="1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 smtClean="0"/>
              <a:t>Articles had adolescents (age 10 to 19) as the target population.</a:t>
            </a:r>
          </a:p>
        </p:txBody>
      </p:sp>
      <p:sp>
        <p:nvSpPr>
          <p:cNvPr id="2062" name="Text Box 36"/>
          <p:cNvSpPr txBox="1">
            <a:spLocks noChangeArrowheads="1"/>
          </p:cNvSpPr>
          <p:nvPr/>
        </p:nvSpPr>
        <p:spPr bwMode="auto">
          <a:xfrm>
            <a:off x="29589814" y="9494329"/>
            <a:ext cx="13094320" cy="161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50" tIns="85725" rIns="171450" bIns="85725">
            <a:spAutoFit/>
          </a:bodyPr>
          <a:lstStyle>
            <a:defPPr>
              <a:defRPr kern="1200" smtId="4294967295"/>
            </a:defPPr>
            <a:lvl1pPr defTabSz="4703763"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N</a:t>
            </a:r>
            <a:r>
              <a:rPr lang="en-US" sz="3600" dirty="0" smtClean="0"/>
              <a:t>egative and positive effects as well as recommendations to improve video game usage were noted from the literature. </a:t>
            </a:r>
          </a:p>
          <a:p>
            <a:pPr marL="571500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b="1" dirty="0" smtClean="0"/>
              <a:t>Negative effects   </a:t>
            </a:r>
          </a:p>
          <a:p>
            <a:pPr marL="1314450" lvl="1" indent="-571500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3600" dirty="0"/>
              <a:t>Violent video game play can influence an individual’s level of direct </a:t>
            </a:r>
            <a:r>
              <a:rPr lang="en-US" sz="3600" i="1" dirty="0"/>
              <a:t>aggression</a:t>
            </a:r>
            <a:r>
              <a:rPr lang="en-US" sz="3600" dirty="0"/>
              <a:t> by promoting aggressive </a:t>
            </a:r>
            <a:r>
              <a:rPr lang="en-US" sz="3600" dirty="0" smtClean="0"/>
              <a:t>beliefs and attitudes</a:t>
            </a:r>
            <a:r>
              <a:rPr lang="en-US" sz="3600" dirty="0"/>
              <a:t>.</a:t>
            </a:r>
            <a:endParaRPr lang="en-US" sz="3600" dirty="0" smtClean="0"/>
          </a:p>
          <a:p>
            <a:pPr marL="1314450" lvl="1" indent="-571500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3600" dirty="0" smtClean="0"/>
              <a:t>In one study those </a:t>
            </a:r>
            <a:r>
              <a:rPr lang="en-US" sz="3600" dirty="0"/>
              <a:t>who played video games over six hours had an increased risk in </a:t>
            </a:r>
            <a:r>
              <a:rPr lang="en-US" sz="3600" i="1" dirty="0"/>
              <a:t>depression</a:t>
            </a:r>
            <a:r>
              <a:rPr lang="en-US" sz="3600" dirty="0"/>
              <a:t> </a:t>
            </a:r>
            <a:r>
              <a:rPr lang="en-US" sz="3600" dirty="0" smtClean="0"/>
              <a:t>from the ASD-K depression scale.</a:t>
            </a:r>
          </a:p>
          <a:p>
            <a:pPr marL="1314450" lvl="1" indent="-57150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600" dirty="0" smtClean="0"/>
              <a:t>Higher levels of </a:t>
            </a:r>
            <a:r>
              <a:rPr lang="en-US" sz="3600" i="1" dirty="0" smtClean="0"/>
              <a:t>anxiety</a:t>
            </a:r>
            <a:r>
              <a:rPr lang="en-US" sz="3600" dirty="0" smtClean="0"/>
              <a:t> were reported with adolescents when using State-Trait </a:t>
            </a:r>
            <a:r>
              <a:rPr lang="en-US" sz="3600" dirty="0"/>
              <a:t>Anxiety and Beck Anxiety Inventory </a:t>
            </a:r>
            <a:r>
              <a:rPr lang="en-US" sz="3600" dirty="0" smtClean="0"/>
              <a:t>scales.</a:t>
            </a:r>
          </a:p>
          <a:p>
            <a:pPr marL="571500" indent="-571500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3600" dirty="0" smtClean="0"/>
              <a:t> </a:t>
            </a:r>
            <a:r>
              <a:rPr lang="en-US" sz="3600" b="1" dirty="0" smtClean="0"/>
              <a:t>Positive effects</a:t>
            </a:r>
          </a:p>
          <a:p>
            <a:pPr marL="1314450" lvl="1" indent="-571500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3600" dirty="0" smtClean="0"/>
              <a:t>Playing strategic (non-violent) video games showed higher self reported </a:t>
            </a:r>
            <a:r>
              <a:rPr lang="en-US" sz="3600" i="1" dirty="0" smtClean="0"/>
              <a:t>problem solving skills</a:t>
            </a:r>
            <a:r>
              <a:rPr lang="en-US" sz="3600" dirty="0" smtClean="0"/>
              <a:t> and those students had better academic grades overall.</a:t>
            </a:r>
          </a:p>
          <a:p>
            <a:pPr marL="1314450" lvl="1" indent="-571500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3600" dirty="0"/>
              <a:t>H</a:t>
            </a:r>
            <a:r>
              <a:rPr lang="en-US" sz="3600" dirty="0" smtClean="0"/>
              <a:t>igher scores of </a:t>
            </a:r>
            <a:r>
              <a:rPr lang="en-US" sz="3600" i="1" dirty="0" smtClean="0"/>
              <a:t>creativity </a:t>
            </a:r>
            <a:r>
              <a:rPr lang="en-US" sz="3600" dirty="0" smtClean="0"/>
              <a:t>were shown </a:t>
            </a:r>
            <a:r>
              <a:rPr lang="en-US" sz="3600" dirty="0"/>
              <a:t>on the Torrance Test of </a:t>
            </a:r>
            <a:r>
              <a:rPr lang="en-US" sz="3600" dirty="0" smtClean="0"/>
              <a:t>Creativity, regardless </a:t>
            </a:r>
            <a:r>
              <a:rPr lang="en-US" sz="3600" dirty="0"/>
              <a:t>of the type of video game being </a:t>
            </a:r>
            <a:r>
              <a:rPr lang="en-US" sz="3600" dirty="0" smtClean="0"/>
              <a:t>played.</a:t>
            </a:r>
          </a:p>
          <a:p>
            <a:pPr marL="1314450" lvl="1" indent="-57150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600" dirty="0" smtClean="0"/>
              <a:t>Interactive </a:t>
            </a:r>
            <a:r>
              <a:rPr lang="en-US" sz="3600" dirty="0"/>
              <a:t>games devices </a:t>
            </a:r>
            <a:r>
              <a:rPr lang="en-US" sz="3600" dirty="0" smtClean="0"/>
              <a:t>improved physical </a:t>
            </a:r>
            <a:r>
              <a:rPr lang="en-US" sz="3600" dirty="0"/>
              <a:t>health </a:t>
            </a:r>
            <a:r>
              <a:rPr lang="en-US" sz="3600" dirty="0" smtClean="0"/>
              <a:t>traits </a:t>
            </a:r>
            <a:r>
              <a:rPr lang="en-US" sz="3600" dirty="0"/>
              <a:t>such as </a:t>
            </a:r>
            <a:r>
              <a:rPr lang="en-US" sz="3600" i="1" dirty="0"/>
              <a:t>motor </a:t>
            </a:r>
            <a:r>
              <a:rPr lang="en-US" sz="3600" i="1" dirty="0" smtClean="0"/>
              <a:t>coordination</a:t>
            </a:r>
            <a:r>
              <a:rPr lang="en-US" sz="3600" dirty="0" smtClean="0"/>
              <a:t>, </a:t>
            </a:r>
            <a:r>
              <a:rPr lang="en-US" sz="3600" dirty="0"/>
              <a:t>postural control, and upper extremity motor </a:t>
            </a:r>
            <a:r>
              <a:rPr lang="en-US" sz="3600" dirty="0" smtClean="0"/>
              <a:t>functions.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600" b="1" dirty="0" smtClean="0"/>
              <a:t>Suggestions for improvement</a:t>
            </a:r>
          </a:p>
          <a:p>
            <a:pPr marL="1314450" lvl="1" indent="-571500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3600" i="1" dirty="0"/>
              <a:t>R</a:t>
            </a:r>
            <a:r>
              <a:rPr lang="en-US" sz="3600" i="1" dirty="0" smtClean="0"/>
              <a:t>educe </a:t>
            </a:r>
            <a:r>
              <a:rPr lang="en-US" sz="3600" i="1" dirty="0"/>
              <a:t>time spent </a:t>
            </a:r>
            <a:r>
              <a:rPr lang="en-US" sz="3600" dirty="0"/>
              <a:t>playing video games </a:t>
            </a:r>
            <a:r>
              <a:rPr lang="en-US" sz="3600" dirty="0" smtClean="0"/>
              <a:t>by setting bedtimes but recommend to not stop abruptly.</a:t>
            </a:r>
          </a:p>
          <a:p>
            <a:pPr marL="1314450" lvl="1" indent="-571500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3600" i="1" dirty="0" smtClean="0"/>
              <a:t>Parental guidance &amp; support </a:t>
            </a:r>
            <a:r>
              <a:rPr lang="en-US" sz="3600" dirty="0" smtClean="0"/>
              <a:t>can help by placing consoles in family rooms instead of a child’s bedroom. </a:t>
            </a:r>
            <a:endParaRPr lang="en-US" sz="3600" dirty="0"/>
          </a:p>
        </p:txBody>
      </p:sp>
      <p:sp>
        <p:nvSpPr>
          <p:cNvPr id="2063" name="Text Box 40"/>
          <p:cNvSpPr txBox="1">
            <a:spLocks noChangeArrowheads="1"/>
          </p:cNvSpPr>
          <p:nvPr/>
        </p:nvSpPr>
        <p:spPr bwMode="auto">
          <a:xfrm>
            <a:off x="736134" y="9450955"/>
            <a:ext cx="9859815" cy="846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0" tIns="85725" rIns="171450" bIns="85725"/>
          <a:lstStyle>
            <a:defPPr>
              <a:defRPr kern="1200" smtId="4294967295"/>
            </a:defPPr>
            <a:lvl1pPr defTabSz="4703763"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 smtClean="0"/>
              <a:t>Increased use of electronics have changed the way people learn and communicate.</a:t>
            </a:r>
          </a:p>
          <a:p>
            <a:pPr marL="571500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 smtClean="0"/>
              <a:t>In 2014, the video game industry accumulated a profit over $60 billion in the United States.</a:t>
            </a:r>
          </a:p>
          <a:p>
            <a:pPr marL="571500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 smtClean="0"/>
              <a:t>Video games have </a:t>
            </a:r>
            <a:r>
              <a:rPr lang="en-US" sz="3600" dirty="0"/>
              <a:t>been used as a source of entrainment among </a:t>
            </a:r>
            <a:r>
              <a:rPr lang="en-US" sz="3600" dirty="0" smtClean="0"/>
              <a:t>children </a:t>
            </a:r>
            <a:r>
              <a:rPr lang="en-US" sz="3600" dirty="0"/>
              <a:t>and adolescents. </a:t>
            </a:r>
            <a:endParaRPr lang="en-US" sz="3600" dirty="0" smtClean="0"/>
          </a:p>
          <a:p>
            <a:pPr marL="571500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97% of adolescents and children have played video games at least for one hour per day in the United </a:t>
            </a:r>
            <a:r>
              <a:rPr lang="en-US" sz="3600" dirty="0" smtClean="0"/>
              <a:t>States.</a:t>
            </a:r>
          </a:p>
          <a:p>
            <a:pPr marL="571500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Although the use of video games has increased over the years, it has been primarily focused on its negative </a:t>
            </a:r>
            <a:r>
              <a:rPr lang="en-US" sz="3600" dirty="0" smtClean="0"/>
              <a:t>impact. </a:t>
            </a:r>
          </a:p>
          <a:p>
            <a:pPr marL="571500" indent="-571500" eaLnBrk="1" hangingPunct="1">
              <a:spcBef>
                <a:spcPct val="50000"/>
              </a:spcBef>
              <a:buFont typeface="Arial" charset="0"/>
              <a:buChar char="•"/>
            </a:pPr>
            <a:endParaRPr lang="en-US" sz="3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710" y="23876614"/>
            <a:ext cx="12090533" cy="3597184"/>
          </a:xfrm>
          <a:prstGeom prst="rect">
            <a:avLst/>
          </a:prstGeom>
        </p:spPr>
      </p:pic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15291251" y="27380391"/>
            <a:ext cx="9505950" cy="66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0" tIns="85725" rIns="171450" bIns="85725">
            <a:spAutoFit/>
          </a:bodyPr>
          <a:lstStyle>
            <a:defPPr>
              <a:defRPr kern="1200" smtId="4294967295"/>
            </a:defPPr>
            <a:lvl1pPr defTabSz="4703763"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smtClean="0"/>
              <a:t>Fig 1: Application of the </a:t>
            </a:r>
            <a:r>
              <a:rPr lang="en-US" sz="3200" dirty="0"/>
              <a:t>H</a:t>
            </a:r>
            <a:r>
              <a:rPr lang="en-US" sz="3200" dirty="0" smtClean="0"/>
              <a:t>ealth Promotion model</a:t>
            </a:r>
            <a:endParaRPr lang="en-US" sz="3200" dirty="0"/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13205483" y="19242002"/>
            <a:ext cx="13912996" cy="631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50" tIns="85725" rIns="171450" bIns="85725">
            <a:spAutoFit/>
          </a:bodyPr>
          <a:lstStyle>
            <a:defPPr>
              <a:defRPr kern="1200" smtId="4294967295"/>
            </a:defPPr>
            <a:lvl1pPr defTabSz="4703763"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Nola Pender’s Health Promotion model </a:t>
            </a:r>
            <a:r>
              <a:rPr lang="en-US" sz="3600" dirty="0" smtClean="0"/>
              <a:t>encompasses the </a:t>
            </a:r>
            <a:r>
              <a:rPr lang="en-US" sz="3600" dirty="0" err="1"/>
              <a:t>biopsychosocial</a:t>
            </a:r>
            <a:r>
              <a:rPr lang="en-US" sz="3600" dirty="0"/>
              <a:t> processes that allow individuals to engage in health behaviors that are directed towards the enhancement of </a:t>
            </a:r>
            <a:r>
              <a:rPr lang="en-US" sz="3600" dirty="0" smtClean="0"/>
              <a:t>health.</a:t>
            </a:r>
          </a:p>
          <a:p>
            <a:pPr marL="571500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B</a:t>
            </a:r>
            <a:r>
              <a:rPr lang="en-US" sz="3600" dirty="0" smtClean="0"/>
              <a:t>ehavioral outcomes like activity related affect entails that </a:t>
            </a:r>
            <a:r>
              <a:rPr lang="en-US" sz="3600" dirty="0"/>
              <a:t>positive or negative feelings can occur following a behavior based on the stimulus </a:t>
            </a:r>
            <a:r>
              <a:rPr lang="en-US" sz="3600" dirty="0" smtClean="0"/>
              <a:t>property.</a:t>
            </a:r>
          </a:p>
          <a:p>
            <a:pPr marL="571500" indent="-571500" eaLnBrk="1" hangingPunct="1">
              <a:spcBef>
                <a:spcPct val="50000"/>
              </a:spcBef>
              <a:buFont typeface="Arial" charset="0"/>
              <a:buChar char="•"/>
            </a:pPr>
            <a:endParaRPr lang="en-US" dirty="0" smtClean="0"/>
          </a:p>
          <a:p>
            <a:pPr marL="571500" indent="-571500" eaLnBrk="1" hangingPunct="1">
              <a:spcBef>
                <a:spcPct val="50000"/>
              </a:spcBef>
              <a:buFont typeface="Arial" charset="0"/>
              <a:buChar char="•"/>
            </a:pPr>
            <a:endParaRPr lang="en-US" dirty="0"/>
          </a:p>
        </p:txBody>
      </p:sp>
      <p:sp>
        <p:nvSpPr>
          <p:cNvPr id="18" name="Rectangle 13"/>
          <p:cNvSpPr txBox="1">
            <a:spLocks noChangeArrowheads="1"/>
          </p:cNvSpPr>
          <p:nvPr/>
        </p:nvSpPr>
        <p:spPr bwMode="auto">
          <a:xfrm>
            <a:off x="757904" y="893585"/>
            <a:ext cx="42034292" cy="5965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54" tIns="235127" rIns="470254" bIns="235127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 defTabSz="4703763" rtl="0" eaLnBrk="0" fontAlgn="base" hangingPunct="0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703763" rtl="0" eaLnBrk="0" fontAlgn="base" hangingPunct="0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Arial"/>
              </a:defRPr>
            </a:lvl2pPr>
            <a:lvl3pPr algn="ctr" defTabSz="4703763" rtl="0" eaLnBrk="0" fontAlgn="base" hangingPunct="0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Arial"/>
              </a:defRPr>
            </a:lvl3pPr>
            <a:lvl4pPr algn="ctr" defTabSz="4703763" rtl="0" eaLnBrk="0" fontAlgn="base" hangingPunct="0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Arial"/>
              </a:defRPr>
            </a:lvl4pPr>
            <a:lvl5pPr algn="ctr" defTabSz="4703763" rtl="0" eaLnBrk="0" fontAlgn="base" hangingPunct="0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Arial"/>
              </a:defRPr>
            </a:lvl5pPr>
            <a:lvl6pPr marL="457200" algn="ctr" defTabSz="4703763" rtl="0" fontAlgn="base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Arial"/>
              </a:defRPr>
            </a:lvl6pPr>
            <a:lvl7pPr marL="914400" algn="ctr" defTabSz="4703763" rtl="0" fontAlgn="base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Arial"/>
              </a:defRPr>
            </a:lvl7pPr>
            <a:lvl8pPr marL="1371600" algn="ctr" defTabSz="4703763" rtl="0" fontAlgn="base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Arial"/>
              </a:defRPr>
            </a:lvl8pPr>
            <a:lvl9pPr marL="1828800" algn="ctr" defTabSz="4703763" rtl="0" fontAlgn="base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Arial"/>
              </a:defRPr>
            </a:lvl9pPr>
          </a:lstStyle>
          <a:p>
            <a:pPr eaLnBrk="1" hangingPunct="1">
              <a:defRPr/>
            </a:pPr>
            <a:endParaRPr lang="en-US" sz="11300" b="1" kern="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6000" i="1" kern="0" dirty="0" smtClean="0">
                <a:solidFill>
                  <a:schemeClr val="bg1"/>
                </a:solidFill>
              </a:rPr>
              <a:t/>
            </a:r>
            <a:br>
              <a:rPr lang="en-US" sz="6000" i="1" kern="0" dirty="0" smtClean="0">
                <a:solidFill>
                  <a:schemeClr val="bg1"/>
                </a:solidFill>
              </a:rPr>
            </a:br>
            <a:endParaRPr lang="en-US" sz="6000" i="1" kern="0" dirty="0" smtClean="0">
              <a:solidFill>
                <a:schemeClr val="bg1"/>
              </a:solidFill>
            </a:endParaRPr>
          </a:p>
        </p:txBody>
      </p:sp>
      <p:pic>
        <p:nvPicPr>
          <p:cNvPr id="19" name="Picture 26" descr="depaul_color_reve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998" y="4341543"/>
            <a:ext cx="846636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863367" y="19125822"/>
            <a:ext cx="10185633" cy="136969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</a:ln>
          <a:extLst/>
        </p:spPr>
        <p:txBody>
          <a:bodyPr wrap="none" lIns="171450" tIns="85725" rIns="171450" bIns="85725" anchor="ctr"/>
          <a:lstStyle>
            <a:defPPr>
              <a:defRPr kern="1200" smtId="4294967295"/>
            </a:defPPr>
          </a:lstStyle>
          <a:p>
            <a:pPr algn="ctr" defTabSz="4703763">
              <a:defRPr/>
            </a:pPr>
            <a:r>
              <a:rPr lang="en-US" sz="5400" b="1" dirty="0" smtClean="0"/>
              <a:t>Purpose</a:t>
            </a:r>
            <a:endParaRPr lang="en-US" sz="5400" b="1" dirty="0"/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232698" y="27319110"/>
            <a:ext cx="10232570" cy="40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50" tIns="85725" rIns="171450" bIns="85725">
            <a:spAutoFit/>
          </a:bodyPr>
          <a:lstStyle>
            <a:defPPr>
              <a:defRPr kern="1200" smtId="4294967295"/>
            </a:defPPr>
            <a:lvl1pPr defTabSz="4703763"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marL="1314450" lvl="1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 smtClean="0"/>
              <a:t>What </a:t>
            </a:r>
            <a:r>
              <a:rPr lang="en-US" sz="3600" dirty="0"/>
              <a:t>are the health benefits and risks of using video games for adolescent’s health?</a:t>
            </a:r>
          </a:p>
          <a:p>
            <a:pPr marL="1314450" lvl="1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How can video games be used to positively impact adolescent’s health? </a:t>
            </a:r>
            <a:endParaRPr lang="en-US" sz="3600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38151"/>
            <a:ext cx="5410200" cy="4890955"/>
          </a:xfrm>
          <a:prstGeom prst="rect">
            <a:avLst/>
          </a:prstGeom>
        </p:spPr>
      </p:pic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12681204" y="30189881"/>
            <a:ext cx="14823353" cy="298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50" tIns="85725" rIns="171450" bIns="85725">
            <a:spAutoFit/>
          </a:bodyPr>
          <a:lstStyle>
            <a:defPPr>
              <a:defRPr kern="1200" smtId="4294967295"/>
            </a:defPPr>
            <a:lvl1pPr defTabSz="4703763"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marL="1314450" lvl="1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 smtClean="0"/>
              <a:t>Small sample size.</a:t>
            </a:r>
          </a:p>
          <a:p>
            <a:pPr marL="1314450" lvl="1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dirty="0" smtClean="0"/>
              <a:t>Specific group of adolescents were analyzed on some studies so results may not represent general target population.</a:t>
            </a:r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62571" y="1781680"/>
            <a:ext cx="1513960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n-US" sz="8800" b="1" kern="0" dirty="0">
                <a:solidFill>
                  <a:schemeClr val="bg1"/>
                </a:solidFill>
              </a:rPr>
              <a:t>Evaluation of Video Games </a:t>
            </a:r>
            <a:br>
              <a:rPr lang="en-US" sz="8800" b="1" kern="0" dirty="0">
                <a:solidFill>
                  <a:schemeClr val="bg1"/>
                </a:solidFill>
              </a:rPr>
            </a:br>
            <a:r>
              <a:rPr lang="en-US" sz="8800" b="1" kern="0" dirty="0">
                <a:solidFill>
                  <a:schemeClr val="bg1"/>
                </a:solidFill>
              </a:rPr>
              <a:t>on Adolescent Health </a:t>
            </a:r>
            <a:endParaRPr lang="en-US" sz="8800" kern="0" dirty="0"/>
          </a:p>
          <a:p>
            <a:pPr algn="ctr" eaLnBrk="1" hangingPunct="1">
              <a:defRPr/>
            </a:pPr>
            <a:r>
              <a:rPr lang="en-US" sz="5500" kern="0" dirty="0">
                <a:solidFill>
                  <a:schemeClr val="bg1"/>
                </a:solidFill>
              </a:rPr>
              <a:t>Benjamin </a:t>
            </a:r>
            <a:r>
              <a:rPr lang="en-US" sz="5500" kern="0" dirty="0" err="1">
                <a:solidFill>
                  <a:schemeClr val="bg1"/>
                </a:solidFill>
              </a:rPr>
              <a:t>Yohannan</a:t>
            </a:r>
            <a:r>
              <a:rPr lang="en-US" sz="5500" i="1" kern="0" dirty="0">
                <a:solidFill>
                  <a:schemeClr val="bg1"/>
                </a:solidFill>
              </a:rPr>
              <a:t/>
            </a:r>
            <a:br>
              <a:rPr lang="en-US" sz="5500" i="1" kern="0" dirty="0">
                <a:solidFill>
                  <a:schemeClr val="bg1"/>
                </a:solidFill>
              </a:rPr>
            </a:br>
            <a:r>
              <a:rPr lang="en-US" sz="5500" kern="0" dirty="0">
                <a:solidFill>
                  <a:schemeClr val="bg1"/>
                </a:solidFill>
              </a:rPr>
              <a:t>Research Advisor: Dr. Young Me Lee</a:t>
            </a:r>
            <a:endParaRPr lang="en-US" sz="5500" dirty="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3205483" y="28323372"/>
            <a:ext cx="13327036" cy="146299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</a:ln>
          <a:extLst/>
        </p:spPr>
        <p:txBody>
          <a:bodyPr wrap="none" lIns="171450" tIns="85725" rIns="171450" bIns="85725" anchor="ctr"/>
          <a:lstStyle>
            <a:defPPr>
              <a:defRPr kern="1200" smtId="4294967295"/>
            </a:defPPr>
          </a:lstStyle>
          <a:p>
            <a:pPr algn="ctr" defTabSz="4703763">
              <a:defRPr/>
            </a:pPr>
            <a:r>
              <a:rPr lang="en-US" sz="5400" b="1" dirty="0" smtClean="0"/>
              <a:t>Limitations</a:t>
            </a:r>
            <a:endParaRPr lang="en-US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10.08"/>
  <p:tag name="AS_TITLE" val="Aspose.Slides for .NET 4.0"/>
  <p:tag name="AS_VERSION" val="15.8.1.0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1689</TotalTime>
  <Words>579</Words>
  <Application>Microsoft Macintosh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Gill Sans MT</vt:lpstr>
      <vt:lpstr>Arial</vt:lpstr>
      <vt:lpstr>Parcel</vt:lpstr>
      <vt:lpstr>PowerPoint Presentation</vt:lpstr>
    </vt:vector>
  </TitlesOfParts>
  <Manager/>
  <Company>Graphicsland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research poster template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byohann1</cp:lastModifiedBy>
  <cp:revision>87</cp:revision>
  <cp:lastPrinted>2018-08-05T04:05:42Z</cp:lastPrinted>
  <dcterms:modified xsi:type="dcterms:W3CDTF">2018-08-11T21:48:24Z</dcterms:modified>
  <cp:category>research posters template</cp:category>
</cp:coreProperties>
</file>