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68" r:id="rId1"/>
  </p:sldMasterIdLst>
  <p:notesMasterIdLst>
    <p:notesMasterId r:id="rId3"/>
  </p:notesMasterIdLst>
  <p:handoutMasterIdLst>
    <p:handoutMasterId r:id="rId4"/>
  </p:handoutMasterIdLst>
  <p:sldIdLst>
    <p:sldId id="256" r:id="rId2"/>
  </p:sldIdLst>
  <p:sldSz cx="43891200" cy="32918400"/>
  <p:notesSz cx="9239250" cy="11982450"/>
  <p:custDataLst>
    <p:tags r:id="rId5"/>
  </p:custDataLst>
  <p:defaultTex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extLst>
    <p:ext uri="{EFAFB233-063F-42B5-8137-9DF3F51BA10A}">
      <p15:sldGuideLst xmlns:p15="http://schemas.microsoft.com/office/powerpoint/2012/main">
        <p15:guide id="1" orient="horz" pos="11088" userDrawn="1">
          <p15:clr>
            <a:srgbClr val="A4A3A4"/>
          </p15:clr>
        </p15:guide>
        <p15:guide id="2" pos="13440" userDrawn="1">
          <p15:clr>
            <a:srgbClr val="A4A3A4"/>
          </p15:clr>
        </p15:guide>
      </p15:sldGuideLst>
    </p:ext>
    <p:ext uri="{2D200454-40CA-4A62-9FC3-DE9A4176ACB9}">
      <p15:notesGuideLst xmlns:p15="http://schemas.microsoft.com/office/powerpoint/2012/main">
        <p15:guide id="1" orient="horz" pos="3774">
          <p15:clr>
            <a:srgbClr val="A4A3A4"/>
          </p15:clr>
        </p15:guide>
        <p15:guide id="2" pos="29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D829"/>
    <a:srgbClr val="D89BDD"/>
    <a:srgbClr val="A556D4"/>
    <a:srgbClr val="003191"/>
    <a:srgbClr val="2665A9"/>
    <a:srgbClr val="CC30C9"/>
    <a:srgbClr val="3399FF"/>
    <a:srgbClr val="2B6DB6"/>
    <a:srgbClr val="256DB6"/>
    <a:srgbClr val="3860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870"/>
    <p:restoredTop sz="93646" autoAdjust="0"/>
  </p:normalViewPr>
  <p:slideViewPr>
    <p:cSldViewPr>
      <p:cViewPr varScale="1">
        <p:scale>
          <a:sx n="23" d="100"/>
          <a:sy n="23" d="100"/>
        </p:scale>
        <p:origin x="2024" y="248"/>
      </p:cViewPr>
      <p:guideLst>
        <p:guide orient="horz" pos="11088"/>
        <p:guide pos="134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7" d="100"/>
          <a:sy n="37" d="100"/>
        </p:scale>
        <p:origin x="-1488" y="-84"/>
      </p:cViewPr>
      <p:guideLst>
        <p:guide orient="horz" pos="3774"/>
        <p:guide pos="29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4002088" cy="598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84" tIns="57492" rIns="114984" bIns="57492" anchor="t" anchorCtr="0" compatLnSpc="1">
            <a:prstTxWarp prst="textNoShape">
              <a:avLst/>
            </a:prstTxWarp>
          </a:bodyPr>
          <a:lstStyle>
            <a:defPPr>
              <a:defRPr kern="1200" smtId="4294967295"/>
            </a:defPPr>
            <a:lvl1pPr defTabSz="1149350">
              <a:defRPr sz="1500"/>
            </a:lvl1pPr>
          </a:lstStyle>
          <a:p>
            <a:endParaRPr lang="en-US" altLang="zh-CN"/>
          </a:p>
        </p:txBody>
      </p:sp>
      <p:sp>
        <p:nvSpPr>
          <p:cNvPr id="6147" name="Rectangle 3"/>
          <p:cNvSpPr>
            <a:spLocks noGrp="1" noChangeArrowheads="1"/>
          </p:cNvSpPr>
          <p:nvPr>
            <p:ph type="dt" sz="quarter" idx="1"/>
          </p:nvPr>
        </p:nvSpPr>
        <p:spPr bwMode="auto">
          <a:xfrm>
            <a:off x="5235575" y="0"/>
            <a:ext cx="4002088" cy="598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84" tIns="57492" rIns="114984" bIns="57492" anchor="t" anchorCtr="0" compatLnSpc="1">
            <a:prstTxWarp prst="textNoShape">
              <a:avLst/>
            </a:prstTxWarp>
          </a:bodyPr>
          <a:lstStyle>
            <a:defPPr>
              <a:defRPr kern="1200" smtId="4294967295"/>
            </a:defPPr>
            <a:lvl1pPr algn="r" defTabSz="1149350">
              <a:defRPr sz="1500"/>
            </a:lvl1pPr>
          </a:lstStyle>
          <a:p>
            <a:endParaRPr lang="en-US" altLang="zh-CN"/>
          </a:p>
        </p:txBody>
      </p:sp>
      <p:sp>
        <p:nvSpPr>
          <p:cNvPr id="6148" name="Rectangle 4"/>
          <p:cNvSpPr>
            <a:spLocks noGrp="1" noChangeArrowheads="1"/>
          </p:cNvSpPr>
          <p:nvPr>
            <p:ph type="ftr" sz="quarter" idx="2"/>
          </p:nvPr>
        </p:nvSpPr>
        <p:spPr bwMode="auto">
          <a:xfrm>
            <a:off x="0" y="11380788"/>
            <a:ext cx="4002088" cy="600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84" tIns="57492" rIns="114984" bIns="57492" anchor="b" anchorCtr="0" compatLnSpc="1">
            <a:prstTxWarp prst="textNoShape">
              <a:avLst/>
            </a:prstTxWarp>
          </a:bodyPr>
          <a:lstStyle>
            <a:defPPr>
              <a:defRPr kern="1200" smtId="4294967295"/>
            </a:defPPr>
            <a:lvl1pPr defTabSz="1149350">
              <a:defRPr sz="1500"/>
            </a:lvl1pPr>
          </a:lstStyle>
          <a:p>
            <a:endParaRPr lang="en-US" altLang="zh-CN"/>
          </a:p>
        </p:txBody>
      </p:sp>
      <p:sp>
        <p:nvSpPr>
          <p:cNvPr id="6149" name="Rectangle 5"/>
          <p:cNvSpPr>
            <a:spLocks noGrp="1" noChangeArrowheads="1"/>
          </p:cNvSpPr>
          <p:nvPr>
            <p:ph type="sldNum" sz="quarter" idx="3"/>
          </p:nvPr>
        </p:nvSpPr>
        <p:spPr bwMode="auto">
          <a:xfrm>
            <a:off x="5235575" y="11380788"/>
            <a:ext cx="4002088" cy="600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84" tIns="57492" rIns="114984" bIns="57492" anchor="b" anchorCtr="0" compatLnSpc="1">
            <a:prstTxWarp prst="textNoShape">
              <a:avLst/>
            </a:prstTxWarp>
          </a:bodyPr>
          <a:lstStyle>
            <a:defPPr>
              <a:defRPr kern="1200" smtId="4294967295"/>
            </a:defPPr>
            <a:lvl1pPr algn="r" defTabSz="1149350">
              <a:defRPr sz="1500"/>
            </a:lvl1pPr>
          </a:lstStyle>
          <a:p>
            <a:fld id="{88EDEA4F-E154-447A-AFBE-CF204260A4EC}" type="slidenum">
              <a:rPr lang="zh-CN" altLang="en-US"/>
              <a:pPr/>
              <a:t>‹#›</a:t>
            </a:fld>
            <a:endParaRPr lang="en-US" altLang="zh-CN"/>
          </a:p>
        </p:txBody>
      </p:sp>
    </p:spTree>
    <p:extLst>
      <p:ext uri="{BB962C8B-B14F-4D97-AF65-F5344CB8AC3E}">
        <p14:creationId xmlns:p14="http://schemas.microsoft.com/office/powerpoint/2010/main" val="23632228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983038" cy="5921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76" tIns="57487" rIns="114976" bIns="57487" anchor="t" anchorCtr="0" compatLnSpc="1">
            <a:prstTxWarp prst="textNoShape">
              <a:avLst/>
            </a:prstTxWarp>
          </a:bodyPr>
          <a:lstStyle>
            <a:defPPr>
              <a:defRPr kern="1200" smtId="4294967295"/>
            </a:defPPr>
            <a:lvl1pPr defTabSz="1149350">
              <a:defRPr sz="1500"/>
            </a:lvl1pPr>
          </a:lstStyle>
          <a:p>
            <a:endParaRPr lang="en-US" altLang="zh-CN"/>
          </a:p>
        </p:txBody>
      </p:sp>
      <p:sp>
        <p:nvSpPr>
          <p:cNvPr id="4099" name="Rectangle 3"/>
          <p:cNvSpPr>
            <a:spLocks noGrp="1" noChangeArrowheads="1"/>
          </p:cNvSpPr>
          <p:nvPr>
            <p:ph type="dt" idx="1"/>
          </p:nvPr>
        </p:nvSpPr>
        <p:spPr bwMode="auto">
          <a:xfrm>
            <a:off x="5241925" y="0"/>
            <a:ext cx="3983038" cy="5921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76" tIns="57487" rIns="114976" bIns="57487" anchor="t" anchorCtr="0" compatLnSpc="1">
            <a:prstTxWarp prst="textNoShape">
              <a:avLst/>
            </a:prstTxWarp>
          </a:bodyPr>
          <a:lstStyle>
            <a:defPPr>
              <a:defRPr kern="1200" smtId="4294967295"/>
            </a:defPPr>
            <a:lvl1pPr algn="r" defTabSz="1149350">
              <a:defRPr sz="1500"/>
            </a:lvl1pPr>
          </a:lstStyle>
          <a:p>
            <a:endParaRPr lang="en-US" altLang="zh-CN"/>
          </a:p>
        </p:txBody>
      </p:sp>
      <p:sp>
        <p:nvSpPr>
          <p:cNvPr id="2052" name="Rectangle 4"/>
          <p:cNvSpPr>
            <a:spLocks noGrp="1" noRot="1" noChangeAspect="1" noChangeArrowheads="1" noTextEdit="1"/>
          </p:cNvSpPr>
          <p:nvPr>
            <p:ph type="sldImg" idx="2"/>
          </p:nvPr>
        </p:nvSpPr>
        <p:spPr bwMode="auto">
          <a:xfrm>
            <a:off x="1582738" y="889000"/>
            <a:ext cx="6059487" cy="4545013"/>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1257300" y="5732463"/>
            <a:ext cx="6708775" cy="53355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76" tIns="57487" rIns="114976" bIns="57487" anchor="t" anchorCtr="0" compatLnSpc="1">
            <a:prstTxWarp prst="textNoShape">
              <a:avLst/>
            </a:prstTxWarp>
          </a:bodyPr>
          <a:lstStyle>
            <a:defPPr>
              <a:defRPr kern="1200" smtId="4294967295"/>
            </a:defPPr>
          </a:lstStyle>
          <a:p>
            <a:pPr lvl="0"/>
            <a:r>
              <a:rPr lang="en-US" altLang="zh-CN" noProof="0"/>
              <a:t>Click to edit Master text styles</a:t>
            </a:r>
          </a:p>
          <a:p>
            <a:pPr lvl="1"/>
            <a:r>
              <a:rPr lang="en-US" altLang="zh-CN" noProof="0"/>
              <a:t>Second level</a:t>
            </a:r>
          </a:p>
          <a:p>
            <a:pPr lvl="2"/>
            <a:r>
              <a:rPr lang="en-US" altLang="zh-CN" noProof="0"/>
              <a:t>Third level</a:t>
            </a:r>
          </a:p>
          <a:p>
            <a:pPr lvl="3"/>
            <a:r>
              <a:rPr lang="en-US" altLang="zh-CN" noProof="0"/>
              <a:t>Fourth level</a:t>
            </a:r>
          </a:p>
          <a:p>
            <a:pPr lvl="4"/>
            <a:r>
              <a:rPr lang="en-US" altLang="zh-CN" noProof="0"/>
              <a:t>Fifth level</a:t>
            </a:r>
          </a:p>
        </p:txBody>
      </p:sp>
      <p:sp>
        <p:nvSpPr>
          <p:cNvPr id="4102" name="Rectangle 6"/>
          <p:cNvSpPr>
            <a:spLocks noGrp="1" noChangeArrowheads="1"/>
          </p:cNvSpPr>
          <p:nvPr>
            <p:ph type="ftr" sz="quarter" idx="4"/>
          </p:nvPr>
        </p:nvSpPr>
        <p:spPr bwMode="auto">
          <a:xfrm>
            <a:off x="0" y="11363325"/>
            <a:ext cx="3983038" cy="593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76" tIns="57487" rIns="114976" bIns="57487" anchor="b" anchorCtr="0" compatLnSpc="1">
            <a:prstTxWarp prst="textNoShape">
              <a:avLst/>
            </a:prstTxWarp>
          </a:bodyPr>
          <a:lstStyle>
            <a:defPPr>
              <a:defRPr kern="1200" smtId="4294967295"/>
            </a:defPPr>
            <a:lvl1pPr defTabSz="1149350">
              <a:defRPr sz="1500"/>
            </a:lvl1pPr>
          </a:lstStyle>
          <a:p>
            <a:endParaRPr lang="en-US" altLang="zh-CN"/>
          </a:p>
        </p:txBody>
      </p:sp>
      <p:sp>
        <p:nvSpPr>
          <p:cNvPr id="4103" name="Rectangle 7"/>
          <p:cNvSpPr>
            <a:spLocks noGrp="1" noChangeArrowheads="1"/>
          </p:cNvSpPr>
          <p:nvPr>
            <p:ph type="sldNum" sz="quarter" idx="5"/>
          </p:nvPr>
        </p:nvSpPr>
        <p:spPr bwMode="auto">
          <a:xfrm>
            <a:off x="5241925" y="11363325"/>
            <a:ext cx="3983038" cy="593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76" tIns="57487" rIns="114976" bIns="57487" anchor="b" anchorCtr="0" compatLnSpc="1">
            <a:prstTxWarp prst="textNoShape">
              <a:avLst/>
            </a:prstTxWarp>
          </a:bodyPr>
          <a:lstStyle>
            <a:defPPr>
              <a:defRPr kern="1200" smtId="4294967295"/>
            </a:defPPr>
            <a:lvl1pPr algn="r" defTabSz="1149350">
              <a:defRPr sz="1500"/>
            </a:lvl1pPr>
          </a:lstStyle>
          <a:p>
            <a:fld id="{BE0E8DDD-987D-4EBB-9AA8-B60A2D3E1A91}" type="slidenum">
              <a:rPr lang="zh-CN" altLang="en-US"/>
              <a:pPr/>
              <a:t>‹#›</a:t>
            </a:fld>
            <a:endParaRPr lang="en-US" altLang="zh-CN"/>
          </a:p>
        </p:txBody>
      </p:sp>
    </p:spTree>
    <p:extLst>
      <p:ext uri="{BB962C8B-B14F-4D97-AF65-F5344CB8AC3E}">
        <p14:creationId xmlns:p14="http://schemas.microsoft.com/office/powerpoint/2010/main" val="691918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sldNum" sz="quarter" idx="5"/>
          </p:nvPr>
        </p:nvSpPr>
        <p:spPr>
          <a:noFill/>
        </p:spPr>
        <p:txBody>
          <a:bodyPr/>
          <a:lstStyle>
            <a:defPPr>
              <a:defRPr kern="1200" smtId="4294967295"/>
            </a:defPPr>
            <a:lvl1pPr defTabSz="1149350">
              <a:defRPr sz="2400">
                <a:solidFill>
                  <a:schemeClr val="tx1"/>
                </a:solidFill>
                <a:latin typeface="Times New Roman" pitchFamily="18" charset="0"/>
              </a:defRPr>
            </a:lvl1pPr>
            <a:lvl2pPr marL="742950" indent="-285750" defTabSz="1149350">
              <a:defRPr sz="2400">
                <a:solidFill>
                  <a:schemeClr val="tx1"/>
                </a:solidFill>
                <a:latin typeface="Times New Roman" pitchFamily="18" charset="0"/>
              </a:defRPr>
            </a:lvl2pPr>
            <a:lvl3pPr marL="1143000" indent="-228600" defTabSz="1149350">
              <a:defRPr sz="2400">
                <a:solidFill>
                  <a:schemeClr val="tx1"/>
                </a:solidFill>
                <a:latin typeface="Times New Roman" pitchFamily="18" charset="0"/>
              </a:defRPr>
            </a:lvl3pPr>
            <a:lvl4pPr marL="1600200" indent="-228600" defTabSz="1149350">
              <a:defRPr sz="2400">
                <a:solidFill>
                  <a:schemeClr val="tx1"/>
                </a:solidFill>
                <a:latin typeface="Times New Roman" pitchFamily="18" charset="0"/>
              </a:defRPr>
            </a:lvl4pPr>
            <a:lvl5pPr marL="2057400" indent="-228600" defTabSz="1149350">
              <a:defRPr sz="2400">
                <a:solidFill>
                  <a:schemeClr val="tx1"/>
                </a:solidFill>
                <a:latin typeface="Times New Roman" pitchFamily="18" charset="0"/>
              </a:defRPr>
            </a:lvl5pPr>
            <a:lvl6pPr marL="2514600" indent="-228600" defTabSz="1149350" eaLnBrk="0" fontAlgn="base" hangingPunct="0">
              <a:spcBef>
                <a:spcPct val="0"/>
              </a:spcBef>
              <a:spcAft>
                <a:spcPct val="0"/>
              </a:spcAft>
              <a:defRPr sz="2400">
                <a:solidFill>
                  <a:schemeClr val="tx1"/>
                </a:solidFill>
                <a:latin typeface="Times New Roman" pitchFamily="18" charset="0"/>
              </a:defRPr>
            </a:lvl6pPr>
            <a:lvl7pPr marL="2971800" indent="-228600" defTabSz="1149350" eaLnBrk="0" fontAlgn="base" hangingPunct="0">
              <a:spcBef>
                <a:spcPct val="0"/>
              </a:spcBef>
              <a:spcAft>
                <a:spcPct val="0"/>
              </a:spcAft>
              <a:defRPr sz="2400">
                <a:solidFill>
                  <a:schemeClr val="tx1"/>
                </a:solidFill>
                <a:latin typeface="Times New Roman" pitchFamily="18" charset="0"/>
              </a:defRPr>
            </a:lvl7pPr>
            <a:lvl8pPr marL="3429000" indent="-228600" defTabSz="1149350" eaLnBrk="0" fontAlgn="base" hangingPunct="0">
              <a:spcBef>
                <a:spcPct val="0"/>
              </a:spcBef>
              <a:spcAft>
                <a:spcPct val="0"/>
              </a:spcAft>
              <a:defRPr sz="2400">
                <a:solidFill>
                  <a:schemeClr val="tx1"/>
                </a:solidFill>
                <a:latin typeface="Times New Roman" pitchFamily="18" charset="0"/>
              </a:defRPr>
            </a:lvl8pPr>
            <a:lvl9pPr marL="3886200" indent="-228600" defTabSz="1149350" eaLnBrk="0" fontAlgn="base" hangingPunct="0">
              <a:spcBef>
                <a:spcPct val="0"/>
              </a:spcBef>
              <a:spcAft>
                <a:spcPct val="0"/>
              </a:spcAft>
              <a:defRPr sz="2400">
                <a:solidFill>
                  <a:schemeClr val="tx1"/>
                </a:solidFill>
                <a:latin typeface="Times New Roman" pitchFamily="18" charset="0"/>
              </a:defRPr>
            </a:lvl9pPr>
          </a:lstStyle>
          <a:p>
            <a:fld id="{6BE12CAE-19A1-49D0-B924-4F1C64219071}" type="slidenum">
              <a:rPr lang="zh-CN" altLang="en-US" sz="1500"/>
              <a:pPr/>
              <a:t>1</a:t>
            </a:fld>
            <a:endParaRPr lang="en-US" altLang="zh-CN" sz="1500"/>
          </a:p>
        </p:txBody>
      </p:sp>
      <p:sp>
        <p:nvSpPr>
          <p:cNvPr id="3075" name="Rectangle 2"/>
          <p:cNvSpPr>
            <a:spLocks noGrp="1" noRot="1" noChangeAspect="1" noChangeArrowheads="1" noTextEdit="1"/>
          </p:cNvSpPr>
          <p:nvPr>
            <p:ph type="sldImg"/>
          </p:nvPr>
        </p:nvSpPr>
        <p:spPr>
          <a:xfrm>
            <a:off x="1582738" y="889000"/>
            <a:ext cx="6059487" cy="4545013"/>
          </a:xfrm>
        </p:spPr>
      </p:sp>
      <p:sp>
        <p:nvSpPr>
          <p:cNvPr id="3076" name="Rectangle 3"/>
          <p:cNvSpPr>
            <a:spLocks noGrp="1" noChangeArrowheads="1"/>
          </p:cNvSpPr>
          <p:nvPr>
            <p:ph type="body" idx="1"/>
          </p:nvPr>
        </p:nvSpPr>
        <p:spPr>
          <a:noFill/>
        </p:spPr>
        <p:txBody>
          <a:bodyPr/>
          <a:lstStyle>
            <a:defPPr>
              <a:defRPr kern="1200" smtId="4294967295"/>
            </a:defP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8CFA630-13BB-46C4-BD44-B2C5F9B66074}" type="datetimeFigureOut">
              <a:rPr lang="en-US" smtClean="0"/>
              <a:pPr/>
              <a:t>7/17/18</a:t>
            </a:fld>
            <a:endParaRPr lang="en-US" dirty="0">
              <a:solidFill>
                <a:srgbClr val="FFFFFF"/>
              </a:solidFill>
            </a:endParaRPr>
          </a:p>
        </p:txBody>
      </p:sp>
      <p:sp>
        <p:nvSpPr>
          <p:cNvPr id="5" name="Footer Placeholder 4"/>
          <p:cNvSpPr>
            <a:spLocks noGrp="1"/>
          </p:cNvSpPr>
          <p:nvPr>
            <p:ph type="ftr" sz="quarter" idx="11"/>
          </p:nvPr>
        </p:nvSpPr>
        <p:spPr/>
        <p:txBody>
          <a:bodyPr/>
          <a:lstStyle/>
          <a:p>
            <a:endParaRPr kumimoji="0" lang="en-US" dirty="0">
              <a:solidFill>
                <a:srgbClr val="FFFFFF"/>
              </a:solidFill>
            </a:endParaRPr>
          </a:p>
        </p:txBody>
      </p:sp>
      <p:sp>
        <p:nvSpPr>
          <p:cNvPr id="6" name="Slide Number Placeholder 5"/>
          <p:cNvSpPr>
            <a:spLocks noGrp="1"/>
          </p:cNvSpPr>
          <p:nvPr>
            <p:ph type="sldNum" sz="quarter" idx="12"/>
          </p:nvPr>
        </p:nvSpPr>
        <p:spPr/>
        <p:txBody>
          <a:bodyPr/>
          <a:lstStyle/>
          <a:p>
            <a:fld id="{BC5217A8-0E06-4059-AC45-433E2E67A85D}" type="slidenum">
              <a:rPr kumimoji="0" lang="en-US" smtClean="0"/>
              <a:pPr/>
              <a:t>‹#›</a:t>
            </a:fld>
            <a:endParaRPr kumimoji="0" lang="en-US" dirty="0">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CFA630-13BB-46C4-BD44-B2C5F9B66074}" type="datetimeFigureOut">
              <a:rPr lang="en-US" smtClean="0"/>
              <a:pPr/>
              <a:t>7/17/18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BC5217A8-0E06-4059-AC45-433E2E67A85D}"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CFA630-13BB-46C4-BD44-B2C5F9B66074}" type="datetimeFigureOut">
              <a:rPr lang="en-US" smtClean="0"/>
              <a:pPr/>
              <a:t>7/17/18</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BC5217A8-0E06-4059-AC45-433E2E67A85D}" type="slidenum">
              <a:rPr kumimoji="0" lang="en-US" smtClean="0"/>
              <a:pPr/>
              <a:t>‹#›</a:t>
            </a:fld>
            <a:endParaRPr kumimoji="0" lang="en-US" dirty="0">
              <a:solidFill>
                <a:schemeClr val="tx2"/>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CFA630-13BB-46C4-BD44-B2C5F9B66074}" type="datetimeFigureOut">
              <a:rPr lang="en-US" smtClean="0"/>
              <a:pPr/>
              <a:t>7/17/18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BC5217A8-0E06-4059-AC45-433E2E67A85D}"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8CFA630-13BB-46C4-BD44-B2C5F9B66074}" type="datetimeFigureOut">
              <a:rPr lang="en-US" smtClean="0"/>
              <a:pPr/>
              <a:t>7/17/18</a:t>
            </a:fld>
            <a:endParaRPr lang="en-US">
              <a:solidFill>
                <a:schemeClr val="tx2"/>
              </a:solidFill>
            </a:endParaRPr>
          </a:p>
        </p:txBody>
      </p:sp>
      <p:sp>
        <p:nvSpPr>
          <p:cNvPr id="5" name="Footer Placeholder 4"/>
          <p:cNvSpPr>
            <a:spLocks noGrp="1"/>
          </p:cNvSpPr>
          <p:nvPr>
            <p:ph type="ftr" sz="quarter" idx="11"/>
          </p:nvPr>
        </p:nvSpPr>
        <p:spPr/>
        <p:txBody>
          <a:bodyPr/>
          <a:lstStyle/>
          <a:p>
            <a:endParaRPr kumimoji="0" lang="en-US" dirty="0">
              <a:solidFill>
                <a:schemeClr val="tx2"/>
              </a:solidFill>
            </a:endParaRPr>
          </a:p>
        </p:txBody>
      </p:sp>
      <p:sp>
        <p:nvSpPr>
          <p:cNvPr id="6" name="Slide Number Placeholder 5"/>
          <p:cNvSpPr>
            <a:spLocks noGrp="1"/>
          </p:cNvSpPr>
          <p:nvPr>
            <p:ph type="sldNum" sz="quarter" idx="12"/>
          </p:nvPr>
        </p:nvSpPr>
        <p:spPr/>
        <p:txBody>
          <a:bodyPr/>
          <a:lstStyle/>
          <a:p>
            <a:fld id="{BC5217A8-0E06-4059-AC45-433E2E67A85D}"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8CFA630-13BB-46C4-BD44-B2C5F9B66074}" type="datetimeFigureOut">
              <a:rPr lang="en-US" smtClean="0"/>
              <a:pPr/>
              <a:t>7/17/18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BC5217A8-0E06-4059-AC45-433E2E67A85D}"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8CFA630-13BB-46C4-BD44-B2C5F9B66074}" type="datetimeFigureOut">
              <a:rPr lang="en-US" smtClean="0"/>
              <a:pPr/>
              <a:t>7/17/18</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BC5217A8-0E06-4059-AC45-433E2E67A85D}"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8CFA630-13BB-46C4-BD44-B2C5F9B66074}" type="datetimeFigureOut">
              <a:rPr lang="en-US" smtClean="0"/>
              <a:pPr/>
              <a:t>7/17/18</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BC5217A8-0E06-4059-AC45-433E2E67A85D}"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CFA630-13BB-46C4-BD44-B2C5F9B66074}" type="datetimeFigureOut">
              <a:rPr lang="en-US" smtClean="0"/>
              <a:pPr/>
              <a:t>7/17/18</a:t>
            </a:fld>
            <a:endParaRPr lang="en-US" dirty="0">
              <a:solidFill>
                <a:schemeClr val="tx2"/>
              </a:solidFill>
            </a:endParaRPr>
          </a:p>
        </p:txBody>
      </p:sp>
      <p:sp>
        <p:nvSpPr>
          <p:cNvPr id="3" name="Footer Placeholder 2"/>
          <p:cNvSpPr>
            <a:spLocks noGrp="1"/>
          </p:cNvSpPr>
          <p:nvPr>
            <p:ph type="ftr" sz="quarter" idx="11"/>
          </p:nvPr>
        </p:nvSpPr>
        <p:spPr/>
        <p:txBody>
          <a:bodyPr/>
          <a:lstStyle/>
          <a:p>
            <a:endParaRPr kumimoji="0" lang="en-US" dirty="0">
              <a:solidFill>
                <a:schemeClr val="tx2"/>
              </a:solidFill>
            </a:endParaRPr>
          </a:p>
        </p:txBody>
      </p:sp>
      <p:sp>
        <p:nvSpPr>
          <p:cNvPr id="4" name="Slide Number Placeholder 3"/>
          <p:cNvSpPr>
            <a:spLocks noGrp="1"/>
          </p:cNvSpPr>
          <p:nvPr>
            <p:ph type="sldNum" sz="quarter" idx="12"/>
          </p:nvPr>
        </p:nvSpPr>
        <p:spPr/>
        <p:txBody>
          <a:bodyPr/>
          <a:lstStyle/>
          <a:p>
            <a:fld id="{BC5217A8-0E06-4059-AC45-433E2E67A85D}"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F8CFA630-13BB-46C4-BD44-B2C5F9B66074}" type="datetimeFigureOut">
              <a:rPr lang="en-US" smtClean="0"/>
              <a:pPr/>
              <a:t>7/17/18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BC5217A8-0E06-4059-AC45-433E2E67A85D}"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F8CFA630-13BB-46C4-BD44-B2C5F9B66074}" type="datetimeFigureOut">
              <a:rPr lang="en-US" smtClean="0"/>
              <a:pPr/>
              <a:t>7/17/18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BC5217A8-0E06-4059-AC45-433E2E67A85D}" type="slidenum">
              <a:rPr kumimoji="0" lang="en-US" smtClean="0"/>
              <a:pPr/>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F8CFA630-13BB-46C4-BD44-B2C5F9B66074}" type="datetimeFigureOut">
              <a:rPr lang="en-US" smtClean="0"/>
              <a:pPr/>
              <a:t>7/17/18</a:t>
            </a:fld>
            <a:endParaRPr lang="en-US" sz="4533" dirty="0">
              <a:solidFill>
                <a:schemeClr val="tx2"/>
              </a:solidFill>
            </a:endParaRPr>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pPr algn="r" eaLnBrk="1" latinLnBrk="0" hangingPunct="1"/>
            <a:endParaRPr kumimoji="0" lang="en-US" sz="4533" dirty="0">
              <a:solidFill>
                <a:schemeClr val="tx2"/>
              </a:solidFill>
            </a:endParaRPr>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pPr algn="r" eaLnBrk="1" latinLnBrk="0" hangingPunct="1"/>
            <a:fld id="{BC5217A8-0E06-4059-AC45-433E2E67A85D}" type="slidenum">
              <a:rPr kumimoji="0" lang="en-US" smtClean="0"/>
              <a:pPr algn="r" eaLnBrk="1" latinLnBrk="0" hangingPunct="1"/>
              <a:t>‹#›</a:t>
            </a:fld>
            <a:endParaRPr kumimoji="0" lang="en-US" sz="5067" dirty="0">
              <a:solidFill>
                <a:schemeClr val="tx2"/>
              </a:solidFill>
            </a:endParaRPr>
          </a:p>
        </p:txBody>
      </p:sp>
    </p:spTree>
    <p:extLst>
      <p:ext uri="{BB962C8B-B14F-4D97-AF65-F5344CB8AC3E}">
        <p14:creationId xmlns:p14="http://schemas.microsoft.com/office/powerpoint/2010/main" val="1284602898"/>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tiff"/><Relationship Id="rId5" Type="http://schemas.openxmlformats.org/officeDocument/2006/relationships/image" Target="../media/image3.tiff"/><Relationship Id="rId4" Type="http://schemas.openxmlformats.org/officeDocument/2006/relationships/image" Target="../media/image2.tiff"/></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solidFill>
          <a:schemeClr val="accent6">
            <a:lumMod val="40000"/>
            <a:lumOff val="60000"/>
            <a:alpha val="90000"/>
          </a:schemeClr>
        </a:solidFill>
        <a:effectLst/>
      </p:bgPr>
    </p:bg>
    <p:spTree>
      <p:nvGrpSpPr>
        <p:cNvPr id="1" name=""/>
        <p:cNvGrpSpPr/>
        <p:nvPr/>
      </p:nvGrpSpPr>
      <p:grpSpPr>
        <a:xfrm>
          <a:off x="0" y="0"/>
          <a:ext cx="0" cy="0"/>
          <a:chOff x="0" y="0"/>
          <a:chExt cx="0" cy="0"/>
        </a:xfrm>
      </p:grpSpPr>
      <p:sp>
        <p:nvSpPr>
          <p:cNvPr id="42" name="TextBox 41"/>
          <p:cNvSpPr txBox="1"/>
          <p:nvPr/>
        </p:nvSpPr>
        <p:spPr>
          <a:xfrm>
            <a:off x="-9676" y="204206"/>
            <a:ext cx="43891200" cy="4375493"/>
          </a:xfrm>
          <a:prstGeom prst="rect">
            <a:avLst/>
          </a:prstGeom>
          <a:solidFill>
            <a:schemeClr val="accent6">
              <a:lumMod val="40000"/>
              <a:lumOff val="60000"/>
            </a:schemeClr>
          </a:solidFill>
        </p:spPr>
        <p:txBody>
          <a:bodyPr wrap="square" rtlCol="0">
            <a:spAutoFit/>
          </a:bodyPr>
          <a:lstStyle/>
          <a:p>
            <a:pPr algn="ctr"/>
            <a:r>
              <a:rPr lang="en-US" sz="7200" dirty="0">
                <a:effectLst/>
              </a:rPr>
              <a:t>Interventions to Attenuate the Psychological  Effects of Trauma on </a:t>
            </a:r>
          </a:p>
          <a:p>
            <a:pPr algn="ctr"/>
            <a:r>
              <a:rPr lang="en-US" sz="7200" dirty="0">
                <a:effectLst/>
              </a:rPr>
              <a:t>Front Line Staff Nurses: An Integrative Review</a:t>
            </a:r>
          </a:p>
          <a:p>
            <a:pPr algn="ctr"/>
            <a:r>
              <a:rPr lang="en-US" sz="7200" dirty="0">
                <a:effectLst/>
              </a:rPr>
              <a:t>Sarah Tisser, MS with Larry Maturin MSN, APN, RN</a:t>
            </a:r>
          </a:p>
          <a:p>
            <a:pPr algn="ctr"/>
            <a:endParaRPr lang="en-US" sz="900" dirty="0">
              <a:effectLst/>
            </a:endParaRPr>
          </a:p>
          <a:p>
            <a:pPr algn="ctr"/>
            <a:r>
              <a:rPr lang="en-US" sz="5333" dirty="0">
                <a:effectLst/>
              </a:rPr>
              <a:t>DePaul University School of Nursing, Chicago, IL 60604</a:t>
            </a:r>
          </a:p>
        </p:txBody>
      </p:sp>
      <p:sp>
        <p:nvSpPr>
          <p:cNvPr id="3" name="TextBox 2"/>
          <p:cNvSpPr txBox="1"/>
          <p:nvPr/>
        </p:nvSpPr>
        <p:spPr>
          <a:xfrm>
            <a:off x="152400" y="4955735"/>
            <a:ext cx="13716000" cy="913007"/>
          </a:xfrm>
          <a:prstGeom prst="rect">
            <a:avLst/>
          </a:prstGeom>
          <a:solidFill>
            <a:srgbClr val="003191"/>
          </a:solidFill>
        </p:spPr>
        <p:txBody>
          <a:bodyPr wrap="square" rtlCol="0">
            <a:spAutoFit/>
          </a:bodyPr>
          <a:lstStyle/>
          <a:p>
            <a:pPr algn="ctr"/>
            <a:r>
              <a:rPr lang="en-US" sz="5333" dirty="0">
                <a:solidFill>
                  <a:schemeClr val="bg1"/>
                </a:solidFill>
              </a:rPr>
              <a:t>BACKGROUND</a:t>
            </a:r>
          </a:p>
        </p:txBody>
      </p:sp>
      <p:sp>
        <p:nvSpPr>
          <p:cNvPr id="4" name="TextBox 3"/>
          <p:cNvSpPr txBox="1"/>
          <p:nvPr/>
        </p:nvSpPr>
        <p:spPr>
          <a:xfrm>
            <a:off x="152400" y="6062918"/>
            <a:ext cx="13716000" cy="8634671"/>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marL="762010" indent="-762010">
              <a:buFont typeface="Wingdings" pitchFamily="2" charset="2"/>
              <a:buChar char="Ø"/>
            </a:pPr>
            <a:r>
              <a:rPr lang="en-US" sz="4270" dirty="0">
                <a:effectLst/>
                <a:latin typeface="Times New Roman" charset="0"/>
                <a:ea typeface="Times New Roman" charset="0"/>
                <a:cs typeface="Times New Roman" charset="0"/>
              </a:rPr>
              <a:t>Repetitive exposure to significant stressors such as aggression, violence, care of critically ill patients, unsuccessful cardiopulmonary resuscitation, and death, may result in the development of compassion fatigue, moral distress and secondary traumatic stress, which can all lead to burnout. </a:t>
            </a:r>
          </a:p>
          <a:p>
            <a:pPr marL="762010" indent="-762010">
              <a:buFont typeface="Wingdings" pitchFamily="2" charset="2"/>
              <a:buChar char="Ø"/>
            </a:pPr>
            <a:r>
              <a:rPr lang="en-US" sz="4270" dirty="0">
                <a:effectLst/>
                <a:latin typeface="Times New Roman" charset="0"/>
                <a:ea typeface="Times New Roman" charset="0"/>
                <a:cs typeface="Times New Roman" charset="0"/>
              </a:rPr>
              <a:t>Stress among front line nurses leads to reduce efficiency, high staff turnover, sickness absence, and decreased in quality of care.</a:t>
            </a:r>
          </a:p>
          <a:p>
            <a:pPr marL="762010" indent="-762010">
              <a:buFont typeface="Wingdings" pitchFamily="2" charset="2"/>
              <a:buChar char="Ø"/>
            </a:pPr>
            <a:r>
              <a:rPr lang="en-US" sz="4270" dirty="0">
                <a:effectLst/>
                <a:latin typeface="Times New Roman" charset="0"/>
                <a:ea typeface="Times New Roman" charset="0"/>
                <a:cs typeface="Times New Roman" charset="0"/>
              </a:rPr>
              <a:t>One way to assist front line nurses manage their reactions to such events is to introduce debriefing sessions after stressful events and to help them developing positive coping behaviors. </a:t>
            </a:r>
          </a:p>
        </p:txBody>
      </p:sp>
      <p:sp>
        <p:nvSpPr>
          <p:cNvPr id="43" name="TextBox 42"/>
          <p:cNvSpPr txBox="1"/>
          <p:nvPr/>
        </p:nvSpPr>
        <p:spPr>
          <a:xfrm>
            <a:off x="14640927" y="4910228"/>
            <a:ext cx="14630400" cy="945664"/>
          </a:xfrm>
          <a:prstGeom prst="rect">
            <a:avLst/>
          </a:prstGeom>
          <a:solidFill>
            <a:srgbClr val="003191"/>
          </a:solidFill>
        </p:spPr>
        <p:txBody>
          <a:bodyPr wrap="square" rtlCol="0">
            <a:spAutoFit/>
          </a:bodyPr>
          <a:lstStyle/>
          <a:p>
            <a:pPr algn="ctr"/>
            <a:r>
              <a:rPr lang="en-US" sz="5333" dirty="0">
                <a:solidFill>
                  <a:schemeClr val="bg1"/>
                </a:solidFill>
              </a:rPr>
              <a:t>RESEARCH QUESTIONS</a:t>
            </a:r>
          </a:p>
        </p:txBody>
      </p:sp>
      <p:sp>
        <p:nvSpPr>
          <p:cNvPr id="48" name="TextBox 47"/>
          <p:cNvSpPr txBox="1"/>
          <p:nvPr/>
        </p:nvSpPr>
        <p:spPr>
          <a:xfrm>
            <a:off x="14641024" y="6062918"/>
            <a:ext cx="14630400" cy="468891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lvl="0"/>
            <a:r>
              <a:rPr lang="en-US" sz="4267" dirty="0">
                <a:effectLst/>
              </a:rPr>
              <a:t>1. What are the different types of interventions that could attenuate the psychological effects of trauma on front line nurses?</a:t>
            </a:r>
          </a:p>
          <a:p>
            <a:pPr lvl="0"/>
            <a:r>
              <a:rPr lang="en-US" sz="4267" dirty="0">
                <a:effectLst/>
              </a:rPr>
              <a:t>2. What would be the best way to conduct an effective debriefing session(s)?</a:t>
            </a:r>
          </a:p>
          <a:p>
            <a:pPr lvl="0"/>
            <a:r>
              <a:rPr lang="en-US" sz="4267" dirty="0">
                <a:effectLst/>
              </a:rPr>
              <a:t>3. What could encourage the development of positive coping behaviors in front line staff nurses?</a:t>
            </a:r>
          </a:p>
        </p:txBody>
      </p:sp>
      <p:sp>
        <p:nvSpPr>
          <p:cNvPr id="5" name="Rectangle 4"/>
          <p:cNvSpPr/>
          <p:nvPr/>
        </p:nvSpPr>
        <p:spPr>
          <a:xfrm>
            <a:off x="174916" y="16587271"/>
            <a:ext cx="13693484" cy="3375604"/>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a:spAutoFit/>
          </a:bodyPr>
          <a:lstStyle/>
          <a:p>
            <a:r>
              <a:rPr lang="en-US" sz="4267" dirty="0"/>
              <a:t>The purpose of this literature review is to:</a:t>
            </a:r>
          </a:p>
          <a:p>
            <a:pPr marL="571500" indent="-571500">
              <a:buFont typeface="Wingdings" pitchFamily="2" charset="2"/>
              <a:buChar char="Ø"/>
            </a:pPr>
            <a:r>
              <a:rPr lang="en-US" sz="4267" dirty="0"/>
              <a:t>Explore different positive coping behaviors that could attenuate the negative emotional responses on front line nurses</a:t>
            </a:r>
          </a:p>
          <a:p>
            <a:pPr marL="571500" indent="-571500">
              <a:buFont typeface="Wingdings" pitchFamily="2" charset="2"/>
              <a:buChar char="Ø"/>
            </a:pPr>
            <a:r>
              <a:rPr lang="en-US" sz="4267" dirty="0"/>
              <a:t>Establish the best way to debrief after a traumatic event.</a:t>
            </a:r>
          </a:p>
        </p:txBody>
      </p:sp>
      <p:sp>
        <p:nvSpPr>
          <p:cNvPr id="50" name="TextBox 49"/>
          <p:cNvSpPr txBox="1"/>
          <p:nvPr/>
        </p:nvSpPr>
        <p:spPr>
          <a:xfrm>
            <a:off x="14527315" y="21720267"/>
            <a:ext cx="14630400" cy="913007"/>
          </a:xfrm>
          <a:prstGeom prst="rect">
            <a:avLst/>
          </a:prstGeom>
          <a:solidFill>
            <a:srgbClr val="003191"/>
          </a:solidFill>
        </p:spPr>
        <p:txBody>
          <a:bodyPr wrap="square" rtlCol="0">
            <a:spAutoFit/>
          </a:bodyPr>
          <a:lstStyle/>
          <a:p>
            <a:pPr algn="ctr"/>
            <a:r>
              <a:rPr lang="en-US" sz="5333" dirty="0">
                <a:solidFill>
                  <a:schemeClr val="bg1"/>
                </a:solidFill>
              </a:rPr>
              <a:t>METHODOLOGY</a:t>
            </a:r>
          </a:p>
        </p:txBody>
      </p:sp>
      <p:sp>
        <p:nvSpPr>
          <p:cNvPr id="10" name="Rectangle 9"/>
          <p:cNvSpPr>
            <a:spLocks/>
          </p:cNvSpPr>
          <p:nvPr/>
        </p:nvSpPr>
        <p:spPr>
          <a:xfrm>
            <a:off x="14640927" y="22793670"/>
            <a:ext cx="14403177" cy="3375604"/>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a:spAutoFit/>
          </a:bodyPr>
          <a:lstStyle/>
          <a:p>
            <a:r>
              <a:rPr lang="en-US" sz="4267" dirty="0">
                <a:effectLst/>
                <a:latin typeface="Times New Roman" charset="0"/>
                <a:ea typeface="Calibri" charset="0"/>
              </a:rPr>
              <a:t>Through this integrative literature review there will be a greater understanding of how to improve debriefing after a traumatic event, as well as incorporating positive coping behaviors.</a:t>
            </a:r>
            <a:r>
              <a:rPr lang="en-US" sz="4267" dirty="0">
                <a:effectLst/>
              </a:rPr>
              <a:t> Literature was obtained from three databases that included CINAHL, PubMed and PsychINFO. </a:t>
            </a:r>
            <a:endParaRPr lang="en-US" sz="4267" dirty="0"/>
          </a:p>
        </p:txBody>
      </p:sp>
      <p:sp>
        <p:nvSpPr>
          <p:cNvPr id="11" name="Rectangle 10"/>
          <p:cNvSpPr/>
          <p:nvPr/>
        </p:nvSpPr>
        <p:spPr>
          <a:xfrm>
            <a:off x="21829329" y="16254016"/>
            <a:ext cx="253596" cy="420564"/>
          </a:xfrm>
          <a:prstGeom prst="rect">
            <a:avLst/>
          </a:prstGeom>
        </p:spPr>
        <p:txBody>
          <a:bodyPr wrap="none">
            <a:spAutoFit/>
          </a:bodyPr>
          <a:lstStyle/>
          <a:p>
            <a:r>
              <a:rPr lang="en-US" sz="2133" dirty="0">
                <a:effectLst/>
              </a:rPr>
              <a:t> </a:t>
            </a:r>
            <a:endParaRPr lang="en-US" sz="2133" dirty="0"/>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652"/>
            <a:ext cx="4495800" cy="4521939"/>
          </a:xfrm>
          <a:prstGeom prst="rect">
            <a:avLst/>
          </a:prstGeom>
        </p:spPr>
      </p:pic>
      <p:sp>
        <p:nvSpPr>
          <p:cNvPr id="63" name="TextBox 62"/>
          <p:cNvSpPr txBox="1"/>
          <p:nvPr/>
        </p:nvSpPr>
        <p:spPr>
          <a:xfrm>
            <a:off x="14593633" y="26801812"/>
            <a:ext cx="14630400" cy="913007"/>
          </a:xfrm>
          <a:prstGeom prst="rect">
            <a:avLst/>
          </a:prstGeom>
          <a:solidFill>
            <a:srgbClr val="003191"/>
          </a:solidFill>
        </p:spPr>
        <p:txBody>
          <a:bodyPr wrap="square" rtlCol="0">
            <a:spAutoFit/>
          </a:bodyPr>
          <a:lstStyle/>
          <a:p>
            <a:pPr algn="ctr"/>
            <a:r>
              <a:rPr lang="en-US" sz="5333" dirty="0">
                <a:solidFill>
                  <a:schemeClr val="bg1"/>
                </a:solidFill>
              </a:rPr>
              <a:t>NURSING CONSIDERATIONS</a:t>
            </a:r>
          </a:p>
        </p:txBody>
      </p:sp>
      <p:cxnSp>
        <p:nvCxnSpPr>
          <p:cNvPr id="16" name="Straight Connector 15"/>
          <p:cNvCxnSpPr>
            <a:cxnSpLocks/>
          </p:cNvCxnSpPr>
          <p:nvPr/>
        </p:nvCxnSpPr>
        <p:spPr>
          <a:xfrm flipV="1">
            <a:off x="2819400" y="4572000"/>
            <a:ext cx="41139534" cy="174197"/>
          </a:xfrm>
          <a:prstGeom prst="line">
            <a:avLst/>
          </a:prstGeom>
          <a:ln>
            <a:solidFill>
              <a:srgbClr val="003191"/>
            </a:solidFill>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14620724" y="27922935"/>
            <a:ext cx="14650603" cy="468891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a:spAutoFit/>
          </a:bodyPr>
          <a:lstStyle/>
          <a:p>
            <a:pPr marL="571500" indent="-571500">
              <a:buFont typeface="Wingdings" pitchFamily="2" charset="2"/>
              <a:buChar char="Ø"/>
            </a:pPr>
            <a:r>
              <a:rPr lang="en-US" sz="4267" dirty="0">
                <a:effectLst/>
                <a:latin typeface="Times New Roman" charset="0"/>
                <a:ea typeface="Calibri" charset="0"/>
              </a:rPr>
              <a:t>Hospital management and nurse leaders should be aware about the benefits of debriefing sessions after traumatic events. Debriefing sessions should be implemented as a part of hospital policies </a:t>
            </a:r>
            <a:r>
              <a:rPr lang="en-US" sz="4267">
                <a:effectLst/>
                <a:latin typeface="Times New Roman" charset="0"/>
                <a:ea typeface="Calibri" charset="0"/>
              </a:rPr>
              <a:t>and procedures.</a:t>
            </a:r>
            <a:endParaRPr lang="en-US" sz="4267" dirty="0">
              <a:effectLst/>
              <a:latin typeface="Times New Roman" charset="0"/>
              <a:ea typeface="Calibri" charset="0"/>
            </a:endParaRPr>
          </a:p>
          <a:p>
            <a:pPr marL="571500" indent="-571500">
              <a:buFont typeface="Wingdings" pitchFamily="2" charset="2"/>
              <a:buChar char="Ø"/>
            </a:pPr>
            <a:r>
              <a:rPr lang="en-US" sz="4267" dirty="0">
                <a:effectLst/>
                <a:latin typeface="Times New Roman" charset="0"/>
                <a:ea typeface="Calibri" charset="0"/>
              </a:rPr>
              <a:t>Psychological care should be considered for all nurses regardless of traumatic stress levels. </a:t>
            </a:r>
          </a:p>
          <a:p>
            <a:pPr marL="571500" indent="-571500">
              <a:buFont typeface="Arial" panose="020B0604020202020204" pitchFamily="34" charset="0"/>
              <a:buChar char="•"/>
            </a:pPr>
            <a:endParaRPr lang="en-US" sz="4267" dirty="0"/>
          </a:p>
        </p:txBody>
      </p:sp>
      <p:pic>
        <p:nvPicPr>
          <p:cNvPr id="84" name="Picture 8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166800" y="-25787"/>
            <a:ext cx="4495800" cy="4521939"/>
          </a:xfrm>
          <a:prstGeom prst="rect">
            <a:avLst/>
          </a:prstGeom>
        </p:spPr>
      </p:pic>
      <p:sp>
        <p:nvSpPr>
          <p:cNvPr id="85" name="TextBox 84"/>
          <p:cNvSpPr txBox="1"/>
          <p:nvPr/>
        </p:nvSpPr>
        <p:spPr>
          <a:xfrm>
            <a:off x="29946600" y="4929090"/>
            <a:ext cx="13716000" cy="913007"/>
          </a:xfrm>
          <a:prstGeom prst="rect">
            <a:avLst/>
          </a:prstGeom>
          <a:solidFill>
            <a:srgbClr val="003191"/>
          </a:solidFill>
        </p:spPr>
        <p:txBody>
          <a:bodyPr wrap="square" rtlCol="0">
            <a:spAutoFit/>
          </a:bodyPr>
          <a:lstStyle/>
          <a:p>
            <a:pPr algn="ctr"/>
            <a:r>
              <a:rPr lang="en-US" sz="5333" dirty="0">
                <a:solidFill>
                  <a:schemeClr val="bg1"/>
                </a:solidFill>
              </a:rPr>
              <a:t>DISCUSSION</a:t>
            </a:r>
          </a:p>
        </p:txBody>
      </p:sp>
      <p:sp>
        <p:nvSpPr>
          <p:cNvPr id="86" name="TextBox 85"/>
          <p:cNvSpPr txBox="1"/>
          <p:nvPr/>
        </p:nvSpPr>
        <p:spPr>
          <a:xfrm>
            <a:off x="29946600" y="24842593"/>
            <a:ext cx="13716000" cy="913007"/>
          </a:xfrm>
          <a:prstGeom prst="rect">
            <a:avLst/>
          </a:prstGeom>
          <a:solidFill>
            <a:srgbClr val="003191"/>
          </a:solidFill>
        </p:spPr>
        <p:txBody>
          <a:bodyPr wrap="square" rtlCol="0">
            <a:spAutoFit/>
          </a:bodyPr>
          <a:lstStyle/>
          <a:p>
            <a:pPr algn="ctr"/>
            <a:r>
              <a:rPr lang="en-US" sz="5333" dirty="0">
                <a:solidFill>
                  <a:schemeClr val="bg1"/>
                </a:solidFill>
              </a:rPr>
              <a:t>CONCLUSION</a:t>
            </a:r>
          </a:p>
        </p:txBody>
      </p:sp>
      <p:sp>
        <p:nvSpPr>
          <p:cNvPr id="88" name="TextBox 87"/>
          <p:cNvSpPr txBox="1"/>
          <p:nvPr/>
        </p:nvSpPr>
        <p:spPr>
          <a:xfrm>
            <a:off x="29946600" y="6072090"/>
            <a:ext cx="13716000" cy="1256876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marL="762010" indent="-762010">
              <a:buFont typeface="Wingdings" pitchFamily="2" charset="2"/>
              <a:buChar char="Ø"/>
            </a:pPr>
            <a:r>
              <a:rPr lang="en-US" sz="4267" dirty="0">
                <a:effectLst/>
              </a:rPr>
              <a:t>Work related-stress can be defined as a harmful reaction people have to undue pressure and demand places on them at work; the demands on the person are higher than the person’s ability to cope. Many studies have exhibited the potential for damage to the psychological and emotional aspects of nurses working in acute settings. </a:t>
            </a:r>
          </a:p>
          <a:p>
            <a:pPr marL="762010" indent="-762010">
              <a:buFont typeface="Wingdings" pitchFamily="2" charset="2"/>
              <a:buChar char="Ø"/>
            </a:pPr>
            <a:r>
              <a:rPr lang="en-US" sz="4267" dirty="0">
                <a:effectLst/>
              </a:rPr>
              <a:t>Proactive coping behaviors can effectively be used to alleviate traumatic stress. It has been showed that the use of proactive coping strategies remains critical  for front line nurses, however the traumatic stress symptoms they experience may never be prevented completely.</a:t>
            </a:r>
          </a:p>
          <a:p>
            <a:pPr marL="762010" indent="-762010">
              <a:buFont typeface="Wingdings" pitchFamily="2" charset="2"/>
              <a:buChar char="Ø"/>
            </a:pPr>
            <a:r>
              <a:rPr lang="en-US" sz="4267" dirty="0">
                <a:effectLst/>
              </a:rPr>
              <a:t>Debriefing is one method that has been shown to decrease stress, while improving concentration, moral and work engagement. To successfully implement the debriefing process, leaders should emphasize the importance of the learning opportunity presented and acknowledge the efforts of nurses who attend debriefing sessions. </a:t>
            </a:r>
          </a:p>
        </p:txBody>
      </p:sp>
      <p:sp>
        <p:nvSpPr>
          <p:cNvPr id="89" name="Rectangle 88"/>
          <p:cNvSpPr/>
          <p:nvPr/>
        </p:nvSpPr>
        <p:spPr>
          <a:xfrm>
            <a:off x="29946600" y="25954726"/>
            <a:ext cx="13716000" cy="6658874"/>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a:spAutoFit/>
          </a:bodyPr>
          <a:lstStyle/>
          <a:p>
            <a:r>
              <a:rPr lang="en-US" sz="4267" dirty="0">
                <a:effectLst/>
                <a:latin typeface="Times New Roman" charset="0"/>
                <a:ea typeface="Calibri" charset="0"/>
              </a:rPr>
              <a:t>The stress experienced by front line nurses is partly linked to working environment, management, past traumatic experiences, proactive coping behaviors, nurses’ resilience and post-trauma related activities. </a:t>
            </a:r>
          </a:p>
          <a:p>
            <a:r>
              <a:rPr lang="en-US" sz="4267" dirty="0">
                <a:effectLst/>
                <a:latin typeface="Times New Roman" charset="0"/>
                <a:ea typeface="Calibri" charset="0"/>
              </a:rPr>
              <a:t>By improving hospital culture ongoing education, adopting the use of proactive coping strategies and introducing debriefing guidelines, nurses could me more protected from compassion fatigue, PTSD, burnout and secondary related stress. Reducing nurses’ stress is crucial in order to prevent early departure of nurses from the profession and/or the unit. </a:t>
            </a:r>
          </a:p>
        </p:txBody>
      </p:sp>
      <p:sp>
        <p:nvSpPr>
          <p:cNvPr id="56" name="Rectangle 55"/>
          <p:cNvSpPr/>
          <p:nvPr/>
        </p:nvSpPr>
        <p:spPr>
          <a:xfrm>
            <a:off x="164030" y="31864612"/>
            <a:ext cx="13716000" cy="748988"/>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a:spAutoFit/>
          </a:bodyPr>
          <a:lstStyle/>
          <a:p>
            <a:r>
              <a:rPr lang="en-US" sz="4267" dirty="0">
                <a:effectLst/>
                <a:latin typeface="Times New Roman" charset="0"/>
                <a:ea typeface="Calibri" charset="0"/>
              </a:rPr>
              <a:t>Please </a:t>
            </a:r>
            <a:r>
              <a:rPr lang="en-US" sz="4267">
                <a:effectLst/>
                <a:latin typeface="Times New Roman" charset="0"/>
                <a:ea typeface="Calibri" charset="0"/>
              </a:rPr>
              <a:t>see attachment. </a:t>
            </a:r>
            <a:endParaRPr lang="en-US" sz="4267" dirty="0"/>
          </a:p>
        </p:txBody>
      </p:sp>
      <p:sp>
        <p:nvSpPr>
          <p:cNvPr id="57" name="TextBox 56"/>
          <p:cNvSpPr txBox="1"/>
          <p:nvPr/>
        </p:nvSpPr>
        <p:spPr>
          <a:xfrm>
            <a:off x="174916" y="30823638"/>
            <a:ext cx="13716000" cy="913007"/>
          </a:xfrm>
          <a:prstGeom prst="rect">
            <a:avLst/>
          </a:prstGeom>
          <a:solidFill>
            <a:srgbClr val="003191"/>
          </a:solidFill>
        </p:spPr>
        <p:txBody>
          <a:bodyPr wrap="square" rtlCol="0">
            <a:spAutoFit/>
          </a:bodyPr>
          <a:lstStyle/>
          <a:p>
            <a:pPr algn="ctr"/>
            <a:r>
              <a:rPr lang="en-US" sz="5333" dirty="0">
                <a:solidFill>
                  <a:schemeClr val="bg1"/>
                </a:solidFill>
              </a:rPr>
              <a:t>REFERENCES</a:t>
            </a:r>
          </a:p>
        </p:txBody>
      </p:sp>
      <p:sp>
        <p:nvSpPr>
          <p:cNvPr id="9" name="TextBox 8">
            <a:extLst>
              <a:ext uri="{FF2B5EF4-FFF2-40B4-BE49-F238E27FC236}">
                <a16:creationId xmlns:a16="http://schemas.microsoft.com/office/drawing/2014/main" id="{409FF7A0-144A-FD4C-8574-F4EBFD342D0B}"/>
              </a:ext>
            </a:extLst>
          </p:cNvPr>
          <p:cNvSpPr txBox="1"/>
          <p:nvPr/>
        </p:nvSpPr>
        <p:spPr>
          <a:xfrm>
            <a:off x="28460700" y="16687800"/>
            <a:ext cx="184731" cy="461665"/>
          </a:xfrm>
          <a:prstGeom prst="rect">
            <a:avLst/>
          </a:prstGeom>
          <a:solidFill>
            <a:schemeClr val="accent6">
              <a:lumMod val="40000"/>
              <a:lumOff val="60000"/>
            </a:schemeClr>
          </a:solidFill>
        </p:spPr>
        <p:txBody>
          <a:bodyPr wrap="none" rtlCol="0">
            <a:spAutoFit/>
          </a:bodyPr>
          <a:lstStyle/>
          <a:p>
            <a:endParaRPr lang="en-US" dirty="0"/>
          </a:p>
        </p:txBody>
      </p:sp>
      <p:sp>
        <p:nvSpPr>
          <p:cNvPr id="34" name="TextBox 33">
            <a:extLst>
              <a:ext uri="{FF2B5EF4-FFF2-40B4-BE49-F238E27FC236}">
                <a16:creationId xmlns:a16="http://schemas.microsoft.com/office/drawing/2014/main" id="{4EFC108A-32DE-F148-8661-90A58C73EC84}"/>
              </a:ext>
            </a:extLst>
          </p:cNvPr>
          <p:cNvSpPr txBox="1"/>
          <p:nvPr/>
        </p:nvSpPr>
        <p:spPr>
          <a:xfrm>
            <a:off x="174916" y="15091063"/>
            <a:ext cx="13716000" cy="913007"/>
          </a:xfrm>
          <a:prstGeom prst="rect">
            <a:avLst/>
          </a:prstGeom>
          <a:solidFill>
            <a:srgbClr val="003191"/>
          </a:solidFill>
        </p:spPr>
        <p:txBody>
          <a:bodyPr wrap="square" rtlCol="0">
            <a:spAutoFit/>
          </a:bodyPr>
          <a:lstStyle/>
          <a:p>
            <a:pPr algn="ctr"/>
            <a:r>
              <a:rPr lang="en-US" sz="5333" dirty="0">
                <a:solidFill>
                  <a:schemeClr val="bg1"/>
                </a:solidFill>
              </a:rPr>
              <a:t>PURPOSE STATEMENT</a:t>
            </a:r>
          </a:p>
        </p:txBody>
      </p:sp>
      <p:pic>
        <p:nvPicPr>
          <p:cNvPr id="20" name="Picture 19">
            <a:extLst>
              <a:ext uri="{FF2B5EF4-FFF2-40B4-BE49-F238E27FC236}">
                <a16:creationId xmlns:a16="http://schemas.microsoft.com/office/drawing/2014/main" id="{4DE340A3-451E-8849-B195-3E4D2E35FE71}"/>
              </a:ext>
            </a:extLst>
          </p:cNvPr>
          <p:cNvPicPr>
            <a:picLocks noChangeAspect="1"/>
          </p:cNvPicPr>
          <p:nvPr/>
        </p:nvPicPr>
        <p:blipFill>
          <a:blip r:embed="rId4"/>
          <a:stretch>
            <a:fillRect/>
          </a:stretch>
        </p:blipFill>
        <p:spPr>
          <a:xfrm>
            <a:off x="493047" y="21367158"/>
            <a:ext cx="13489653" cy="8149999"/>
          </a:xfrm>
          <a:prstGeom prst="rect">
            <a:avLst/>
          </a:prstGeom>
        </p:spPr>
      </p:pic>
      <p:pic>
        <p:nvPicPr>
          <p:cNvPr id="21" name="Picture 20">
            <a:extLst>
              <a:ext uri="{FF2B5EF4-FFF2-40B4-BE49-F238E27FC236}">
                <a16:creationId xmlns:a16="http://schemas.microsoft.com/office/drawing/2014/main" id="{B9095363-E44B-C743-B743-9EDB78DED47B}"/>
              </a:ext>
            </a:extLst>
          </p:cNvPr>
          <p:cNvPicPr>
            <a:picLocks noChangeAspect="1"/>
          </p:cNvPicPr>
          <p:nvPr/>
        </p:nvPicPr>
        <p:blipFill>
          <a:blip r:embed="rId5"/>
          <a:stretch>
            <a:fillRect/>
          </a:stretch>
        </p:blipFill>
        <p:spPr>
          <a:xfrm>
            <a:off x="14923296" y="11660494"/>
            <a:ext cx="14120808" cy="9379515"/>
          </a:xfrm>
          <a:prstGeom prst="rect">
            <a:avLst/>
          </a:prstGeom>
        </p:spPr>
      </p:pic>
      <p:pic>
        <p:nvPicPr>
          <p:cNvPr id="38" name="Picture 37">
            <a:extLst>
              <a:ext uri="{FF2B5EF4-FFF2-40B4-BE49-F238E27FC236}">
                <a16:creationId xmlns:a16="http://schemas.microsoft.com/office/drawing/2014/main" id="{49C3346B-96B3-8541-A7FD-D509775B102A}"/>
              </a:ext>
            </a:extLst>
          </p:cNvPr>
          <p:cNvPicPr>
            <a:picLocks noChangeAspect="1"/>
          </p:cNvPicPr>
          <p:nvPr/>
        </p:nvPicPr>
        <p:blipFill>
          <a:blip r:embed="rId6"/>
          <a:stretch>
            <a:fillRect/>
          </a:stretch>
        </p:blipFill>
        <p:spPr>
          <a:xfrm>
            <a:off x="33973018" y="18839978"/>
            <a:ext cx="9658206" cy="5935903"/>
          </a:xfrm>
          <a:prstGeom prst="rect">
            <a:avLst/>
          </a:prstGeom>
        </p:spPr>
      </p:pic>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1.7601 Service Pack 1"/>
  <p:tag name="AS_RELEASE_DATE" val="2015.10.08"/>
  <p:tag name="AS_TITLE" val="Aspose.Slides for .NET 4.0"/>
  <p:tag name="AS_VERSION" val="15.8.1.0"/>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33041</TotalTime>
  <Words>577</Words>
  <Application>Microsoft Macintosh PowerPoint</Application>
  <PresentationFormat>Custom</PresentationFormat>
  <Paragraphs>33</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宋体</vt:lpstr>
      <vt:lpstr>Arial</vt:lpstr>
      <vt:lpstr>Calibri</vt:lpstr>
      <vt:lpstr>Calibri Light</vt:lpstr>
      <vt:lpstr>Times New Roman</vt:lpstr>
      <vt:lpstr>Wingdings</vt:lpstr>
      <vt:lpstr>Office Theme</vt:lpstr>
      <vt:lpstr>PowerPoint Presentation</vt:lpstr>
    </vt:vector>
  </TitlesOfParts>
  <Company>Graphicsland</Company>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 to make a scientific poster</dc:title>
  <dc:subject>How To Make A Scientific Poster</dc:subject>
  <dc:creator>Graphicsland/MakeSigns.com</dc:creator>
  <cp:keywords>scientific, research, template, custom, poster, presentation, symposium, printing, PowerPoint, create, design, example, sample, download</cp:keywords>
  <dc:description>This is a free template from MakeSigns.com to help you create the perfect scientific poster.</dc:description>
  <cp:lastModifiedBy>Sarah Tisser</cp:lastModifiedBy>
  <cp:revision>149</cp:revision>
  <cp:lastPrinted>2000-08-03T00:31:24Z</cp:lastPrinted>
  <dcterms:modified xsi:type="dcterms:W3CDTF">2018-07-18T00:56:48Z</dcterms:modified>
  <cp:category>templates for scientific poster</cp:category>
</cp:coreProperties>
</file>