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7441188" cy="50149125"/>
  <p:custDataLst>
    <p:tags r:id="rId4"/>
  </p:custDataLst>
  <p:defaultTextStyle>
    <a:defPPr>
      <a:defRPr lang="en-US"/>
    </a:defPPr>
    <a:lvl1pPr algn="l" rtl="0" fontAlgn="base">
      <a:spcBef>
        <a:spcPct val="0"/>
      </a:spcBef>
      <a:spcAft>
        <a:spcPct val="0"/>
      </a:spcAft>
      <a:defRPr sz="4000" kern="1200">
        <a:solidFill>
          <a:schemeClr val="tx1"/>
        </a:solidFill>
        <a:latin typeface="Arial"/>
        <a:ea typeface="+mn-ea"/>
        <a:cs typeface="+mn-cs"/>
      </a:defRPr>
    </a:lvl1pPr>
    <a:lvl2pPr marL="457200" algn="l" rtl="0" fontAlgn="base">
      <a:spcBef>
        <a:spcPct val="0"/>
      </a:spcBef>
      <a:spcAft>
        <a:spcPct val="0"/>
      </a:spcAft>
      <a:defRPr sz="4000" kern="1200">
        <a:solidFill>
          <a:schemeClr val="tx1"/>
        </a:solidFill>
        <a:latin typeface="Arial"/>
        <a:ea typeface="+mn-ea"/>
        <a:cs typeface="+mn-cs"/>
      </a:defRPr>
    </a:lvl2pPr>
    <a:lvl3pPr marL="914400" algn="l" rtl="0" fontAlgn="base">
      <a:spcBef>
        <a:spcPct val="0"/>
      </a:spcBef>
      <a:spcAft>
        <a:spcPct val="0"/>
      </a:spcAft>
      <a:defRPr sz="4000" kern="1200">
        <a:solidFill>
          <a:schemeClr val="tx1"/>
        </a:solidFill>
        <a:latin typeface="Arial"/>
        <a:ea typeface="+mn-ea"/>
        <a:cs typeface="+mn-cs"/>
      </a:defRPr>
    </a:lvl3pPr>
    <a:lvl4pPr marL="1371600" algn="l" rtl="0" fontAlgn="base">
      <a:spcBef>
        <a:spcPct val="0"/>
      </a:spcBef>
      <a:spcAft>
        <a:spcPct val="0"/>
      </a:spcAft>
      <a:defRPr sz="4000" kern="1200">
        <a:solidFill>
          <a:schemeClr val="tx1"/>
        </a:solidFill>
        <a:latin typeface="Arial"/>
        <a:ea typeface="+mn-ea"/>
        <a:cs typeface="+mn-cs"/>
      </a:defRPr>
    </a:lvl4pPr>
    <a:lvl5pPr marL="1828800" algn="l" rtl="0" fontAlgn="base">
      <a:spcBef>
        <a:spcPct val="0"/>
      </a:spcBef>
      <a:spcAft>
        <a:spcPct val="0"/>
      </a:spcAft>
      <a:defRPr sz="4000" kern="1200">
        <a:solidFill>
          <a:schemeClr val="tx1"/>
        </a:solidFill>
        <a:latin typeface="Arial"/>
        <a:ea typeface="+mn-ea"/>
        <a:cs typeface="+mn-cs"/>
      </a:defRPr>
    </a:lvl5pPr>
    <a:lvl6pPr marL="2286000" algn="l" defTabSz="914400" rtl="0" eaLnBrk="1" latinLnBrk="0" hangingPunct="1">
      <a:defRPr sz="4000" kern="1200">
        <a:solidFill>
          <a:schemeClr val="tx1"/>
        </a:solidFill>
        <a:latin typeface="Arial"/>
        <a:ea typeface="+mn-ea"/>
        <a:cs typeface="+mn-cs"/>
      </a:defRPr>
    </a:lvl6pPr>
    <a:lvl7pPr marL="2743200" algn="l" defTabSz="914400" rtl="0" eaLnBrk="1" latinLnBrk="0" hangingPunct="1">
      <a:defRPr sz="4000" kern="1200">
        <a:solidFill>
          <a:schemeClr val="tx1"/>
        </a:solidFill>
        <a:latin typeface="Arial"/>
        <a:ea typeface="+mn-ea"/>
        <a:cs typeface="+mn-cs"/>
      </a:defRPr>
    </a:lvl7pPr>
    <a:lvl8pPr marL="3200400" algn="l" defTabSz="914400" rtl="0" eaLnBrk="1" latinLnBrk="0" hangingPunct="1">
      <a:defRPr sz="4000" kern="1200">
        <a:solidFill>
          <a:schemeClr val="tx1"/>
        </a:solidFill>
        <a:latin typeface="Arial"/>
        <a:ea typeface="+mn-ea"/>
        <a:cs typeface="+mn-cs"/>
      </a:defRPr>
    </a:lvl8pPr>
    <a:lvl9pPr marL="3657600" algn="l" defTabSz="914400" rtl="0" eaLnBrk="1" latinLnBrk="0" hangingPunct="1">
      <a:defRPr sz="4000" kern="1200">
        <a:solidFill>
          <a:schemeClr val="tx1"/>
        </a:solidFill>
        <a:latin typeface="Arial"/>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AEAEA"/>
    <a:srgbClr val="B2B2B2"/>
    <a:srgbClr val="FF3300"/>
    <a:srgbClr val="87C5CB"/>
    <a:srgbClr val="5BFFFF"/>
    <a:srgbClr val="CCFFFF"/>
    <a:srgbClr val="CC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17" d="100"/>
          <a:sy n="17" d="100"/>
        </p:scale>
        <p:origin x="-1728" y="432"/>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16224250" cy="2508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00515" tIns="250258" rIns="500515" bIns="250258" anchor="t" anchorCtr="0" compatLnSpc="1">
            <a:prstTxWarp prst="textNoShape">
              <a:avLst/>
            </a:prstTxWarp>
          </a:bodyPr>
          <a:lstStyle>
            <a:defPPr>
              <a:defRPr kern="1200" smtId="4294967295"/>
            </a:defPPr>
            <a:lvl1pPr defTabSz="5005388">
              <a:defRPr sz="6600">
                <a:latin typeface="Arial"/>
              </a:defRPr>
            </a:lvl1pPr>
          </a:lstStyle>
          <a:p>
            <a:pPr>
              <a:defRPr/>
            </a:pPr>
            <a:endParaRPr lang="en-US"/>
          </a:p>
        </p:txBody>
      </p:sp>
      <p:sp>
        <p:nvSpPr>
          <p:cNvPr id="14339" name="Rectangle 3"/>
          <p:cNvSpPr>
            <a:spLocks noGrp="1" noChangeArrowheads="1"/>
          </p:cNvSpPr>
          <p:nvPr>
            <p:ph type="dt" idx="1"/>
          </p:nvPr>
        </p:nvSpPr>
        <p:spPr bwMode="auto">
          <a:xfrm>
            <a:off x="21207412" y="0"/>
            <a:ext cx="16225838" cy="2508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00515" tIns="250258" rIns="500515" bIns="250258" anchor="t" anchorCtr="0" compatLnSpc="1">
            <a:prstTxWarp prst="textNoShape">
              <a:avLst/>
            </a:prstTxWarp>
          </a:bodyPr>
          <a:lstStyle>
            <a:defPPr>
              <a:defRPr kern="1200" smtId="4294967295"/>
            </a:defPPr>
            <a:lvl1pPr algn="r" defTabSz="5005388">
              <a:defRPr sz="6600">
                <a:latin typeface="Arial"/>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6183313" y="3760788"/>
            <a:ext cx="25076150" cy="18807112"/>
          </a:xfrm>
          <a:prstGeom prst="rect">
            <a:avLst/>
          </a:prstGeom>
          <a:noFill/>
          <a:ln w="9525">
            <a:solidFill>
              <a:srgbClr val="000000"/>
            </a:solidFill>
            <a:miter lim="800000"/>
          </a:ln>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4341" name="Rectangle 5"/>
          <p:cNvSpPr>
            <a:spLocks noGrp="1" noChangeArrowheads="1"/>
          </p:cNvSpPr>
          <p:nvPr>
            <p:ph type="body" sz="quarter" idx="3"/>
          </p:nvPr>
        </p:nvSpPr>
        <p:spPr bwMode="auto">
          <a:xfrm>
            <a:off x="3744913" y="23820438"/>
            <a:ext cx="29952950" cy="22567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00515" tIns="250258" rIns="500515" bIns="250258" anchor="t" anchorCtr="0" compatLnSpc="1">
            <a:prstTxWarp prst="textNoShape">
              <a:avLst/>
            </a:prstTxWarp>
          </a:bodyPr>
          <a:lstStyle>
            <a:defPPr>
              <a:defRPr kern="1200" smtId="4294967295"/>
            </a:def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47632938"/>
            <a:ext cx="16224250" cy="2508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00515" tIns="250258" rIns="500515" bIns="250258" anchor="b" anchorCtr="0" compatLnSpc="1">
            <a:prstTxWarp prst="textNoShape">
              <a:avLst/>
            </a:prstTxWarp>
          </a:bodyPr>
          <a:lstStyle>
            <a:defPPr>
              <a:defRPr kern="1200" smtId="4294967295"/>
            </a:defPPr>
            <a:lvl1pPr defTabSz="5005388">
              <a:defRPr sz="6600">
                <a:latin typeface="Arial"/>
              </a:defRPr>
            </a:lvl1pPr>
          </a:lstStyle>
          <a:p>
            <a:pPr>
              <a:defRPr/>
            </a:pPr>
            <a:endParaRPr lang="en-US"/>
          </a:p>
        </p:txBody>
      </p:sp>
      <p:sp>
        <p:nvSpPr>
          <p:cNvPr id="14343" name="Rectangle 7"/>
          <p:cNvSpPr>
            <a:spLocks noGrp="1" noChangeArrowheads="1"/>
          </p:cNvSpPr>
          <p:nvPr>
            <p:ph type="sldNum" sz="quarter" idx="5"/>
          </p:nvPr>
        </p:nvSpPr>
        <p:spPr bwMode="auto">
          <a:xfrm>
            <a:off x="21207412" y="47632938"/>
            <a:ext cx="16225838" cy="2508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00515" tIns="250258" rIns="500515" bIns="250258" anchor="b" anchorCtr="0" compatLnSpc="1">
            <a:prstTxWarp prst="textNoShape">
              <a:avLst/>
            </a:prstTxWarp>
          </a:bodyPr>
          <a:lstStyle>
            <a:defPPr>
              <a:defRPr kern="1200" smtId="4294967295"/>
            </a:defPPr>
            <a:lvl1pPr algn="r" defTabSz="5005388">
              <a:defRPr sz="6600">
                <a:latin typeface="Arial"/>
              </a:defRPr>
            </a:lvl1pPr>
          </a:lstStyle>
          <a:p>
            <a:pPr>
              <a:defRPr/>
            </a:pPr>
            <a:fld id="{C9A0D2A3-B290-4DDC-85B0-843BC81127C1}" type="slidenum">
              <a:rPr lang="en-US"/>
              <a:pPr>
                <a:defRPr/>
              </a:pPr>
              <a:t>‹#›</a:t>
            </a:fld>
            <a:endParaRPr lang="en-US"/>
          </a:p>
        </p:txBody>
      </p:sp>
    </p:spTree>
    <p:extLst>
      <p:ext uri="{BB962C8B-B14F-4D97-AF65-F5344CB8AC3E}">
        <p14:creationId xmlns:p14="http://schemas.microsoft.com/office/powerpoint/2010/main" xmlns="" val="3163699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defPPr>
              <a:defRPr kern="1200" smtId="4294967295"/>
            </a:defPPr>
            <a:lvl1pPr defTabSz="5005388" eaLnBrk="0" hangingPunct="0">
              <a:defRPr sz="4000">
                <a:solidFill>
                  <a:schemeClr val="tx1"/>
                </a:solidFill>
                <a:latin typeface="Arial"/>
              </a:defRPr>
            </a:lvl1pPr>
            <a:lvl2pPr marL="742950" indent="-285750" defTabSz="5005388" eaLnBrk="0" hangingPunct="0">
              <a:defRPr sz="4000">
                <a:solidFill>
                  <a:schemeClr val="tx1"/>
                </a:solidFill>
                <a:latin typeface="Arial"/>
              </a:defRPr>
            </a:lvl2pPr>
            <a:lvl3pPr marL="1143000" indent="-228600" defTabSz="5005388" eaLnBrk="0" hangingPunct="0">
              <a:defRPr sz="4000">
                <a:solidFill>
                  <a:schemeClr val="tx1"/>
                </a:solidFill>
                <a:latin typeface="Arial"/>
              </a:defRPr>
            </a:lvl3pPr>
            <a:lvl4pPr marL="1600200" indent="-228600" defTabSz="5005388" eaLnBrk="0" hangingPunct="0">
              <a:defRPr sz="4000">
                <a:solidFill>
                  <a:schemeClr val="tx1"/>
                </a:solidFill>
                <a:latin typeface="Arial"/>
              </a:defRPr>
            </a:lvl4pPr>
            <a:lvl5pPr marL="2057400" indent="-228600" defTabSz="5005388" eaLnBrk="0" hangingPunct="0">
              <a:defRPr sz="4000">
                <a:solidFill>
                  <a:schemeClr val="tx1"/>
                </a:solidFill>
                <a:latin typeface="Arial"/>
              </a:defRPr>
            </a:lvl5pPr>
            <a:lvl6pPr marL="2514600" indent="-228600" defTabSz="5005388" eaLnBrk="0" fontAlgn="base" hangingPunct="0">
              <a:spcBef>
                <a:spcPct val="0"/>
              </a:spcBef>
              <a:spcAft>
                <a:spcPct val="0"/>
              </a:spcAft>
              <a:defRPr sz="4000">
                <a:solidFill>
                  <a:schemeClr val="tx1"/>
                </a:solidFill>
                <a:latin typeface="Arial"/>
              </a:defRPr>
            </a:lvl6pPr>
            <a:lvl7pPr marL="2971800" indent="-228600" defTabSz="5005388" eaLnBrk="0" fontAlgn="base" hangingPunct="0">
              <a:spcBef>
                <a:spcPct val="0"/>
              </a:spcBef>
              <a:spcAft>
                <a:spcPct val="0"/>
              </a:spcAft>
              <a:defRPr sz="4000">
                <a:solidFill>
                  <a:schemeClr val="tx1"/>
                </a:solidFill>
                <a:latin typeface="Arial"/>
              </a:defRPr>
            </a:lvl7pPr>
            <a:lvl8pPr marL="3429000" indent="-228600" defTabSz="5005388" eaLnBrk="0" fontAlgn="base" hangingPunct="0">
              <a:spcBef>
                <a:spcPct val="0"/>
              </a:spcBef>
              <a:spcAft>
                <a:spcPct val="0"/>
              </a:spcAft>
              <a:defRPr sz="4000">
                <a:solidFill>
                  <a:schemeClr val="tx1"/>
                </a:solidFill>
                <a:latin typeface="Arial"/>
              </a:defRPr>
            </a:lvl8pPr>
            <a:lvl9pPr marL="3886200" indent="-228600" defTabSz="5005388" eaLnBrk="0" fontAlgn="base" hangingPunct="0">
              <a:spcBef>
                <a:spcPct val="0"/>
              </a:spcBef>
              <a:spcAft>
                <a:spcPct val="0"/>
              </a:spcAft>
              <a:defRPr sz="4000">
                <a:solidFill>
                  <a:schemeClr val="tx1"/>
                </a:solidFill>
                <a:latin typeface="Arial"/>
              </a:defRPr>
            </a:lvl9pPr>
          </a:lstStyle>
          <a:p>
            <a:pPr eaLnBrk="1" hangingPunct="1"/>
            <a:fld id="{EF34C25A-94C0-4DA0-88C2-96F685CC87BB}" type="slidenum">
              <a:rPr lang="en-US" sz="6600" smtClean="0"/>
              <a:pPr eaLnBrk="1" hangingPunct="1"/>
              <a:t>1</a:t>
            </a:fld>
            <a:endParaRPr lang="en-US" sz="6600" smtClean="0"/>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p:spPr>
        <p:txBody>
          <a:bodyPr/>
          <a:lstStyle>
            <a:defPPr>
              <a:defRPr kern="1200" smtId="4294967295"/>
            </a:defP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CDF1AF41-0F26-42A5-87F8-8DA3E730E241}"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424504560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7C5A5F6C-139B-4387-A669-D07E0D8C1990}"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249548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3025" y="1316038"/>
            <a:ext cx="9875838" cy="28089225"/>
          </a:xfrm>
        </p:spPr>
        <p:txBody>
          <a:bodyPr vert="eaVert"/>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a:xfrm>
            <a:off x="2192338" y="1316038"/>
            <a:ext cx="29478288" cy="28089225"/>
          </a:xfrm>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10B8DD3F-F989-4FC4-A8E2-A82AF24A4F33}"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262615172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2338" y="1316038"/>
            <a:ext cx="39506525" cy="5486400"/>
          </a:xfrm>
        </p:spPr>
        <p:txBody>
          <a:bodyPr/>
          <a:lstStyle>
            <a:defPPr>
              <a:defRPr kern="1200" smtId="4294967295"/>
            </a:defPPr>
          </a:lstStyle>
          <a:p>
            <a:r>
              <a:rPr lang="en-US" smtClean="0"/>
              <a:t>Click to edit Master title style</a:t>
            </a:r>
            <a:endParaRPr lang="en-US"/>
          </a:p>
        </p:txBody>
      </p:sp>
      <p:sp>
        <p:nvSpPr>
          <p:cNvPr id="3" name="Text Placeholder 2"/>
          <p:cNvSpPr>
            <a:spLocks noGrp="1"/>
          </p:cNvSpPr>
          <p:nvPr>
            <p:ph type="body" sz="half" idx="1"/>
          </p:nvPr>
        </p:nvSpPr>
        <p:spPr>
          <a:xfrm>
            <a:off x="2192338" y="7683500"/>
            <a:ext cx="19677062" cy="21721762"/>
          </a:xfrm>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22021800" y="7683500"/>
            <a:ext cx="19677062" cy="21721762"/>
          </a:xfrm>
        </p:spPr>
        <p:txBody>
          <a:bodyPr/>
          <a:lstStyle>
            <a:defPPr>
              <a:defRPr kern="1200" smtId="4294967295"/>
            </a:defPPr>
          </a:lstStyle>
          <a:p>
            <a:pPr lvl="0"/>
            <a:endParaRPr lang="en-US" noProof="0" smtClean="0"/>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E44B061-9B86-4041-87D5-B9D9CA188203}"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301434455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idx="1"/>
          </p:nvPr>
        </p:nvSpPr>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26FC1FD3-7075-440D-B29B-616EFD84178D}"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310756995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7F6C0DD3-552E-4B65-B0E1-D0082DE5700B}"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204461484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sz="half" idx="1"/>
          </p:nvPr>
        </p:nvSpPr>
        <p:spPr>
          <a:xfrm>
            <a:off x="2192338" y="7683500"/>
            <a:ext cx="19677062" cy="21721762"/>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3500"/>
            <a:ext cx="19677062" cy="21721762"/>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E8343F11-237C-4806-A578-70FF8F226C37}"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132279799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defPPr>
              <a:defRPr kern="1200" smtId="4294967295"/>
            </a:defPPr>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BE60A5CA-9275-495A-AB4B-E1C3F1C48F50}"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204239483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8EC51FA0-D152-4007-9533-2F1B4F02101D}"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24089346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98C202B2-D68C-420C-AD1D-9BA7FBF7C761}"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181023329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6FD586E8-28BF-4344-BCDB-51D3212EA415}"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72896033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E8F43A4C-2A10-48D5-8093-EA644ECF8C2A}" type="slidenum">
              <a:rPr lang="en-US"/>
              <a:pPr>
                <a:defRPr/>
              </a:pPr>
              <a:t>‹#›</a:t>
            </a:fld>
            <a:endParaRPr lang="en-US"/>
          </a:p>
        </p:txBody>
      </p:sp>
    </p:spTree>
    <p:extLst>
      <p:ext uri="{BB962C8B-B14F-4D97-AF65-F5344CB8AC3E}">
        <p14:creationId xmlns:p14="http://schemas.microsoft.com/office/powerpoint/2010/main" xmlns:p15="http://schemas.microsoft.com/office/powerpoint/2012/main" xmlns="" val="282949364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2338" y="1316038"/>
            <a:ext cx="39506525" cy="5486400"/>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vert="horz" wrap="square" lIns="470165" tIns="235082" rIns="470165" bIns="235082" anchor="ctr" anchorCtr="0" compatLnSpc="1">
            <a:prstTxWarp prst="textNoShape">
              <a:avLst/>
            </a:prstTxWarp>
          </a:bodyPr>
          <a:lstStyle>
            <a:defPPr>
              <a:defRPr kern="1200" smtId="4294967295"/>
            </a:defPPr>
          </a:lstStyle>
          <a:p>
            <a:pPr lvl="0"/>
            <a:r>
              <a:rPr lang="en-US" smtClean="0"/>
              <a:t>Click to edit Master title style</a:t>
            </a:r>
          </a:p>
        </p:txBody>
      </p:sp>
      <p:sp>
        <p:nvSpPr>
          <p:cNvPr id="1027" name="Rectangle 3"/>
          <p:cNvSpPr>
            <a:spLocks noGrp="1" noChangeArrowheads="1"/>
          </p:cNvSpPr>
          <p:nvPr>
            <p:ph type="body" idx="1"/>
          </p:nvPr>
        </p:nvSpPr>
        <p:spPr bwMode="auto">
          <a:xfrm>
            <a:off x="2192338" y="7683500"/>
            <a:ext cx="39506525" cy="21721762"/>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vert="horz" wrap="square" lIns="470165" tIns="235082" rIns="470165" bIns="235082" anchor="t" anchorCtr="0" compatLnSpc="1">
            <a:prstTxWarp prst="textNoShape">
              <a:avLst/>
            </a:prstTxWarp>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2338" y="29979938"/>
            <a:ext cx="10242550" cy="2281237"/>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vert="horz" wrap="square" lIns="470165" tIns="235082" rIns="470165" bIns="235082" anchor="t" anchorCtr="0" compatLnSpc="1">
            <a:prstTxWarp prst="textNoShape">
              <a:avLst/>
            </a:prstTxWarp>
          </a:bodyPr>
          <a:lstStyle>
            <a:defPPr>
              <a:defRPr kern="1200" smtId="4294967295"/>
            </a:defPPr>
            <a:lvl1pPr defTabSz="4703763">
              <a:defRPr sz="7200">
                <a:latin typeface="Arial"/>
              </a:defRPr>
            </a:lvl1pPr>
          </a:lstStyle>
          <a:p>
            <a:pPr>
              <a:defRPr/>
            </a:pPr>
            <a:endParaRPr lang="en-US"/>
          </a:p>
        </p:txBody>
      </p:sp>
      <p:sp>
        <p:nvSpPr>
          <p:cNvPr id="1029" name="Rectangle 5"/>
          <p:cNvSpPr>
            <a:spLocks noGrp="1" noChangeArrowheads="1"/>
          </p:cNvSpPr>
          <p:nvPr>
            <p:ph type="ftr" sz="quarter" idx="3"/>
          </p:nvPr>
        </p:nvSpPr>
        <p:spPr bwMode="auto">
          <a:xfrm>
            <a:off x="14993938" y="29979938"/>
            <a:ext cx="13903325" cy="2281237"/>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vert="horz" wrap="square" lIns="470165" tIns="235082" rIns="470165" bIns="235082" anchor="t" anchorCtr="0" compatLnSpc="1">
            <a:prstTxWarp prst="textNoShape">
              <a:avLst/>
            </a:prstTxWarp>
          </a:bodyPr>
          <a:lstStyle>
            <a:defPPr>
              <a:defRPr kern="1200" smtId="4294967295"/>
            </a:defPPr>
            <a:lvl1pPr algn="ctr" defTabSz="4703763">
              <a:defRPr sz="7200">
                <a:latin typeface="Arial"/>
              </a:defRPr>
            </a:lvl1pPr>
          </a:lstStyle>
          <a:p>
            <a:pPr>
              <a:defRPr/>
            </a:pPr>
            <a:endParaRPr lang="en-US"/>
          </a:p>
        </p:txBody>
      </p:sp>
      <p:sp>
        <p:nvSpPr>
          <p:cNvPr id="1030" name="Rectangle 6"/>
          <p:cNvSpPr>
            <a:spLocks noGrp="1" noChangeArrowheads="1"/>
          </p:cNvSpPr>
          <p:nvPr>
            <p:ph type="sldNum" sz="quarter" idx="4"/>
          </p:nvPr>
        </p:nvSpPr>
        <p:spPr bwMode="auto">
          <a:xfrm>
            <a:off x="31456312" y="29979938"/>
            <a:ext cx="10242550" cy="2281237"/>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vert="horz" wrap="square" lIns="470165" tIns="235082" rIns="470165" bIns="235082" anchor="t" anchorCtr="0" compatLnSpc="1">
            <a:prstTxWarp prst="textNoShape">
              <a:avLst/>
            </a:prstTxWarp>
          </a:bodyPr>
          <a:lstStyle>
            <a:defPPr>
              <a:defRPr kern="1200" smtId="4294967295"/>
            </a:defPPr>
            <a:lvl1pPr algn="r" defTabSz="4703763">
              <a:defRPr sz="7200">
                <a:latin typeface="Arial"/>
              </a:defRPr>
            </a:lvl1pPr>
          </a:lstStyle>
          <a:p>
            <a:pPr>
              <a:defRPr/>
            </a:pPr>
            <a:fld id="{90BE2910-0EC0-40A4-84FE-E087A07D3BB4}" type="slidenum">
              <a:rPr lang="en-US"/>
              <a:pPr>
                <a:defRPr/>
              </a:pPr>
              <a:t>‹#›</a:t>
            </a:fld>
            <a:endParaRPr lang="en-US"/>
          </a:p>
        </p:txBody>
      </p:sp>
      <p:pic>
        <p:nvPicPr>
          <p:cNvPr id="1031" name="New picture"/>
          <p:cNvPicPr/>
          <p:nvPr/>
        </p:nvPicPr>
        <p:blipFill dpi="0">
          <a:blip r:embed="rId14" cstate="print"/>
          <a:stretch>
            <a:fillRect/>
          </a:stretch>
        </p:blipFill>
        <p:spPr>
          <a:xfrm rot="16200000">
            <a:off x="-11506200" y="16459200"/>
            <a:ext cx="14274800" cy="4368800"/>
          </a:xfrm>
          <a:prstGeom prst="rect">
            <a:avLst/>
          </a:prstGeom>
        </p:spPr>
      </p:pic>
      <p:pic>
        <p:nvPicPr>
          <p:cNvPr id="1032" name="New picture"/>
          <p:cNvPicPr/>
          <p:nvPr/>
        </p:nvPicPr>
        <p:blipFill dpi="0">
          <a:blip r:embed="rId14" cstate="print"/>
          <a:stretch>
            <a:fillRect/>
          </a:stretch>
        </p:blipFill>
        <p:spPr>
          <a:xfrm rot="5400000">
            <a:off x="41122600" y="16459200"/>
            <a:ext cx="14274800" cy="4368800"/>
          </a:xfrm>
          <a:prstGeom prst="rect">
            <a:avLst/>
          </a:prstGeom>
        </p:spPr>
      </p:pic>
      <p:pic>
        <p:nvPicPr>
          <p:cNvPr id="1033" name="New picture"/>
          <p:cNvPicPr/>
          <p:nvPr/>
        </p:nvPicPr>
        <p:blipFill dpi="0">
          <a:blip r:embed="rId15" cstate="print"/>
          <a:stretch>
            <a:fillRect/>
          </a:stretch>
        </p:blipFill>
        <p:spPr>
          <a:xfrm>
            <a:off x="6661150" y="33426400"/>
            <a:ext cx="30568900" cy="1549400"/>
          </a:xfrm>
          <a:prstGeom prst="rect">
            <a:avLst/>
          </a:prstGeom>
        </p:spPr>
      </p:pic>
      <p:sp>
        <p:nvSpPr>
          <p:cNvPr id="1034"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smtId="4294967295">
                <a:solidFill>
                  <a:srgbClr val="808080"/>
                </a:solidFill>
              </a:rPr>
              <a:t>Template ID: midnightshadow  Size: 48x36 (trifold)</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defPPr>
        <a:defRPr kern="1200" smtId="4294967295"/>
      </a:defPPr>
      <a:lvl1pPr algn="ctr" defTabSz="4703763" rtl="0" eaLnBrk="0" fontAlgn="base" hangingPunct="0">
        <a:spcBef>
          <a:spcPct val="0"/>
        </a:spcBef>
        <a:spcAft>
          <a:spcPct val="0"/>
        </a:spcAft>
        <a:defRPr sz="22400">
          <a:solidFill>
            <a:schemeClr val="tx2"/>
          </a:solidFill>
          <a:latin typeface="+mj-lt"/>
          <a:ea typeface="+mj-ea"/>
          <a:cs typeface="+mj-cs"/>
        </a:defRPr>
      </a:lvl1pPr>
      <a:lvl2pPr algn="ctr" defTabSz="4703763" rtl="0" eaLnBrk="0" fontAlgn="base" hangingPunct="0">
        <a:spcBef>
          <a:spcPct val="0"/>
        </a:spcBef>
        <a:spcAft>
          <a:spcPct val="0"/>
        </a:spcAft>
        <a:defRPr sz="22400">
          <a:solidFill>
            <a:schemeClr val="tx2"/>
          </a:solidFill>
          <a:latin typeface="Arial"/>
        </a:defRPr>
      </a:lvl2pPr>
      <a:lvl3pPr algn="ctr" defTabSz="4703763" rtl="0" eaLnBrk="0" fontAlgn="base" hangingPunct="0">
        <a:spcBef>
          <a:spcPct val="0"/>
        </a:spcBef>
        <a:spcAft>
          <a:spcPct val="0"/>
        </a:spcAft>
        <a:defRPr sz="22400">
          <a:solidFill>
            <a:schemeClr val="tx2"/>
          </a:solidFill>
          <a:latin typeface="Arial"/>
        </a:defRPr>
      </a:lvl3pPr>
      <a:lvl4pPr algn="ctr" defTabSz="4703763" rtl="0" eaLnBrk="0" fontAlgn="base" hangingPunct="0">
        <a:spcBef>
          <a:spcPct val="0"/>
        </a:spcBef>
        <a:spcAft>
          <a:spcPct val="0"/>
        </a:spcAft>
        <a:defRPr sz="22400">
          <a:solidFill>
            <a:schemeClr val="tx2"/>
          </a:solidFill>
          <a:latin typeface="Arial"/>
        </a:defRPr>
      </a:lvl4pPr>
      <a:lvl5pPr algn="ctr" defTabSz="4703763" rtl="0" eaLnBrk="0" fontAlgn="base" hangingPunct="0">
        <a:spcBef>
          <a:spcPct val="0"/>
        </a:spcBef>
        <a:spcAft>
          <a:spcPct val="0"/>
        </a:spcAft>
        <a:defRPr sz="22400">
          <a:solidFill>
            <a:schemeClr val="tx2"/>
          </a:solidFill>
          <a:latin typeface="Arial"/>
        </a:defRPr>
      </a:lvl5pPr>
      <a:lvl6pPr marL="457200" algn="ctr" defTabSz="4703763" rtl="0" fontAlgn="base">
        <a:spcBef>
          <a:spcPct val="0"/>
        </a:spcBef>
        <a:spcAft>
          <a:spcPct val="0"/>
        </a:spcAft>
        <a:defRPr sz="22400">
          <a:solidFill>
            <a:schemeClr val="tx2"/>
          </a:solidFill>
          <a:latin typeface="Arial"/>
        </a:defRPr>
      </a:lvl6pPr>
      <a:lvl7pPr marL="914400" algn="ctr" defTabSz="4703763" rtl="0" fontAlgn="base">
        <a:spcBef>
          <a:spcPct val="0"/>
        </a:spcBef>
        <a:spcAft>
          <a:spcPct val="0"/>
        </a:spcAft>
        <a:defRPr sz="22400">
          <a:solidFill>
            <a:schemeClr val="tx2"/>
          </a:solidFill>
          <a:latin typeface="Arial"/>
        </a:defRPr>
      </a:lvl7pPr>
      <a:lvl8pPr marL="1371600" algn="ctr" defTabSz="4703763" rtl="0" fontAlgn="base">
        <a:spcBef>
          <a:spcPct val="0"/>
        </a:spcBef>
        <a:spcAft>
          <a:spcPct val="0"/>
        </a:spcAft>
        <a:defRPr sz="22400">
          <a:solidFill>
            <a:schemeClr val="tx2"/>
          </a:solidFill>
          <a:latin typeface="Arial"/>
        </a:defRPr>
      </a:lvl8pPr>
      <a:lvl9pPr marL="1828800" algn="ctr" defTabSz="4703763" rtl="0" fontAlgn="base">
        <a:spcBef>
          <a:spcPct val="0"/>
        </a:spcBef>
        <a:spcAft>
          <a:spcPct val="0"/>
        </a:spcAft>
        <a:defRPr sz="22400">
          <a:solidFill>
            <a:schemeClr val="tx2"/>
          </a:solidFill>
          <a:latin typeface="Arial"/>
        </a:defRPr>
      </a:lvl9pPr>
    </p:titleStyle>
    <p:bodyStyle>
      <a:defPPr>
        <a:defRPr kern="1200" smtId="4294967295"/>
      </a:defPPr>
      <a:lvl1pPr marL="1762125" indent="-1762125" algn="l" defTabSz="4703763" rtl="0" eaLnBrk="0" fontAlgn="base" hangingPunct="0">
        <a:spcBef>
          <a:spcPct val="20000"/>
        </a:spcBef>
        <a:spcAft>
          <a:spcPct val="0"/>
        </a:spcAft>
        <a:buChar char="•"/>
        <a:defRPr sz="16100">
          <a:solidFill>
            <a:schemeClr val="tx1"/>
          </a:solidFill>
          <a:latin typeface="+mn-lt"/>
          <a:ea typeface="+mn-ea"/>
          <a:cs typeface="+mn-cs"/>
        </a:defRPr>
      </a:lvl1pPr>
      <a:lvl2pPr marL="3822700" indent="-1477963" algn="l" defTabSz="4703763" rtl="0" eaLnBrk="0" fontAlgn="base" hangingPunct="0">
        <a:spcBef>
          <a:spcPct val="20000"/>
        </a:spcBef>
        <a:spcAft>
          <a:spcPct val="0"/>
        </a:spcAft>
        <a:buChar char="–"/>
        <a:defRPr sz="14300">
          <a:solidFill>
            <a:schemeClr val="tx1"/>
          </a:solidFill>
          <a:latin typeface="+mn-lt"/>
        </a:defRPr>
      </a:lvl2pPr>
      <a:lvl3pPr marL="5875338" indent="-1171575" algn="l" defTabSz="4703763" rtl="0" eaLnBrk="0" fontAlgn="base" hangingPunct="0">
        <a:spcBef>
          <a:spcPct val="20000"/>
        </a:spcBef>
        <a:spcAft>
          <a:spcPct val="0"/>
        </a:spcAft>
        <a:buChar char="•"/>
        <a:defRPr sz="12500">
          <a:solidFill>
            <a:schemeClr val="tx1"/>
          </a:solidFill>
          <a:latin typeface="+mn-lt"/>
        </a:defRPr>
      </a:lvl3pPr>
      <a:lvl4pPr marL="8228013" indent="-1173163" algn="l" defTabSz="4703763" rtl="0" eaLnBrk="0" fontAlgn="base" hangingPunct="0">
        <a:spcBef>
          <a:spcPct val="20000"/>
        </a:spcBef>
        <a:spcAft>
          <a:spcPct val="0"/>
        </a:spcAft>
        <a:buChar char="–"/>
        <a:defRPr sz="10300">
          <a:solidFill>
            <a:schemeClr val="tx1"/>
          </a:solidFill>
          <a:latin typeface="+mn-lt"/>
        </a:defRPr>
      </a:lvl4pPr>
      <a:lvl5pPr marL="10587038" indent="-1187450" algn="l" defTabSz="4703763" rtl="0" eaLnBrk="0" fontAlgn="base" hangingPunct="0">
        <a:spcBef>
          <a:spcPct val="20000"/>
        </a:spcBef>
        <a:spcAft>
          <a:spcPct val="0"/>
        </a:spcAft>
        <a:buChar char="»"/>
        <a:defRPr sz="10300">
          <a:solidFill>
            <a:schemeClr val="tx1"/>
          </a:solidFill>
          <a:latin typeface="+mn-lt"/>
        </a:defRPr>
      </a:lvl5pPr>
      <a:lvl6pPr marL="11044238" indent="-1187450" algn="l" defTabSz="4703763" rtl="0" fontAlgn="base">
        <a:spcBef>
          <a:spcPct val="20000"/>
        </a:spcBef>
        <a:spcAft>
          <a:spcPct val="0"/>
        </a:spcAft>
        <a:buChar char="»"/>
        <a:defRPr sz="10300">
          <a:solidFill>
            <a:schemeClr val="tx1"/>
          </a:solidFill>
          <a:latin typeface="+mn-lt"/>
        </a:defRPr>
      </a:lvl6pPr>
      <a:lvl7pPr marL="11501438" indent="-1187450" algn="l" defTabSz="4703763" rtl="0" fontAlgn="base">
        <a:spcBef>
          <a:spcPct val="20000"/>
        </a:spcBef>
        <a:spcAft>
          <a:spcPct val="0"/>
        </a:spcAft>
        <a:buChar char="»"/>
        <a:defRPr sz="10300">
          <a:solidFill>
            <a:schemeClr val="tx1"/>
          </a:solidFill>
          <a:latin typeface="+mn-lt"/>
        </a:defRPr>
      </a:lvl7pPr>
      <a:lvl8pPr marL="11958638" indent="-1187450" algn="l" defTabSz="4703763" rtl="0" fontAlgn="base">
        <a:spcBef>
          <a:spcPct val="20000"/>
        </a:spcBef>
        <a:spcAft>
          <a:spcPct val="0"/>
        </a:spcAft>
        <a:buChar char="»"/>
        <a:defRPr sz="10300">
          <a:solidFill>
            <a:schemeClr val="tx1"/>
          </a:solidFill>
          <a:latin typeface="+mn-lt"/>
        </a:defRPr>
      </a:lvl8pPr>
      <a:lvl9pPr marL="12415838" indent="-1187450" algn="l" defTabSz="4703763"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4"/>
            </a:gs>
            <a:gs pos="100000">
              <a:schemeClr val="bg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050" name="Rectangle 13"/>
          <p:cNvSpPr>
            <a:spLocks noGrp="1" noChangeArrowheads="1"/>
          </p:cNvSpPr>
          <p:nvPr>
            <p:ph type="title"/>
          </p:nvPr>
        </p:nvSpPr>
        <p:spPr>
          <a:xfrm>
            <a:off x="2192338" y="793523"/>
            <a:ext cx="39506525" cy="6586991"/>
          </a:xfrm>
          <a:gradFill rotWithShape="0">
            <a:gsLst>
              <a:gs pos="0">
                <a:srgbClr val="808080"/>
              </a:gs>
              <a:gs pos="100000">
                <a:srgbClr val="3B3B3B"/>
              </a:gs>
            </a:gsLst>
            <a:path path="shape">
              <a:fillToRect l="50000" t="50000" r="50000" b="50000"/>
            </a:path>
            <a:tileRect/>
          </a:gradFill>
        </p:spPr>
        <p:txBody>
          <a:bodyPr/>
          <a:lstStyle>
            <a:defPPr>
              <a:defRPr kern="1200" smtId="4294967295"/>
            </a:defPPr>
          </a:lstStyle>
          <a:p>
            <a:pPr eaLnBrk="1" hangingPunct="1"/>
            <a:r>
              <a:rPr lang="en-US" sz="8800" dirty="0" smtClean="0"/>
              <a:t/>
            </a:r>
            <a:br>
              <a:rPr lang="en-US" sz="8800" dirty="0" smtClean="0"/>
            </a:br>
            <a:r>
              <a:rPr lang="en-US" sz="8800" dirty="0" smtClean="0"/>
              <a:t>Barriers Hindering Cancer Clinical Research Participation and Strategies Implemented to Enhance Engagement in Research Among Hispanics</a:t>
            </a:r>
            <a:r>
              <a:rPr lang="en-US" sz="8100" dirty="0" smtClean="0">
                <a:solidFill>
                  <a:schemeClr val="tx1"/>
                </a:solidFill>
              </a:rPr>
              <a:t/>
            </a:r>
            <a:br>
              <a:rPr lang="en-US" sz="8100" dirty="0" smtClean="0">
                <a:solidFill>
                  <a:schemeClr val="tx1"/>
                </a:solidFill>
              </a:rPr>
            </a:br>
            <a:r>
              <a:rPr lang="en-US" sz="5800" i="1" dirty="0" smtClean="0">
                <a:solidFill>
                  <a:schemeClr val="tx1"/>
                </a:solidFill>
              </a:rPr>
              <a:t> </a:t>
            </a:r>
            <a:r>
              <a:rPr lang="en-US" sz="5400" dirty="0" smtClean="0"/>
              <a:t>DePaul University School of Nursing</a:t>
            </a:r>
            <a:br>
              <a:rPr lang="en-US" sz="5400" dirty="0" smtClean="0"/>
            </a:br>
            <a:r>
              <a:rPr lang="en-US" sz="5400" dirty="0" smtClean="0"/>
              <a:t>Rogelio Avila</a:t>
            </a:r>
            <a:br>
              <a:rPr lang="en-US" sz="5400" dirty="0" smtClean="0"/>
            </a:br>
            <a:r>
              <a:rPr lang="en-US" sz="5400" dirty="0" smtClean="0"/>
              <a:t>Research Advisor: Dr. Elizabeth Aquino</a:t>
            </a:r>
            <a:endParaRPr lang="en-US" sz="5800" i="1" dirty="0" smtClean="0">
              <a:solidFill>
                <a:schemeClr val="tx1"/>
              </a:solidFill>
            </a:endParaRPr>
          </a:p>
        </p:txBody>
      </p:sp>
      <p:grpSp>
        <p:nvGrpSpPr>
          <p:cNvPr id="2051" name="Group 281"/>
          <p:cNvGrpSpPr/>
          <p:nvPr/>
        </p:nvGrpSpPr>
        <p:grpSpPr>
          <a:xfrm>
            <a:off x="10560050" y="0"/>
            <a:ext cx="22745700" cy="32994600"/>
            <a:chOff x="10560050" y="0"/>
            <a:chExt cx="22745700" cy="32994600"/>
          </a:xfrm>
        </p:grpSpPr>
        <p:sp>
          <p:nvSpPr>
            <p:cNvPr id="2329" name="Rectangle 50"/>
            <p:cNvSpPr>
              <a:spLocks noChangeArrowheads="1"/>
            </p:cNvSpPr>
            <p:nvPr/>
          </p:nvSpPr>
          <p:spPr bwMode="auto">
            <a:xfrm>
              <a:off x="10594975" y="0"/>
              <a:ext cx="328613" cy="32918400"/>
            </a:xfrm>
            <a:prstGeom prst="rect">
              <a:avLst/>
            </a:prstGeom>
            <a:solidFill>
              <a:srgbClr val="C00000"/>
            </a:solidFill>
            <a:ln>
              <a:noFill/>
            </a:ln>
            <a:extLst>
              <a:ext uri="{91240B29-F687-4F45-9708-019B960494DF}">
                <a14:hiddenLine xmlns:a14="http://schemas.microsoft.com/office/drawing/2010/main" xmlns:p15="http://schemas.microsoft.com/office/powerpoint/2012/main" xmlns:p14="http://schemas.microsoft.com/office/powerpoint/2010/main" xmlns="" w="9525" algn="ctr">
                  <a:solidFill>
                    <a:srgbClr val="000000"/>
                  </a:solidFill>
                  <a:round/>
                  <a:headEnd/>
                  <a:tailEnd/>
                </a14:hiddenLine>
              </a:ext>
            </a:extLst>
          </p:spPr>
          <p:txBody>
            <a:bodyPr/>
            <a:lstStyle>
              <a:defPPr>
                <a:defRPr kern="1200" smtId="4294967295"/>
              </a:defPPr>
            </a:lstStyle>
            <a:p>
              <a:pPr defTabSz="4703763"/>
              <a:endParaRPr lang="en-US" sz="3800"/>
            </a:p>
          </p:txBody>
        </p:sp>
        <p:sp>
          <p:nvSpPr>
            <p:cNvPr id="2330" name="TextBox 51"/>
            <p:cNvSpPr txBox="1">
              <a:spLocks noChangeArrowheads="1"/>
            </p:cNvSpPr>
            <p:nvPr/>
          </p:nvSpPr>
          <p:spPr bwMode="auto">
            <a:xfrm rot="-5400000">
              <a:off x="-5648325" y="16414750"/>
              <a:ext cx="32786638" cy="369888"/>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rgbClr val="FFFFFF"/>
                  </a:solidFill>
                </a14:hiddenFill>
              </a:ext>
              <a:ext uri="{91240B29-F687-4F45-9708-019B960494DF}">
                <a14:hiddenLine xmlns:a14="http://schemas.microsoft.com/office/drawing/2010/main" xmlns:p15="http://schemas.microsoft.com/office/powerpoint/2012/main" xmlns:p14="http://schemas.microsoft.com/office/powerpoint/2010/main" xmlns="" w="9525">
                  <a:solidFill>
                    <a:srgbClr val="000000"/>
                  </a:solidFill>
                  <a:miter lim="800000"/>
                  <a:headEnd/>
                  <a:tailEnd/>
                </a14:hiddenLine>
              </a:ext>
            </a:extLst>
          </p:spPr>
          <p:txBody>
            <a:bodyPr>
              <a:spAutoFit/>
            </a:bodyPr>
            <a:lstStyle>
              <a:defPPr>
                <a:defRPr kern="1200" smtId="4294967295"/>
              </a:defPPr>
              <a:lvl1pPr eaLnBrk="0" hangingPunct="0">
                <a:defRPr sz="4000">
                  <a:solidFill>
                    <a:schemeClr val="tx1"/>
                  </a:solidFill>
                  <a:latin typeface="Arial"/>
                </a:defRPr>
              </a:lvl1pPr>
              <a:lvl2pPr marL="742950" indent="-285750" eaLnBrk="0" hangingPunct="0">
                <a:defRPr sz="4000">
                  <a:solidFill>
                    <a:schemeClr val="tx1"/>
                  </a:solidFill>
                  <a:latin typeface="Arial"/>
                </a:defRPr>
              </a:lvl2pPr>
              <a:lvl3pPr marL="1143000" indent="-228600" eaLnBrk="0" hangingPunct="0">
                <a:defRPr sz="4000">
                  <a:solidFill>
                    <a:schemeClr val="tx1"/>
                  </a:solidFill>
                  <a:latin typeface="Arial"/>
                </a:defRPr>
              </a:lvl3pPr>
              <a:lvl4pPr marL="1600200" indent="-228600" eaLnBrk="0" hangingPunct="0">
                <a:defRPr sz="4000">
                  <a:solidFill>
                    <a:schemeClr val="tx1"/>
                  </a:solidFill>
                  <a:latin typeface="Arial"/>
                </a:defRPr>
              </a:lvl4pPr>
              <a:lvl5pPr marL="2057400" indent="-228600" eaLnBrk="0" hangingPunct="0">
                <a:defRPr sz="4000">
                  <a:solidFill>
                    <a:schemeClr val="tx1"/>
                  </a:solidFill>
                  <a:latin typeface="Arial"/>
                </a:defRPr>
              </a:lvl5pPr>
              <a:lvl6pPr marL="2514600" indent="-228600" eaLnBrk="0" fontAlgn="base" hangingPunct="0">
                <a:spcBef>
                  <a:spcPct val="0"/>
                </a:spcBef>
                <a:spcAft>
                  <a:spcPct val="0"/>
                </a:spcAft>
                <a:defRPr sz="4000">
                  <a:solidFill>
                    <a:schemeClr val="tx1"/>
                  </a:solidFill>
                  <a:latin typeface="Arial"/>
                </a:defRPr>
              </a:lvl6pPr>
              <a:lvl7pPr marL="2971800" indent="-228600" eaLnBrk="0" fontAlgn="base" hangingPunct="0">
                <a:spcBef>
                  <a:spcPct val="0"/>
                </a:spcBef>
                <a:spcAft>
                  <a:spcPct val="0"/>
                </a:spcAft>
                <a:defRPr sz="4000">
                  <a:solidFill>
                    <a:schemeClr val="tx1"/>
                  </a:solidFill>
                  <a:latin typeface="Arial"/>
                </a:defRPr>
              </a:lvl7pPr>
              <a:lvl8pPr marL="3429000" indent="-228600" eaLnBrk="0" fontAlgn="base" hangingPunct="0">
                <a:spcBef>
                  <a:spcPct val="0"/>
                </a:spcBef>
                <a:spcAft>
                  <a:spcPct val="0"/>
                </a:spcAft>
                <a:defRPr sz="4000">
                  <a:solidFill>
                    <a:schemeClr val="tx1"/>
                  </a:solidFill>
                  <a:latin typeface="Arial"/>
                </a:defRPr>
              </a:lvl8pPr>
              <a:lvl9pPr marL="3886200" indent="-228600" eaLnBrk="0" fontAlgn="base" hangingPunct="0">
                <a:spcBef>
                  <a:spcPct val="0"/>
                </a:spcBef>
                <a:spcAft>
                  <a:spcPct val="0"/>
                </a:spcAft>
                <a:defRPr sz="4000">
                  <a:solidFill>
                    <a:schemeClr val="tx1"/>
                  </a:solidFill>
                  <a:latin typeface="Arial"/>
                </a:defRPr>
              </a:lvl9pPr>
            </a:lstStyle>
            <a:p>
              <a:pPr eaLnBrk="1" hangingPunct="1"/>
              <a:r>
                <a:rPr lang="en-US" sz="1800" b="1"/>
                <a:t>TRIFOLD AREA – THIS GUIDE WILL BE REMOVED BEFORE PRINTING – TRIFOLD AREA – THIS GUIDE WILL BE REMOVED BEFORE PRINTING – TRIFOLD AREA – THIS GUIDE WILL BE REMOVED BEFORE PRINTING – TRIFOLD AREA – THIS GUIDE WILL BE REMOVED BEFORE PRINTING – TRIFOLD </a:t>
              </a:r>
            </a:p>
          </p:txBody>
        </p:sp>
        <p:sp>
          <p:nvSpPr>
            <p:cNvPr id="2331" name="Rectangle 48"/>
            <p:cNvSpPr>
              <a:spLocks noChangeArrowheads="1"/>
            </p:cNvSpPr>
            <p:nvPr/>
          </p:nvSpPr>
          <p:spPr bwMode="auto">
            <a:xfrm>
              <a:off x="32967612" y="0"/>
              <a:ext cx="330200" cy="32918400"/>
            </a:xfrm>
            <a:prstGeom prst="rect">
              <a:avLst/>
            </a:prstGeom>
            <a:solidFill>
              <a:srgbClr val="C00000"/>
            </a:solidFill>
            <a:ln>
              <a:noFill/>
            </a:ln>
            <a:extLst>
              <a:ext uri="{91240B29-F687-4F45-9708-019B960494DF}">
                <a14:hiddenLine xmlns:a14="http://schemas.microsoft.com/office/drawing/2010/main" xmlns:p15="http://schemas.microsoft.com/office/powerpoint/2012/main" xmlns:p14="http://schemas.microsoft.com/office/powerpoint/2010/main" xmlns="" w="9525" algn="ctr">
                  <a:solidFill>
                    <a:srgbClr val="000000"/>
                  </a:solidFill>
                  <a:round/>
                  <a:headEnd/>
                  <a:tailEnd/>
                </a14:hiddenLine>
              </a:ext>
            </a:extLst>
          </p:spPr>
          <p:txBody>
            <a:bodyPr/>
            <a:lstStyle>
              <a:defPPr>
                <a:defRPr kern="1200" smtId="4294967295"/>
              </a:defPPr>
            </a:lstStyle>
            <a:p>
              <a:pPr defTabSz="4703763"/>
              <a:endParaRPr lang="en-US" sz="3800"/>
            </a:p>
          </p:txBody>
        </p:sp>
        <p:sp>
          <p:nvSpPr>
            <p:cNvPr id="2332" name="TextBox 49"/>
            <p:cNvSpPr txBox="1">
              <a:spLocks noChangeArrowheads="1"/>
            </p:cNvSpPr>
            <p:nvPr/>
          </p:nvSpPr>
          <p:spPr bwMode="auto">
            <a:xfrm rot="-5400000">
              <a:off x="16726694" y="16415544"/>
              <a:ext cx="32788225" cy="369887"/>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rgbClr val="FFFFFF"/>
                  </a:solidFill>
                </a14:hiddenFill>
              </a:ext>
              <a:ext uri="{91240B29-F687-4F45-9708-019B960494DF}">
                <a14:hiddenLine xmlns:a14="http://schemas.microsoft.com/office/drawing/2010/main" xmlns:p15="http://schemas.microsoft.com/office/powerpoint/2012/main" xmlns:p14="http://schemas.microsoft.com/office/powerpoint/2010/main" xmlns="" w="9525">
                  <a:solidFill>
                    <a:srgbClr val="000000"/>
                  </a:solidFill>
                  <a:miter lim="800000"/>
                  <a:headEnd/>
                  <a:tailEnd/>
                </a14:hiddenLine>
              </a:ext>
            </a:extLst>
          </p:spPr>
          <p:txBody>
            <a:bodyPr>
              <a:spAutoFit/>
            </a:bodyPr>
            <a:lstStyle>
              <a:defPPr>
                <a:defRPr kern="1200" smtId="4294967295"/>
              </a:defPPr>
              <a:lvl1pPr eaLnBrk="0" hangingPunct="0">
                <a:defRPr sz="4000">
                  <a:solidFill>
                    <a:schemeClr val="tx1"/>
                  </a:solidFill>
                  <a:latin typeface="Arial"/>
                </a:defRPr>
              </a:lvl1pPr>
              <a:lvl2pPr marL="742950" indent="-285750" eaLnBrk="0" hangingPunct="0">
                <a:defRPr sz="4000">
                  <a:solidFill>
                    <a:schemeClr val="tx1"/>
                  </a:solidFill>
                  <a:latin typeface="Arial"/>
                </a:defRPr>
              </a:lvl2pPr>
              <a:lvl3pPr marL="1143000" indent="-228600" eaLnBrk="0" hangingPunct="0">
                <a:defRPr sz="4000">
                  <a:solidFill>
                    <a:schemeClr val="tx1"/>
                  </a:solidFill>
                  <a:latin typeface="Arial"/>
                </a:defRPr>
              </a:lvl3pPr>
              <a:lvl4pPr marL="1600200" indent="-228600" eaLnBrk="0" hangingPunct="0">
                <a:defRPr sz="4000">
                  <a:solidFill>
                    <a:schemeClr val="tx1"/>
                  </a:solidFill>
                  <a:latin typeface="Arial"/>
                </a:defRPr>
              </a:lvl4pPr>
              <a:lvl5pPr marL="2057400" indent="-228600" eaLnBrk="0" hangingPunct="0">
                <a:defRPr sz="4000">
                  <a:solidFill>
                    <a:schemeClr val="tx1"/>
                  </a:solidFill>
                  <a:latin typeface="Arial"/>
                </a:defRPr>
              </a:lvl5pPr>
              <a:lvl6pPr marL="2514600" indent="-228600" eaLnBrk="0" fontAlgn="base" hangingPunct="0">
                <a:spcBef>
                  <a:spcPct val="0"/>
                </a:spcBef>
                <a:spcAft>
                  <a:spcPct val="0"/>
                </a:spcAft>
                <a:defRPr sz="4000">
                  <a:solidFill>
                    <a:schemeClr val="tx1"/>
                  </a:solidFill>
                  <a:latin typeface="Arial"/>
                </a:defRPr>
              </a:lvl6pPr>
              <a:lvl7pPr marL="2971800" indent="-228600" eaLnBrk="0" fontAlgn="base" hangingPunct="0">
                <a:spcBef>
                  <a:spcPct val="0"/>
                </a:spcBef>
                <a:spcAft>
                  <a:spcPct val="0"/>
                </a:spcAft>
                <a:defRPr sz="4000">
                  <a:solidFill>
                    <a:schemeClr val="tx1"/>
                  </a:solidFill>
                  <a:latin typeface="Arial"/>
                </a:defRPr>
              </a:lvl7pPr>
              <a:lvl8pPr marL="3429000" indent="-228600" eaLnBrk="0" fontAlgn="base" hangingPunct="0">
                <a:spcBef>
                  <a:spcPct val="0"/>
                </a:spcBef>
                <a:spcAft>
                  <a:spcPct val="0"/>
                </a:spcAft>
                <a:defRPr sz="4000">
                  <a:solidFill>
                    <a:schemeClr val="tx1"/>
                  </a:solidFill>
                  <a:latin typeface="Arial"/>
                </a:defRPr>
              </a:lvl8pPr>
              <a:lvl9pPr marL="3886200" indent="-228600" eaLnBrk="0" fontAlgn="base" hangingPunct="0">
                <a:spcBef>
                  <a:spcPct val="0"/>
                </a:spcBef>
                <a:spcAft>
                  <a:spcPct val="0"/>
                </a:spcAft>
                <a:defRPr sz="4000">
                  <a:solidFill>
                    <a:schemeClr val="tx1"/>
                  </a:solidFill>
                  <a:latin typeface="Arial"/>
                </a:defRPr>
              </a:lvl9pPr>
            </a:lstStyle>
            <a:p>
              <a:pPr eaLnBrk="1" hangingPunct="1"/>
              <a:r>
                <a:rPr lang="en-US" sz="1800" b="1" dirty="0"/>
                <a:t>TRIFOLD AREA – THIS GUIDE WILL BE REMOVED BEFORE PRINTING – TRIFOLD AREA – THIS GUIDE WILL BE REMOVED BEFORE PRINTING – TRIFOLD AREA – THIS GUIDE WILL BE REMOVED BEFORE PRINTING – TRIFOLD AREA – THIS GUIDE WILL BE REMOVED BEFORE PRINTING – TRIFOLD</a:t>
              </a:r>
            </a:p>
          </p:txBody>
        </p:sp>
      </p:grpSp>
      <p:sp>
        <p:nvSpPr>
          <p:cNvPr id="2053" name="Rectangle 17"/>
          <p:cNvSpPr>
            <a:spLocks noChangeArrowheads="1"/>
          </p:cNvSpPr>
          <p:nvPr/>
        </p:nvSpPr>
        <p:spPr bwMode="auto">
          <a:xfrm>
            <a:off x="1044575" y="7683500"/>
            <a:ext cx="9221788"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Background</a:t>
            </a:r>
            <a:endParaRPr lang="en-US" sz="5400" b="1" dirty="0"/>
          </a:p>
        </p:txBody>
      </p:sp>
      <p:sp>
        <p:nvSpPr>
          <p:cNvPr id="2054" name="Rectangle 19"/>
          <p:cNvSpPr>
            <a:spLocks noChangeArrowheads="1"/>
          </p:cNvSpPr>
          <p:nvPr/>
        </p:nvSpPr>
        <p:spPr bwMode="auto">
          <a:xfrm>
            <a:off x="11580813" y="7683500"/>
            <a:ext cx="9682162"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Research Question</a:t>
            </a:r>
            <a:endParaRPr lang="en-US" sz="5400" b="1" dirty="0"/>
          </a:p>
        </p:txBody>
      </p:sp>
      <p:sp>
        <p:nvSpPr>
          <p:cNvPr id="2055" name="Rectangle 20"/>
          <p:cNvSpPr>
            <a:spLocks noChangeArrowheads="1"/>
          </p:cNvSpPr>
          <p:nvPr/>
        </p:nvSpPr>
        <p:spPr bwMode="auto">
          <a:xfrm>
            <a:off x="22340888" y="7683500"/>
            <a:ext cx="9983787"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a:t>Results</a:t>
            </a:r>
          </a:p>
        </p:txBody>
      </p:sp>
      <p:sp>
        <p:nvSpPr>
          <p:cNvPr id="2056" name="Rectangle 25"/>
          <p:cNvSpPr>
            <a:spLocks noChangeArrowheads="1"/>
          </p:cNvSpPr>
          <p:nvPr/>
        </p:nvSpPr>
        <p:spPr bwMode="auto">
          <a:xfrm>
            <a:off x="987425" y="17146369"/>
            <a:ext cx="9215438"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Purpose</a:t>
            </a:r>
            <a:endParaRPr lang="en-US" sz="5400" b="1" dirty="0"/>
          </a:p>
        </p:txBody>
      </p:sp>
      <p:sp>
        <p:nvSpPr>
          <p:cNvPr id="2058" name="Rectangle 42"/>
          <p:cNvSpPr>
            <a:spLocks noChangeArrowheads="1"/>
          </p:cNvSpPr>
          <p:nvPr/>
        </p:nvSpPr>
        <p:spPr bwMode="auto">
          <a:xfrm>
            <a:off x="11595100" y="14171612"/>
            <a:ext cx="9451975"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Methods</a:t>
            </a:r>
            <a:endParaRPr lang="en-US" sz="5400" b="1" dirty="0"/>
          </a:p>
        </p:txBody>
      </p:sp>
      <p:sp>
        <p:nvSpPr>
          <p:cNvPr id="2060" name="Rectangle 2347"/>
          <p:cNvSpPr>
            <a:spLocks noChangeArrowheads="1"/>
          </p:cNvSpPr>
          <p:nvPr/>
        </p:nvSpPr>
        <p:spPr bwMode="auto">
          <a:xfrm>
            <a:off x="33664525" y="7683500"/>
            <a:ext cx="9293225"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Discussion</a:t>
            </a:r>
            <a:endParaRPr lang="en-US" sz="5400" b="1" dirty="0"/>
          </a:p>
        </p:txBody>
      </p:sp>
      <p:sp>
        <p:nvSpPr>
          <p:cNvPr id="2061" name="Rectangle 2348"/>
          <p:cNvSpPr>
            <a:spLocks noChangeArrowheads="1"/>
          </p:cNvSpPr>
          <p:nvPr/>
        </p:nvSpPr>
        <p:spPr bwMode="auto">
          <a:xfrm>
            <a:off x="33756600" y="21936325"/>
            <a:ext cx="9374188"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Limitations</a:t>
            </a:r>
            <a:endParaRPr lang="en-US" sz="5400" b="1" dirty="0"/>
          </a:p>
        </p:txBody>
      </p:sp>
      <p:sp>
        <p:nvSpPr>
          <p:cNvPr id="2064" name="Rectangle 2365"/>
          <p:cNvSpPr>
            <a:spLocks noChangeArrowheads="1"/>
          </p:cNvSpPr>
          <p:nvPr/>
        </p:nvSpPr>
        <p:spPr bwMode="auto">
          <a:xfrm>
            <a:off x="888499" y="25385379"/>
            <a:ext cx="9525000" cy="1371600"/>
          </a:xfrm>
          <a:prstGeom prst="rect">
            <a:avLst/>
          </a:prstGeom>
          <a:gradFill rotWithShape="0">
            <a:gsLst>
              <a:gs pos="0">
                <a:srgbClr val="3B3B3B"/>
              </a:gs>
              <a:gs pos="100000">
                <a:srgbClr val="808080"/>
              </a:gs>
            </a:gsLst>
            <a:path path="shape">
              <a:fillToRect l="50000" t="50000" r="50000" b="50000"/>
            </a:path>
            <a:tileRect/>
          </a:gradFill>
          <a:ln w="9525">
            <a:solidFill>
              <a:schemeClr val="tx1"/>
            </a:solidFill>
            <a:miter lim="800000"/>
          </a:ln>
          <a:extLs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none" lIns="171419" tIns="85712" rIns="171419" bIns="85712" anchor="ctr"/>
          <a:lstStyle>
            <a:defPPr>
              <a:defRPr kern="1200" smtId="4294967295"/>
            </a:defPPr>
          </a:lstStyle>
          <a:p>
            <a:pPr algn="ctr" defTabSz="4703763"/>
            <a:r>
              <a:rPr lang="en-US" sz="5400" b="1" dirty="0" smtClean="0"/>
              <a:t>Nursing Implications</a:t>
            </a:r>
            <a:endParaRPr lang="en-US" sz="5400" b="1" dirty="0"/>
          </a:p>
        </p:txBody>
      </p:sp>
      <p:sp>
        <p:nvSpPr>
          <p:cNvPr id="2065" name="Text Box 3503"/>
          <p:cNvSpPr txBox="1">
            <a:spLocks noChangeArrowheads="1"/>
          </p:cNvSpPr>
          <p:nvPr/>
        </p:nvSpPr>
        <p:spPr bwMode="auto">
          <a:xfrm>
            <a:off x="969963" y="9444038"/>
            <a:ext cx="9278937" cy="435825"/>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a:spAutoFit/>
          </a:bodyPr>
          <a:lstStyle>
            <a:defPPr>
              <a:defRPr kern="1200" smtId="4294967295"/>
            </a:defPPr>
            <a:lvl1pPr defTabSz="4703763" eaLnBrk="0" hangingPunct="0">
              <a:defRPr sz="4000">
                <a:solidFill>
                  <a:schemeClr val="tx1"/>
                </a:solidFill>
                <a:latin typeface="Arial"/>
              </a:defRPr>
            </a:lvl1pPr>
            <a:lvl2pPr marL="742950" indent="-285750" defTabSz="4703763" eaLnBrk="0" hangingPunct="0">
              <a:defRPr sz="4000">
                <a:solidFill>
                  <a:schemeClr val="tx1"/>
                </a:solidFill>
                <a:latin typeface="Arial"/>
              </a:defRPr>
            </a:lvl2pPr>
            <a:lvl3pPr marL="1143000" indent="-228600" defTabSz="4703763" eaLnBrk="0" hangingPunct="0">
              <a:defRPr sz="4000">
                <a:solidFill>
                  <a:schemeClr val="tx1"/>
                </a:solidFill>
                <a:latin typeface="Arial"/>
              </a:defRPr>
            </a:lvl3pPr>
            <a:lvl4pPr marL="1600200" indent="-228600" defTabSz="4703763" eaLnBrk="0" hangingPunct="0">
              <a:defRPr sz="4000">
                <a:solidFill>
                  <a:schemeClr val="tx1"/>
                </a:solidFill>
                <a:latin typeface="Arial"/>
              </a:defRPr>
            </a:lvl4pPr>
            <a:lvl5pPr marL="2057400" indent="-228600" defTabSz="4703763" eaLnBrk="0" hangingPunct="0">
              <a:defRPr sz="4000">
                <a:solidFill>
                  <a:schemeClr val="tx1"/>
                </a:solidFill>
                <a:latin typeface="Arial"/>
              </a:defRPr>
            </a:lvl5pPr>
            <a:lvl6pPr marL="2514600" indent="-228600" defTabSz="4703763" eaLnBrk="0" fontAlgn="base" hangingPunct="0">
              <a:spcBef>
                <a:spcPct val="0"/>
              </a:spcBef>
              <a:spcAft>
                <a:spcPct val="0"/>
              </a:spcAft>
              <a:defRPr sz="4000">
                <a:solidFill>
                  <a:schemeClr val="tx1"/>
                </a:solidFill>
                <a:latin typeface="Arial"/>
              </a:defRPr>
            </a:lvl6pPr>
            <a:lvl7pPr marL="2971800" indent="-228600" defTabSz="4703763" eaLnBrk="0" fontAlgn="base" hangingPunct="0">
              <a:spcBef>
                <a:spcPct val="0"/>
              </a:spcBef>
              <a:spcAft>
                <a:spcPct val="0"/>
              </a:spcAft>
              <a:defRPr sz="4000">
                <a:solidFill>
                  <a:schemeClr val="tx1"/>
                </a:solidFill>
                <a:latin typeface="Arial"/>
              </a:defRPr>
            </a:lvl7pPr>
            <a:lvl8pPr marL="3429000" indent="-228600" defTabSz="4703763" eaLnBrk="0" fontAlgn="base" hangingPunct="0">
              <a:spcBef>
                <a:spcPct val="0"/>
              </a:spcBef>
              <a:spcAft>
                <a:spcPct val="0"/>
              </a:spcAft>
              <a:defRPr sz="4000">
                <a:solidFill>
                  <a:schemeClr val="tx1"/>
                </a:solidFill>
                <a:latin typeface="Arial"/>
              </a:defRPr>
            </a:lvl8pPr>
            <a:lvl9pPr marL="3886200" indent="-228600" defTabSz="4703763" eaLnBrk="0" fontAlgn="base" hangingPunct="0">
              <a:spcBef>
                <a:spcPct val="0"/>
              </a:spcBef>
              <a:spcAft>
                <a:spcPct val="0"/>
              </a:spcAft>
              <a:defRPr sz="4000">
                <a:solidFill>
                  <a:schemeClr val="tx1"/>
                </a:solidFill>
                <a:latin typeface="Arial"/>
              </a:defRPr>
            </a:lvl9pPr>
          </a:lstStyle>
          <a:p>
            <a:pPr eaLnBrk="1" hangingPunct="1">
              <a:lnSpc>
                <a:spcPct val="110000"/>
              </a:lnSpc>
            </a:pPr>
            <a:r>
              <a:rPr lang="en-US" sz="2200" dirty="0" smtClean="0"/>
              <a:t> </a:t>
            </a:r>
            <a:endParaRPr lang="en-US" sz="2200" dirty="0"/>
          </a:p>
        </p:txBody>
      </p:sp>
      <p:sp>
        <p:nvSpPr>
          <p:cNvPr id="2066" name="Text Box 3504"/>
          <p:cNvSpPr txBox="1">
            <a:spLocks noChangeArrowheads="1"/>
          </p:cNvSpPr>
          <p:nvPr/>
        </p:nvSpPr>
        <p:spPr bwMode="auto">
          <a:xfrm>
            <a:off x="11644313" y="9475788"/>
            <a:ext cx="9612312" cy="4047262"/>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a:spAutoFit/>
          </a:bodyPr>
          <a:lstStyle>
            <a:defPPr>
              <a:defRPr kern="1200" smtId="4294967295"/>
            </a:defPPr>
            <a:lvl1pPr defTabSz="4703763" eaLnBrk="0" hangingPunct="0">
              <a:defRPr sz="4000">
                <a:solidFill>
                  <a:schemeClr val="tx1"/>
                </a:solidFill>
                <a:latin typeface="Arial"/>
              </a:defRPr>
            </a:lvl1pPr>
            <a:lvl2pPr marL="742950" indent="-285750" defTabSz="4703763" eaLnBrk="0" hangingPunct="0">
              <a:defRPr sz="4000">
                <a:solidFill>
                  <a:schemeClr val="tx1"/>
                </a:solidFill>
                <a:latin typeface="Arial"/>
              </a:defRPr>
            </a:lvl2pPr>
            <a:lvl3pPr marL="1143000" indent="-228600" defTabSz="4703763" eaLnBrk="0" hangingPunct="0">
              <a:defRPr sz="4000">
                <a:solidFill>
                  <a:schemeClr val="tx1"/>
                </a:solidFill>
                <a:latin typeface="Arial"/>
              </a:defRPr>
            </a:lvl3pPr>
            <a:lvl4pPr marL="1600200" indent="-228600" defTabSz="4703763" eaLnBrk="0" hangingPunct="0">
              <a:defRPr sz="4000">
                <a:solidFill>
                  <a:schemeClr val="tx1"/>
                </a:solidFill>
                <a:latin typeface="Arial"/>
              </a:defRPr>
            </a:lvl4pPr>
            <a:lvl5pPr marL="2057400" indent="-228600" defTabSz="4703763" eaLnBrk="0" hangingPunct="0">
              <a:defRPr sz="4000">
                <a:solidFill>
                  <a:schemeClr val="tx1"/>
                </a:solidFill>
                <a:latin typeface="Arial"/>
              </a:defRPr>
            </a:lvl5pPr>
            <a:lvl6pPr marL="2514600" indent="-228600" defTabSz="4703763" eaLnBrk="0" fontAlgn="base" hangingPunct="0">
              <a:spcBef>
                <a:spcPct val="0"/>
              </a:spcBef>
              <a:spcAft>
                <a:spcPct val="0"/>
              </a:spcAft>
              <a:defRPr sz="4000">
                <a:solidFill>
                  <a:schemeClr val="tx1"/>
                </a:solidFill>
                <a:latin typeface="Arial"/>
              </a:defRPr>
            </a:lvl6pPr>
            <a:lvl7pPr marL="2971800" indent="-228600" defTabSz="4703763" eaLnBrk="0" fontAlgn="base" hangingPunct="0">
              <a:spcBef>
                <a:spcPct val="0"/>
              </a:spcBef>
              <a:spcAft>
                <a:spcPct val="0"/>
              </a:spcAft>
              <a:defRPr sz="4000">
                <a:solidFill>
                  <a:schemeClr val="tx1"/>
                </a:solidFill>
                <a:latin typeface="Arial"/>
              </a:defRPr>
            </a:lvl7pPr>
            <a:lvl8pPr marL="3429000" indent="-228600" defTabSz="4703763" eaLnBrk="0" fontAlgn="base" hangingPunct="0">
              <a:spcBef>
                <a:spcPct val="0"/>
              </a:spcBef>
              <a:spcAft>
                <a:spcPct val="0"/>
              </a:spcAft>
              <a:defRPr sz="4000">
                <a:solidFill>
                  <a:schemeClr val="tx1"/>
                </a:solidFill>
                <a:latin typeface="Arial"/>
              </a:defRPr>
            </a:lvl8pPr>
            <a:lvl9pPr marL="3886200" indent="-228600" defTabSz="4703763" eaLnBrk="0" fontAlgn="base" hangingPunct="0">
              <a:spcBef>
                <a:spcPct val="0"/>
              </a:spcBef>
              <a:spcAft>
                <a:spcPct val="0"/>
              </a:spcAft>
              <a:defRPr sz="4000">
                <a:solidFill>
                  <a:schemeClr val="tx1"/>
                </a:solidFill>
                <a:latin typeface="Arial"/>
              </a:defRPr>
            </a:lvl9pPr>
          </a:lstStyle>
          <a:p>
            <a:r>
              <a:rPr lang="en-US" sz="3200" dirty="0" smtClean="0"/>
              <a:t>The following research questions were address in this literature review:</a:t>
            </a:r>
          </a:p>
          <a:p>
            <a:pPr marL="514350" lvl="0" indent="-514350">
              <a:buFont typeface="+mj-lt"/>
              <a:buAutoNum type="arabicPeriod"/>
            </a:pPr>
            <a:r>
              <a:rPr lang="en-US" sz="3200" dirty="0" smtClean="0"/>
              <a:t>What are the barriers that prevent Hispanics from participating in cancer clinical research?</a:t>
            </a:r>
          </a:p>
          <a:p>
            <a:pPr marL="514350" lvl="0" indent="-514350">
              <a:buFont typeface="+mj-lt"/>
              <a:buAutoNum type="arabicPeriod"/>
            </a:pPr>
            <a:r>
              <a:rPr lang="en-US" sz="3200" dirty="0" smtClean="0"/>
              <a:t>What strategies currently in place are enhancing engagement in cancer clinical research among Hispanics? </a:t>
            </a:r>
          </a:p>
          <a:p>
            <a:pPr eaLnBrk="1" hangingPunct="1">
              <a:spcBef>
                <a:spcPct val="50000"/>
              </a:spcBef>
              <a:buFontTx/>
              <a:buChar char="•"/>
            </a:pPr>
            <a:endParaRPr lang="en-US" sz="2200" dirty="0"/>
          </a:p>
        </p:txBody>
      </p:sp>
      <p:sp>
        <p:nvSpPr>
          <p:cNvPr id="2068" name="Text Box 3506"/>
          <p:cNvSpPr txBox="1">
            <a:spLocks noChangeArrowheads="1"/>
          </p:cNvSpPr>
          <p:nvPr/>
        </p:nvSpPr>
        <p:spPr bwMode="auto">
          <a:xfrm>
            <a:off x="906901" y="18881999"/>
            <a:ext cx="9201150" cy="6267074"/>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lgn="ctr">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lIns="171419" tIns="85712" rIns="171419" bIns="85712">
            <a:spAutoFit/>
          </a:bodyPr>
          <a:lstStyle>
            <a:defPPr>
              <a:defRPr kern="1200" smtId="4294967295"/>
            </a:defPPr>
            <a:lvl1pPr defTabSz="4703763" eaLnBrk="0" hangingPunct="0">
              <a:defRPr sz="4000">
                <a:solidFill>
                  <a:schemeClr val="tx1"/>
                </a:solidFill>
                <a:latin typeface="Arial"/>
              </a:defRPr>
            </a:lvl1pPr>
            <a:lvl2pPr marL="742950" indent="-285750" defTabSz="4703763" eaLnBrk="0" hangingPunct="0">
              <a:defRPr sz="4000">
                <a:solidFill>
                  <a:schemeClr val="tx1"/>
                </a:solidFill>
                <a:latin typeface="Arial"/>
              </a:defRPr>
            </a:lvl2pPr>
            <a:lvl3pPr marL="1143000" indent="-228600" defTabSz="4703763" eaLnBrk="0" hangingPunct="0">
              <a:defRPr sz="4000">
                <a:solidFill>
                  <a:schemeClr val="tx1"/>
                </a:solidFill>
                <a:latin typeface="Arial"/>
              </a:defRPr>
            </a:lvl3pPr>
            <a:lvl4pPr marL="1600200" indent="-228600" defTabSz="4703763" eaLnBrk="0" hangingPunct="0">
              <a:defRPr sz="4000">
                <a:solidFill>
                  <a:schemeClr val="tx1"/>
                </a:solidFill>
                <a:latin typeface="Arial"/>
              </a:defRPr>
            </a:lvl4pPr>
            <a:lvl5pPr marL="2057400" indent="-228600" defTabSz="4703763" eaLnBrk="0" hangingPunct="0">
              <a:defRPr sz="4000">
                <a:solidFill>
                  <a:schemeClr val="tx1"/>
                </a:solidFill>
                <a:latin typeface="Arial"/>
              </a:defRPr>
            </a:lvl5pPr>
            <a:lvl6pPr marL="2514600" indent="-228600" defTabSz="4703763" eaLnBrk="0" fontAlgn="base" hangingPunct="0">
              <a:spcBef>
                <a:spcPct val="0"/>
              </a:spcBef>
              <a:spcAft>
                <a:spcPct val="0"/>
              </a:spcAft>
              <a:defRPr sz="4000">
                <a:solidFill>
                  <a:schemeClr val="tx1"/>
                </a:solidFill>
                <a:latin typeface="Arial"/>
              </a:defRPr>
            </a:lvl6pPr>
            <a:lvl7pPr marL="2971800" indent="-228600" defTabSz="4703763" eaLnBrk="0" fontAlgn="base" hangingPunct="0">
              <a:spcBef>
                <a:spcPct val="0"/>
              </a:spcBef>
              <a:spcAft>
                <a:spcPct val="0"/>
              </a:spcAft>
              <a:defRPr sz="4000">
                <a:solidFill>
                  <a:schemeClr val="tx1"/>
                </a:solidFill>
                <a:latin typeface="Arial"/>
              </a:defRPr>
            </a:lvl7pPr>
            <a:lvl8pPr marL="3429000" indent="-228600" defTabSz="4703763" eaLnBrk="0" fontAlgn="base" hangingPunct="0">
              <a:spcBef>
                <a:spcPct val="0"/>
              </a:spcBef>
              <a:spcAft>
                <a:spcPct val="0"/>
              </a:spcAft>
              <a:defRPr sz="4000">
                <a:solidFill>
                  <a:schemeClr val="tx1"/>
                </a:solidFill>
                <a:latin typeface="Arial"/>
              </a:defRPr>
            </a:lvl8pPr>
            <a:lvl9pPr marL="3886200" indent="-228600" defTabSz="4703763" eaLnBrk="0" fontAlgn="base" hangingPunct="0">
              <a:spcBef>
                <a:spcPct val="0"/>
              </a:spcBef>
              <a:spcAft>
                <a:spcPct val="0"/>
              </a:spcAft>
              <a:defRPr sz="4000">
                <a:solidFill>
                  <a:schemeClr val="tx1"/>
                </a:solidFill>
                <a:latin typeface="Arial"/>
              </a:defRPr>
            </a:lvl9pPr>
          </a:lstStyle>
          <a:p>
            <a:pPr eaLnBrk="1" hangingPunct="1"/>
            <a:endParaRPr lang="en-US" sz="2200" dirty="0" smtClean="0"/>
          </a:p>
          <a:p>
            <a:pPr eaLnBrk="1" hangingPunct="1">
              <a:buFontTx/>
              <a:buChar char="•"/>
            </a:pPr>
            <a:r>
              <a:rPr lang="en-US" sz="3200" dirty="0" smtClean="0">
                <a:cs typeface="Times New Roman" pitchFamily="18" charset="0"/>
              </a:rPr>
              <a:t>The purpose of this literature review was  to identify barriers preventing Hispanics from participating in clinical cancer research, as well as to identify strategies being implemented that have increased the willingness of Hispanics to participate in clinical cancer research. The identification of barriers and strategies will allow researchers to target these specific barriers using successful strategies which ultimately will yield a more diverse representation in cancer clinical trials. </a:t>
            </a:r>
          </a:p>
          <a:p>
            <a:pPr eaLnBrk="1" hangingPunct="1">
              <a:buFontTx/>
              <a:buChar char="•"/>
            </a:pPr>
            <a:endParaRPr lang="en-US" sz="2200" dirty="0"/>
          </a:p>
        </p:txBody>
      </p:sp>
      <p:sp>
        <p:nvSpPr>
          <p:cNvPr id="2070" name="Text Box 3508"/>
          <p:cNvSpPr txBox="1">
            <a:spLocks noChangeArrowheads="1"/>
          </p:cNvSpPr>
          <p:nvPr/>
        </p:nvSpPr>
        <p:spPr bwMode="auto">
          <a:xfrm>
            <a:off x="873125" y="27393811"/>
            <a:ext cx="9471025" cy="5524589"/>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square">
            <a:spAutoFit/>
          </a:bodyPr>
          <a:lstStyle>
            <a:defPPr>
              <a:defRPr kern="1200" smtId="4294967295"/>
            </a:defPPr>
            <a:lvl1pPr defTabSz="4703763" eaLnBrk="0" hangingPunct="0">
              <a:defRPr sz="4000">
                <a:solidFill>
                  <a:schemeClr val="tx1"/>
                </a:solidFill>
                <a:latin typeface="Arial"/>
              </a:defRPr>
            </a:lvl1pPr>
            <a:lvl2pPr marL="742950" indent="-285750" defTabSz="4703763" eaLnBrk="0" hangingPunct="0">
              <a:defRPr sz="4000">
                <a:solidFill>
                  <a:schemeClr val="tx1"/>
                </a:solidFill>
                <a:latin typeface="Arial"/>
              </a:defRPr>
            </a:lvl2pPr>
            <a:lvl3pPr marL="1143000" indent="-228600" defTabSz="4703763" eaLnBrk="0" hangingPunct="0">
              <a:defRPr sz="4000">
                <a:solidFill>
                  <a:schemeClr val="tx1"/>
                </a:solidFill>
                <a:latin typeface="Arial"/>
              </a:defRPr>
            </a:lvl3pPr>
            <a:lvl4pPr marL="1600200" indent="-228600" defTabSz="4703763" eaLnBrk="0" hangingPunct="0">
              <a:defRPr sz="4000">
                <a:solidFill>
                  <a:schemeClr val="tx1"/>
                </a:solidFill>
                <a:latin typeface="Arial"/>
              </a:defRPr>
            </a:lvl4pPr>
            <a:lvl5pPr marL="2057400" indent="-228600" defTabSz="4703763" eaLnBrk="0" hangingPunct="0">
              <a:defRPr sz="4000">
                <a:solidFill>
                  <a:schemeClr val="tx1"/>
                </a:solidFill>
                <a:latin typeface="Arial"/>
              </a:defRPr>
            </a:lvl5pPr>
            <a:lvl6pPr marL="2514600" indent="-228600" defTabSz="4703763" eaLnBrk="0" fontAlgn="base" hangingPunct="0">
              <a:spcBef>
                <a:spcPct val="0"/>
              </a:spcBef>
              <a:spcAft>
                <a:spcPct val="0"/>
              </a:spcAft>
              <a:defRPr sz="4000">
                <a:solidFill>
                  <a:schemeClr val="tx1"/>
                </a:solidFill>
                <a:latin typeface="Arial"/>
              </a:defRPr>
            </a:lvl6pPr>
            <a:lvl7pPr marL="2971800" indent="-228600" defTabSz="4703763" eaLnBrk="0" fontAlgn="base" hangingPunct="0">
              <a:spcBef>
                <a:spcPct val="0"/>
              </a:spcBef>
              <a:spcAft>
                <a:spcPct val="0"/>
              </a:spcAft>
              <a:defRPr sz="4000">
                <a:solidFill>
                  <a:schemeClr val="tx1"/>
                </a:solidFill>
                <a:latin typeface="Arial"/>
              </a:defRPr>
            </a:lvl7pPr>
            <a:lvl8pPr marL="3429000" indent="-228600" defTabSz="4703763" eaLnBrk="0" fontAlgn="base" hangingPunct="0">
              <a:spcBef>
                <a:spcPct val="0"/>
              </a:spcBef>
              <a:spcAft>
                <a:spcPct val="0"/>
              </a:spcAft>
              <a:defRPr sz="4000">
                <a:solidFill>
                  <a:schemeClr val="tx1"/>
                </a:solidFill>
                <a:latin typeface="Arial"/>
              </a:defRPr>
            </a:lvl8pPr>
            <a:lvl9pPr marL="3886200" indent="-228600" defTabSz="4703763" eaLnBrk="0" fontAlgn="base" hangingPunct="0">
              <a:spcBef>
                <a:spcPct val="0"/>
              </a:spcBef>
              <a:spcAft>
                <a:spcPct val="0"/>
              </a:spcAft>
              <a:defRPr sz="4000">
                <a:solidFill>
                  <a:schemeClr val="tx1"/>
                </a:solidFill>
                <a:latin typeface="Arial"/>
              </a:defRPr>
            </a:lvl9pPr>
          </a:lstStyle>
          <a:p>
            <a:pPr>
              <a:buFont typeface="Arial" pitchFamily="34" charset="0"/>
              <a:buChar char="•"/>
            </a:pPr>
            <a:r>
              <a:rPr lang="en-US" sz="3200" dirty="0" smtClean="0"/>
              <a:t>Nurses play a major role in cancer prevention and treatment, including clinical research participation. </a:t>
            </a:r>
          </a:p>
          <a:p>
            <a:pPr lvl="0">
              <a:buFont typeface="Arial" pitchFamily="34" charset="0"/>
              <a:buChar char="•"/>
            </a:pPr>
            <a:r>
              <a:rPr lang="en-US" sz="3200" dirty="0" smtClean="0"/>
              <a:t>Nurses play a key role in educating patients regarding the benefits of cancer clinical research participation in aims of closing the gap in cancer research disparities. </a:t>
            </a:r>
          </a:p>
          <a:p>
            <a:pPr lvl="0">
              <a:buFont typeface="Arial" pitchFamily="34" charset="0"/>
              <a:buChar char="•"/>
            </a:pPr>
            <a:r>
              <a:rPr lang="en-US" sz="3200" dirty="0" smtClean="0"/>
              <a:t>A culturally competent nurse is an important attribute in the health care field as they effectively communicate information to patients, families and the community to overcome health care disparities</a:t>
            </a:r>
            <a:r>
              <a:rPr lang="en-US" sz="2400" dirty="0" smtClean="0"/>
              <a:t>.</a:t>
            </a:r>
          </a:p>
          <a:p>
            <a:pPr eaLnBrk="1" hangingPunct="1">
              <a:spcBef>
                <a:spcPct val="50000"/>
              </a:spcBef>
              <a:buFontTx/>
              <a:buChar char="•"/>
            </a:pPr>
            <a:endParaRPr lang="en-US" sz="2200" dirty="0"/>
          </a:p>
        </p:txBody>
      </p:sp>
      <p:sp>
        <p:nvSpPr>
          <p:cNvPr id="2071" name="Text Box 3509"/>
          <p:cNvSpPr txBox="1">
            <a:spLocks noChangeArrowheads="1"/>
          </p:cNvSpPr>
          <p:nvPr/>
        </p:nvSpPr>
        <p:spPr bwMode="auto">
          <a:xfrm>
            <a:off x="33713821" y="9507337"/>
            <a:ext cx="9201150" cy="11530053"/>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lgn="ctr">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square" lIns="171419" tIns="85712" rIns="171419" bIns="85712">
            <a:spAutoFit/>
          </a:bodyPr>
          <a:lstStyle>
            <a:defPPr>
              <a:defRPr kern="1200" smtId="4294967295"/>
            </a:defPPr>
            <a:lvl1pPr defTabSz="4703763" eaLnBrk="0" hangingPunct="0">
              <a:defRPr sz="4000">
                <a:solidFill>
                  <a:schemeClr val="tx1"/>
                </a:solidFill>
                <a:latin typeface="Arial"/>
              </a:defRPr>
            </a:lvl1pPr>
            <a:lvl2pPr marL="742950" indent="-285750" defTabSz="4703763" eaLnBrk="0" hangingPunct="0">
              <a:defRPr sz="4000">
                <a:solidFill>
                  <a:schemeClr val="tx1"/>
                </a:solidFill>
                <a:latin typeface="Arial"/>
              </a:defRPr>
            </a:lvl2pPr>
            <a:lvl3pPr marL="1143000" indent="-228600" defTabSz="4703763" eaLnBrk="0" hangingPunct="0">
              <a:defRPr sz="4000">
                <a:solidFill>
                  <a:schemeClr val="tx1"/>
                </a:solidFill>
                <a:latin typeface="Arial"/>
              </a:defRPr>
            </a:lvl3pPr>
            <a:lvl4pPr marL="1600200" indent="-228600" defTabSz="4703763" eaLnBrk="0" hangingPunct="0">
              <a:defRPr sz="4000">
                <a:solidFill>
                  <a:schemeClr val="tx1"/>
                </a:solidFill>
                <a:latin typeface="Arial"/>
              </a:defRPr>
            </a:lvl4pPr>
            <a:lvl5pPr marL="2057400" indent="-228600" defTabSz="4703763" eaLnBrk="0" hangingPunct="0">
              <a:defRPr sz="4000">
                <a:solidFill>
                  <a:schemeClr val="tx1"/>
                </a:solidFill>
                <a:latin typeface="Arial"/>
              </a:defRPr>
            </a:lvl5pPr>
            <a:lvl6pPr marL="2514600" indent="-228600" defTabSz="4703763" eaLnBrk="0" fontAlgn="base" hangingPunct="0">
              <a:spcBef>
                <a:spcPct val="0"/>
              </a:spcBef>
              <a:spcAft>
                <a:spcPct val="0"/>
              </a:spcAft>
              <a:defRPr sz="4000">
                <a:solidFill>
                  <a:schemeClr val="tx1"/>
                </a:solidFill>
                <a:latin typeface="Arial"/>
              </a:defRPr>
            </a:lvl6pPr>
            <a:lvl7pPr marL="2971800" indent="-228600" defTabSz="4703763" eaLnBrk="0" fontAlgn="base" hangingPunct="0">
              <a:spcBef>
                <a:spcPct val="0"/>
              </a:spcBef>
              <a:spcAft>
                <a:spcPct val="0"/>
              </a:spcAft>
              <a:defRPr sz="4000">
                <a:solidFill>
                  <a:schemeClr val="tx1"/>
                </a:solidFill>
                <a:latin typeface="Arial"/>
              </a:defRPr>
            </a:lvl7pPr>
            <a:lvl8pPr marL="3429000" indent="-228600" defTabSz="4703763" eaLnBrk="0" fontAlgn="base" hangingPunct="0">
              <a:spcBef>
                <a:spcPct val="0"/>
              </a:spcBef>
              <a:spcAft>
                <a:spcPct val="0"/>
              </a:spcAft>
              <a:defRPr sz="4000">
                <a:solidFill>
                  <a:schemeClr val="tx1"/>
                </a:solidFill>
                <a:latin typeface="Arial"/>
              </a:defRPr>
            </a:lvl8pPr>
            <a:lvl9pPr marL="3886200" indent="-228600" defTabSz="4703763" eaLnBrk="0" fontAlgn="base" hangingPunct="0">
              <a:spcBef>
                <a:spcPct val="0"/>
              </a:spcBef>
              <a:spcAft>
                <a:spcPct val="0"/>
              </a:spcAft>
              <a:defRPr sz="4000">
                <a:solidFill>
                  <a:schemeClr val="tx1"/>
                </a:solidFill>
                <a:latin typeface="Arial"/>
              </a:defRPr>
            </a:lvl9pPr>
          </a:lstStyle>
          <a:p>
            <a:pPr>
              <a:buFont typeface="Arial" pitchFamily="34" charset="0"/>
              <a:buChar char="•"/>
            </a:pPr>
            <a:r>
              <a:rPr lang="en-US" sz="3200" dirty="0" smtClean="0"/>
              <a:t>The main barriers identified in this literature review among Hispanics were mistrust in the medical field, lack of medical coverage, language barriers, and the lack of knowledge and misinformation regarding cancer clinical research. </a:t>
            </a:r>
          </a:p>
          <a:p>
            <a:pPr>
              <a:buFont typeface="Arial" pitchFamily="34" charset="0"/>
              <a:buChar char="•"/>
            </a:pPr>
            <a:r>
              <a:rPr lang="en-US" sz="3200" dirty="0" smtClean="0"/>
              <a:t>These barriers are partly responsible for the disparities that exist in cancer research participation, as they hinder and prevent a higher participation from the Hispanic community. </a:t>
            </a:r>
          </a:p>
          <a:p>
            <a:pPr>
              <a:buFont typeface="Arial" pitchFamily="34" charset="0"/>
              <a:buChar char="•"/>
            </a:pPr>
            <a:r>
              <a:rPr lang="en-US" sz="3200" dirty="0" smtClean="0"/>
              <a:t>Culturally sensitive information, educational programs, community-based approach, and incentives were the main strategies implemented that are yielding positive results and increasing participation and retention of the Hispanic community in research studies. </a:t>
            </a:r>
          </a:p>
          <a:p>
            <a:pPr>
              <a:buFont typeface="Arial" pitchFamily="34" charset="0"/>
              <a:buChar char="•"/>
            </a:pPr>
            <a:r>
              <a:rPr lang="en-US" sz="3200" dirty="0" smtClean="0"/>
              <a:t>Increasing diversity in cancer clinical research will provide health professionals with an opportunity to reduce cancer health disparities and ensure the best cancer treatment and management across a broader patient spectrum.  </a:t>
            </a:r>
          </a:p>
          <a:p>
            <a:pPr eaLnBrk="1" hangingPunct="1">
              <a:buFontTx/>
              <a:buChar char="•"/>
            </a:pPr>
            <a:endParaRPr lang="en-US" sz="2200" dirty="0"/>
          </a:p>
          <a:p>
            <a:pPr eaLnBrk="1" hangingPunct="1"/>
            <a:endParaRPr lang="en-US" sz="2200" dirty="0" smtClean="0"/>
          </a:p>
          <a:p>
            <a:pPr eaLnBrk="1" hangingPunct="1"/>
            <a:endParaRPr lang="en-US" sz="2200" dirty="0"/>
          </a:p>
        </p:txBody>
      </p:sp>
      <p:sp>
        <p:nvSpPr>
          <p:cNvPr id="2072" name="Text Box 3510"/>
          <p:cNvSpPr txBox="1">
            <a:spLocks noChangeArrowheads="1"/>
          </p:cNvSpPr>
          <p:nvPr/>
        </p:nvSpPr>
        <p:spPr bwMode="auto">
          <a:xfrm>
            <a:off x="22240875" y="12896193"/>
            <a:ext cx="10010775" cy="1157983"/>
          </a:xfrm>
          <a:prstGeom prst="rect">
            <a:avLst/>
          </a:prstGeom>
          <a:noFill/>
          <a:ln>
            <a:noFill/>
          </a:ln>
          <a:extLst>
            <a:ext uri="{909E8E84-426E-40DD-AFC4-6F175D3DCCD1}">
              <a14:hiddenFill xmlns:a14="http://schemas.microsoft.com/office/drawing/2010/main" xmlns:p15="http://schemas.microsoft.com/office/powerpoint/2012/main" xmlns:p14="http://schemas.microsoft.com/office/powerpoint/2010/main" xmlns="">
                <a:solidFill>
                  <a:schemeClr val="accent1"/>
                </a:solidFill>
              </a14:hiddenFill>
            </a:ext>
            <a:ext uri="{91240B29-F687-4F45-9708-019B960494DF}">
              <a14:hiddenLine xmlns:a14="http://schemas.microsoft.com/office/drawing/2010/main" xmlns:p15="http://schemas.microsoft.com/office/powerpoint/2012/main" xmlns:p14="http://schemas.microsoft.com/office/powerpoint/2010/main" xmlns="" w="9525" algn="ctr">
                <a:solidFill>
                  <a:schemeClr val="tx1"/>
                </a:solidFill>
                <a:miter lim="800000"/>
                <a:headEnd/>
                <a:tailEnd/>
              </a14:hiddenLine>
            </a:ext>
            <a:ext uri="{AF507438-7753-43E0-B8FC-AC1667EBCBE1}">
              <a14:hiddenEffects xmlns:a14="http://schemas.microsoft.com/office/drawing/2010/main" xmlns:p15="http://schemas.microsoft.com/office/powerpoint/2012/main" xmlns:p14="http://schemas.microsoft.com/office/powerpoint/2010/main" xmlns="">
                <a:effectLst>
                  <a:outerShdw dist="35921" dir="2700000" algn="ctr" rotWithShape="0">
                    <a:schemeClr val="bg2"/>
                  </a:outerShdw>
                </a:effectLst>
              </a14:hiddenEffects>
            </a:ext>
          </a:extLst>
        </p:spPr>
        <p:txBody>
          <a:bodyPr wrap="square" lIns="171419" tIns="85712" rIns="171419" bIns="85712">
            <a:spAutoFit/>
          </a:bodyPr>
          <a:lstStyle>
            <a:defPPr>
              <a:defRPr kern="1200" smtId="4294967295"/>
            </a:defPPr>
            <a:lvl1pPr defTabSz="4703763" eaLnBrk="0" hangingPunct="0">
              <a:defRPr sz="4000">
                <a:solidFill>
                  <a:schemeClr val="tx1"/>
                </a:solidFill>
                <a:latin typeface="Arial"/>
              </a:defRPr>
            </a:lvl1pPr>
            <a:lvl2pPr marL="742950" indent="-285750" defTabSz="4703763" eaLnBrk="0" hangingPunct="0">
              <a:defRPr sz="4000">
                <a:solidFill>
                  <a:schemeClr val="tx1"/>
                </a:solidFill>
                <a:latin typeface="Arial"/>
              </a:defRPr>
            </a:lvl2pPr>
            <a:lvl3pPr marL="1143000" indent="-228600" defTabSz="4703763" eaLnBrk="0" hangingPunct="0">
              <a:defRPr sz="4000">
                <a:solidFill>
                  <a:schemeClr val="tx1"/>
                </a:solidFill>
                <a:latin typeface="Arial"/>
              </a:defRPr>
            </a:lvl3pPr>
            <a:lvl4pPr marL="1600200" indent="-228600" defTabSz="4703763" eaLnBrk="0" hangingPunct="0">
              <a:defRPr sz="4000">
                <a:solidFill>
                  <a:schemeClr val="tx1"/>
                </a:solidFill>
                <a:latin typeface="Arial"/>
              </a:defRPr>
            </a:lvl4pPr>
            <a:lvl5pPr marL="2057400" indent="-228600" defTabSz="4703763" eaLnBrk="0" hangingPunct="0">
              <a:defRPr sz="4000">
                <a:solidFill>
                  <a:schemeClr val="tx1"/>
                </a:solidFill>
                <a:latin typeface="Arial"/>
              </a:defRPr>
            </a:lvl5pPr>
            <a:lvl6pPr marL="2514600" indent="-228600" defTabSz="4703763" eaLnBrk="0" fontAlgn="base" hangingPunct="0">
              <a:spcBef>
                <a:spcPct val="0"/>
              </a:spcBef>
              <a:spcAft>
                <a:spcPct val="0"/>
              </a:spcAft>
              <a:defRPr sz="4000">
                <a:solidFill>
                  <a:schemeClr val="tx1"/>
                </a:solidFill>
                <a:latin typeface="Arial"/>
              </a:defRPr>
            </a:lvl6pPr>
            <a:lvl7pPr marL="2971800" indent="-228600" defTabSz="4703763" eaLnBrk="0" fontAlgn="base" hangingPunct="0">
              <a:spcBef>
                <a:spcPct val="0"/>
              </a:spcBef>
              <a:spcAft>
                <a:spcPct val="0"/>
              </a:spcAft>
              <a:defRPr sz="4000">
                <a:solidFill>
                  <a:schemeClr val="tx1"/>
                </a:solidFill>
                <a:latin typeface="Arial"/>
              </a:defRPr>
            </a:lvl7pPr>
            <a:lvl8pPr marL="3429000" indent="-228600" defTabSz="4703763" eaLnBrk="0" fontAlgn="base" hangingPunct="0">
              <a:spcBef>
                <a:spcPct val="0"/>
              </a:spcBef>
              <a:spcAft>
                <a:spcPct val="0"/>
              </a:spcAft>
              <a:defRPr sz="4000">
                <a:solidFill>
                  <a:schemeClr val="tx1"/>
                </a:solidFill>
                <a:latin typeface="Arial"/>
              </a:defRPr>
            </a:lvl8pPr>
            <a:lvl9pPr marL="3886200" indent="-228600" defTabSz="4703763" eaLnBrk="0" fontAlgn="base" hangingPunct="0">
              <a:spcBef>
                <a:spcPct val="0"/>
              </a:spcBef>
              <a:spcAft>
                <a:spcPct val="0"/>
              </a:spcAft>
              <a:defRPr sz="4000">
                <a:solidFill>
                  <a:schemeClr val="tx1"/>
                </a:solidFill>
                <a:latin typeface="Arial"/>
              </a:defRPr>
            </a:lvl9pPr>
          </a:lstStyle>
          <a:p>
            <a:pPr algn="ctr" eaLnBrk="1" hangingPunct="1"/>
            <a:r>
              <a:rPr lang="en-US" sz="3200" dirty="0" smtClean="0">
                <a:solidFill>
                  <a:schemeClr val="accent6">
                    <a:lumMod val="60000"/>
                    <a:lumOff val="40000"/>
                  </a:schemeClr>
                </a:solidFill>
              </a:rPr>
              <a:t>Table 1.  Common Barriers Identified Among Different Minority Groups</a:t>
            </a:r>
            <a:endParaRPr lang="en-US" sz="3200" dirty="0">
              <a:solidFill>
                <a:schemeClr val="accent6">
                  <a:lumMod val="60000"/>
                  <a:lumOff val="40000"/>
                </a:schemeClr>
              </a:solidFill>
            </a:endParaRPr>
          </a:p>
        </p:txBody>
      </p:sp>
      <p:sp>
        <p:nvSpPr>
          <p:cNvPr id="285" name="Rectangle 284"/>
          <p:cNvSpPr/>
          <p:nvPr/>
        </p:nvSpPr>
        <p:spPr>
          <a:xfrm>
            <a:off x="1028700" y="9477971"/>
            <a:ext cx="9258300" cy="7048083"/>
          </a:xfrm>
          <a:prstGeom prst="rect">
            <a:avLst/>
          </a:prstGeom>
        </p:spPr>
        <p:txBody>
          <a:bodyPr wrap="square">
            <a:spAutoFit/>
          </a:bodyPr>
          <a:lstStyle/>
          <a:p>
            <a:pPr>
              <a:buFont typeface="Arial" pitchFamily="34" charset="0"/>
              <a:buChar char="•"/>
            </a:pPr>
            <a:r>
              <a:rPr lang="en-US" sz="3600" dirty="0" smtClean="0">
                <a:latin typeface="Times New Roman" pitchFamily="18" charset="0"/>
                <a:cs typeface="Times New Roman" pitchFamily="18" charset="0"/>
              </a:rPr>
              <a:t> </a:t>
            </a:r>
            <a:r>
              <a:rPr lang="en-US" sz="3200" dirty="0" smtClean="0">
                <a:cs typeface="Times New Roman" pitchFamily="18" charset="0"/>
              </a:rPr>
              <a:t>Racial and ethnic minority populations are significantly underrepresented in cancer clinical research. </a:t>
            </a:r>
          </a:p>
          <a:p>
            <a:pPr>
              <a:buFont typeface="Arial" pitchFamily="34" charset="0"/>
              <a:buChar char="•"/>
            </a:pPr>
            <a:r>
              <a:rPr lang="en-US" sz="3200" dirty="0" smtClean="0">
                <a:cs typeface="Times New Roman" pitchFamily="18" charset="0"/>
              </a:rPr>
              <a:t>Multiple barriers have been identified which prevent ethnic/minority groups in cancer clinical research participation. </a:t>
            </a:r>
          </a:p>
          <a:p>
            <a:pPr>
              <a:buFont typeface="Arial" pitchFamily="34" charset="0"/>
              <a:buChar char="•"/>
            </a:pPr>
            <a:r>
              <a:rPr lang="en-US" sz="3200" dirty="0" smtClean="0">
                <a:cs typeface="Times New Roman" pitchFamily="18" charset="0"/>
              </a:rPr>
              <a:t>Recent data has shown successful recruitment strategies that have been implemented to enhance engagement in cancer clinical trials among minorities.</a:t>
            </a:r>
          </a:p>
          <a:p>
            <a:pPr>
              <a:buFont typeface="Arial" pitchFamily="34" charset="0"/>
              <a:buChar char="•"/>
            </a:pPr>
            <a:r>
              <a:rPr lang="en-US" sz="3200" dirty="0" smtClean="0">
                <a:cs typeface="Times New Roman" pitchFamily="18" charset="0"/>
              </a:rPr>
              <a:t> By understanding and addressing barriers with successful proven strategies, cancer clinical research will yield results that are more representative of the U.S. population.</a:t>
            </a:r>
            <a:endParaRPr lang="en-US" sz="3200" dirty="0"/>
          </a:p>
        </p:txBody>
      </p:sp>
      <p:sp>
        <p:nvSpPr>
          <p:cNvPr id="288" name="Rectangle 287"/>
          <p:cNvSpPr/>
          <p:nvPr/>
        </p:nvSpPr>
        <p:spPr>
          <a:xfrm>
            <a:off x="11540359" y="15793293"/>
            <a:ext cx="9616965" cy="13018949"/>
          </a:xfrm>
          <a:prstGeom prst="rect">
            <a:avLst/>
          </a:prstGeom>
        </p:spPr>
        <p:txBody>
          <a:bodyPr wrap="square">
            <a:spAutoFit/>
          </a:bodyPr>
          <a:lstStyle/>
          <a:p>
            <a:r>
              <a:rPr lang="en-US" sz="3200" dirty="0" smtClean="0"/>
              <a:t>For this literature review, the databases CINAHL and PubMed were searched. For the first research question the inclusion criteria used was:</a:t>
            </a:r>
          </a:p>
          <a:p>
            <a:pPr lvl="0">
              <a:buFont typeface="Arial" pitchFamily="34" charset="0"/>
              <a:buChar char="•"/>
            </a:pPr>
            <a:r>
              <a:rPr lang="en-US" sz="3200" dirty="0" smtClean="0"/>
              <a:t>A study population that included minority groups, especially Hispanics.</a:t>
            </a:r>
          </a:p>
          <a:p>
            <a:pPr lvl="0">
              <a:buFont typeface="Arial" pitchFamily="34" charset="0"/>
              <a:buChar char="•"/>
            </a:pPr>
            <a:r>
              <a:rPr lang="en-US" sz="3200" dirty="0" smtClean="0"/>
              <a:t>Published between 2010 and 2017.</a:t>
            </a:r>
          </a:p>
          <a:p>
            <a:pPr lvl="0">
              <a:buFont typeface="Arial" pitchFamily="34" charset="0"/>
              <a:buChar char="•"/>
            </a:pPr>
            <a:r>
              <a:rPr lang="en-US" sz="3200" dirty="0" smtClean="0"/>
              <a:t>Identification of barriers that prevent Hispanics from participating in cancer clinical research.</a:t>
            </a:r>
          </a:p>
          <a:p>
            <a:pPr lvl="0"/>
            <a:endParaRPr lang="en-US" sz="3200" dirty="0" smtClean="0"/>
          </a:p>
          <a:p>
            <a:r>
              <a:rPr lang="en-US" sz="3200" dirty="0" smtClean="0"/>
              <a:t>The initial search of the two databases yielded a total of 152 articles. Of the 152 articles, 9 articles met the inclusion criteria and were subjected for further review.</a:t>
            </a:r>
          </a:p>
          <a:p>
            <a:endParaRPr lang="en-US" sz="3200" dirty="0" smtClean="0"/>
          </a:p>
          <a:p>
            <a:r>
              <a:rPr lang="en-US" sz="3200" dirty="0" smtClean="0"/>
              <a:t>To answer the second research question, the inclusion criteria used was: </a:t>
            </a:r>
          </a:p>
          <a:p>
            <a:pPr lvl="0">
              <a:buFont typeface="Arial" pitchFamily="34" charset="0"/>
              <a:buChar char="•"/>
            </a:pPr>
            <a:r>
              <a:rPr lang="en-US" sz="3200" dirty="0" smtClean="0"/>
              <a:t>A study population that included minority groups, especially Hispanics.</a:t>
            </a:r>
          </a:p>
          <a:p>
            <a:pPr lvl="0">
              <a:buFont typeface="Arial" pitchFamily="34" charset="0"/>
              <a:buChar char="•"/>
            </a:pPr>
            <a:r>
              <a:rPr lang="en-US" sz="3200" dirty="0" smtClean="0"/>
              <a:t>Published between 2010 and 2017.</a:t>
            </a:r>
          </a:p>
          <a:p>
            <a:pPr lvl="0">
              <a:buFont typeface="Arial" pitchFamily="34" charset="0"/>
              <a:buChar char="•"/>
            </a:pPr>
            <a:r>
              <a:rPr lang="en-US" sz="3200" dirty="0" smtClean="0"/>
              <a:t>Identification of successful strategies being used to enhance participation in cancer clinical research among Hispanics. </a:t>
            </a:r>
          </a:p>
          <a:p>
            <a:pPr lvl="0">
              <a:buFont typeface="Arial" pitchFamily="34" charset="0"/>
              <a:buChar char="•"/>
            </a:pPr>
            <a:endParaRPr lang="en-US" sz="3200" dirty="0" smtClean="0"/>
          </a:p>
          <a:p>
            <a:r>
              <a:rPr lang="en-US" sz="3200" dirty="0" smtClean="0"/>
              <a:t>The initial search of the two databases yielded a total of 91 articles. Of the 91 articles, 9 articles met the inclusion criteria and were further analyzed</a:t>
            </a:r>
            <a:r>
              <a:rPr lang="en-US" dirty="0" smtClean="0"/>
              <a:t>.</a:t>
            </a:r>
            <a:endParaRPr lang="en-US" dirty="0"/>
          </a:p>
        </p:txBody>
      </p:sp>
      <p:sp>
        <p:nvSpPr>
          <p:cNvPr id="289" name="Rectangle 288"/>
          <p:cNvSpPr/>
          <p:nvPr/>
        </p:nvSpPr>
        <p:spPr>
          <a:xfrm>
            <a:off x="22355503" y="9479367"/>
            <a:ext cx="9869214" cy="3662541"/>
          </a:xfrm>
          <a:prstGeom prst="rect">
            <a:avLst/>
          </a:prstGeom>
        </p:spPr>
        <p:txBody>
          <a:bodyPr wrap="square">
            <a:spAutoFit/>
          </a:bodyPr>
          <a:lstStyle/>
          <a:p>
            <a:r>
              <a:rPr lang="en-US" sz="3200" dirty="0" smtClean="0"/>
              <a:t>Four major barriers were identified that hindered Cancer clinical research participation among Hispanics in this literature review: </a:t>
            </a:r>
          </a:p>
          <a:p>
            <a:pPr marL="514350" lvl="0" indent="-514350">
              <a:buFont typeface="+mj-lt"/>
              <a:buAutoNum type="arabicPeriod"/>
            </a:pPr>
            <a:r>
              <a:rPr lang="en-US" sz="3200" dirty="0" smtClean="0"/>
              <a:t>Language</a:t>
            </a:r>
          </a:p>
          <a:p>
            <a:pPr marL="514350" lvl="0" indent="-514350">
              <a:buFont typeface="+mj-lt"/>
              <a:buAutoNum type="arabicPeriod"/>
            </a:pPr>
            <a:r>
              <a:rPr lang="en-US" sz="3200" dirty="0" smtClean="0"/>
              <a:t>Insurance coverage</a:t>
            </a:r>
          </a:p>
          <a:p>
            <a:pPr marL="514350" lvl="0" indent="-514350">
              <a:buFont typeface="+mj-lt"/>
              <a:buAutoNum type="arabicPeriod"/>
            </a:pPr>
            <a:r>
              <a:rPr lang="en-US" sz="3200" dirty="0" smtClean="0"/>
              <a:t>Mistrust</a:t>
            </a:r>
          </a:p>
          <a:p>
            <a:pPr marL="514350" lvl="0" indent="-514350">
              <a:buFont typeface="+mj-lt"/>
              <a:buAutoNum type="arabicPeriod"/>
            </a:pPr>
            <a:r>
              <a:rPr lang="en-US" sz="3200" dirty="0" smtClean="0"/>
              <a:t>Lack of knowledge on clinical research </a:t>
            </a:r>
            <a:endParaRPr lang="en-US" sz="3200" dirty="0"/>
          </a:p>
        </p:txBody>
      </p:sp>
      <p:sp>
        <p:nvSpPr>
          <p:cNvPr id="290" name="Rectangle 289"/>
          <p:cNvSpPr/>
          <p:nvPr/>
        </p:nvSpPr>
        <p:spPr>
          <a:xfrm>
            <a:off x="22126487" y="20297026"/>
            <a:ext cx="9529012" cy="3539430"/>
          </a:xfrm>
          <a:prstGeom prst="rect">
            <a:avLst/>
          </a:prstGeom>
        </p:spPr>
        <p:txBody>
          <a:bodyPr wrap="square">
            <a:spAutoFit/>
          </a:bodyPr>
          <a:lstStyle/>
          <a:p>
            <a:r>
              <a:rPr lang="en-US" sz="3200" dirty="0" smtClean="0"/>
              <a:t>Four major Strategies were indentified in this literature review that enhanced clinical research participation among Hispanics: </a:t>
            </a:r>
          </a:p>
          <a:p>
            <a:pPr marL="514350" indent="-514350">
              <a:buFont typeface="+mj-lt"/>
              <a:buAutoNum type="arabicPeriod"/>
            </a:pPr>
            <a:r>
              <a:rPr lang="en-US" sz="3200" dirty="0" smtClean="0"/>
              <a:t>Culturally sensitive information</a:t>
            </a:r>
          </a:p>
          <a:p>
            <a:pPr marL="514350" indent="-514350">
              <a:buFont typeface="+mj-lt"/>
              <a:buAutoNum type="arabicPeriod"/>
            </a:pPr>
            <a:r>
              <a:rPr lang="en-US" sz="3200" dirty="0" smtClean="0"/>
              <a:t>Community-based approach</a:t>
            </a:r>
          </a:p>
          <a:p>
            <a:pPr marL="514350" indent="-514350">
              <a:buFont typeface="+mj-lt"/>
              <a:buAutoNum type="arabicPeriod"/>
            </a:pPr>
            <a:r>
              <a:rPr lang="en-US" sz="3200" dirty="0" smtClean="0"/>
              <a:t>Education programs</a:t>
            </a:r>
          </a:p>
          <a:p>
            <a:pPr marL="514350" indent="-514350">
              <a:buFont typeface="+mj-lt"/>
              <a:buAutoNum type="arabicPeriod"/>
            </a:pPr>
            <a:r>
              <a:rPr lang="en-US" sz="3200" dirty="0" smtClean="0"/>
              <a:t>Incentives for participation</a:t>
            </a:r>
            <a:endParaRPr lang="en-US" sz="3200" dirty="0"/>
          </a:p>
        </p:txBody>
      </p:sp>
      <p:sp>
        <p:nvSpPr>
          <p:cNvPr id="292" name="TextBox 291"/>
          <p:cNvSpPr txBox="1"/>
          <p:nvPr/>
        </p:nvSpPr>
        <p:spPr>
          <a:xfrm>
            <a:off x="22229379" y="23963587"/>
            <a:ext cx="9301655" cy="1077218"/>
          </a:xfrm>
          <a:prstGeom prst="rect">
            <a:avLst/>
          </a:prstGeom>
          <a:noFill/>
        </p:spPr>
        <p:txBody>
          <a:bodyPr wrap="square" rtlCol="0">
            <a:spAutoFit/>
          </a:bodyPr>
          <a:lstStyle/>
          <a:p>
            <a:pPr algn="ctr"/>
            <a:r>
              <a:rPr lang="en-US" sz="3200" dirty="0" smtClean="0">
                <a:solidFill>
                  <a:schemeClr val="accent6">
                    <a:lumMod val="60000"/>
                    <a:lumOff val="40000"/>
                  </a:schemeClr>
                </a:solidFill>
              </a:rPr>
              <a:t>Table 2. Common Strategies Identified Among  Different Minority Groups</a:t>
            </a:r>
            <a:endParaRPr lang="en-US" sz="3200" dirty="0">
              <a:solidFill>
                <a:schemeClr val="accent6">
                  <a:lumMod val="60000"/>
                  <a:lumOff val="40000"/>
                </a:schemeClr>
              </a:solidFill>
            </a:endParaRPr>
          </a:p>
        </p:txBody>
      </p:sp>
      <p:sp>
        <p:nvSpPr>
          <p:cNvPr id="295" name="TextBox 294"/>
          <p:cNvSpPr txBox="1"/>
          <p:nvPr/>
        </p:nvSpPr>
        <p:spPr>
          <a:xfrm>
            <a:off x="33977179" y="24400041"/>
            <a:ext cx="9047747" cy="6494085"/>
          </a:xfrm>
          <a:prstGeom prst="rect">
            <a:avLst/>
          </a:prstGeom>
          <a:noFill/>
        </p:spPr>
        <p:txBody>
          <a:bodyPr wrap="square" rtlCol="0">
            <a:spAutoFit/>
          </a:bodyPr>
          <a:lstStyle/>
          <a:p>
            <a:pPr>
              <a:buFont typeface="Arial" pitchFamily="34" charset="0"/>
              <a:buChar char="•"/>
            </a:pPr>
            <a:r>
              <a:rPr lang="en-US" sz="3200" dirty="0" smtClean="0"/>
              <a:t>The major limitations from this literature review were that it only focused on cancer clinical research participation.</a:t>
            </a:r>
          </a:p>
          <a:p>
            <a:pPr>
              <a:buFont typeface="Arial" pitchFamily="34" charset="0"/>
              <a:buChar char="•"/>
            </a:pPr>
            <a:r>
              <a:rPr lang="en-US" sz="3200" dirty="0" smtClean="0"/>
              <a:t>The majority of the articles reviewed included mostly female participants. </a:t>
            </a:r>
          </a:p>
          <a:p>
            <a:pPr>
              <a:buFont typeface="Arial" pitchFamily="34" charset="0"/>
              <a:buChar char="•"/>
            </a:pPr>
            <a:r>
              <a:rPr lang="en-US" sz="3200" dirty="0" smtClean="0"/>
              <a:t>There were only three articles that were specific to Hispanic males.</a:t>
            </a:r>
          </a:p>
          <a:p>
            <a:pPr>
              <a:buFont typeface="Arial" pitchFamily="34" charset="0"/>
              <a:buChar char="•"/>
            </a:pPr>
            <a:r>
              <a:rPr lang="en-US" sz="3200" dirty="0" smtClean="0"/>
              <a:t> There was no distinction between Hispanic groups, immigrant versus non-immigrant, English speaking versus non-English speaking or from different countries of Latin America. </a:t>
            </a:r>
          </a:p>
          <a:p>
            <a:pPr>
              <a:buFont typeface="Arial" pitchFamily="34" charset="0"/>
              <a:buChar char="•"/>
            </a:pPr>
            <a:r>
              <a:rPr lang="en-US" sz="3200" dirty="0" smtClean="0"/>
              <a:t>Differences in ethnic background were seldom mentioned in the different articles.</a:t>
            </a:r>
            <a:endParaRPr lang="en-US" sz="3200" dirty="0"/>
          </a:p>
        </p:txBody>
      </p:sp>
      <p:pic>
        <p:nvPicPr>
          <p:cNvPr id="1043" name="Picture 19" descr="Image result for depaul university"/>
          <p:cNvPicPr>
            <a:picLocks noChangeAspect="1" noChangeArrowheads="1"/>
          </p:cNvPicPr>
          <p:nvPr/>
        </p:nvPicPr>
        <p:blipFill>
          <a:blip r:embed="rId3" cstate="print"/>
          <a:srcRect/>
          <a:stretch>
            <a:fillRect/>
          </a:stretch>
        </p:blipFill>
        <p:spPr bwMode="auto">
          <a:xfrm>
            <a:off x="2225005" y="4788568"/>
            <a:ext cx="8362783" cy="2526632"/>
          </a:xfrm>
          <a:prstGeom prst="rect">
            <a:avLst/>
          </a:prstGeom>
          <a:noFill/>
        </p:spPr>
      </p:pic>
      <p:graphicFrame>
        <p:nvGraphicFramePr>
          <p:cNvPr id="32" name="Table 31"/>
          <p:cNvGraphicFramePr>
            <a:graphicFrameLocks noGrp="1"/>
          </p:cNvGraphicFramePr>
          <p:nvPr/>
        </p:nvGraphicFramePr>
        <p:xfrm>
          <a:off x="21897471" y="25121936"/>
          <a:ext cx="10250908" cy="7316834"/>
        </p:xfrm>
        <a:graphic>
          <a:graphicData uri="http://schemas.openxmlformats.org/drawingml/2006/table">
            <a:tbl>
              <a:tblPr/>
              <a:tblGrid>
                <a:gridCol w="2562727"/>
                <a:gridCol w="2562727"/>
                <a:gridCol w="2562727"/>
                <a:gridCol w="2562727"/>
              </a:tblGrid>
              <a:tr h="1049459">
                <a:tc>
                  <a:txBody>
                    <a:bodyPr/>
                    <a:lstStyle/>
                    <a:p>
                      <a:pPr marL="0" marR="0">
                        <a:lnSpc>
                          <a:spcPct val="115000"/>
                        </a:lnSpc>
                        <a:spcBef>
                          <a:spcPts val="0"/>
                        </a:spcBef>
                        <a:spcAft>
                          <a:spcPts val="0"/>
                        </a:spcAft>
                      </a:pP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3200" b="1" dirty="0">
                          <a:solidFill>
                            <a:schemeClr val="bg2"/>
                          </a:solidFill>
                          <a:latin typeface="+mn-lt"/>
                          <a:ea typeface="Times New Roman"/>
                          <a:cs typeface="Times New Roman"/>
                        </a:rPr>
                        <a:t>Hispanic</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3200" b="1" dirty="0">
                          <a:solidFill>
                            <a:schemeClr val="bg2"/>
                          </a:solidFill>
                          <a:latin typeface="+mn-lt"/>
                          <a:ea typeface="Times New Roman"/>
                          <a:cs typeface="Times New Roman"/>
                        </a:rPr>
                        <a:t>African American</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3200" b="1" dirty="0">
                          <a:solidFill>
                            <a:schemeClr val="bg2"/>
                          </a:solidFill>
                          <a:latin typeface="+mn-lt"/>
                          <a:ea typeface="Times New Roman"/>
                          <a:cs typeface="Times New Roman"/>
                        </a:rPr>
                        <a:t>Asian</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r>
              <a:tr h="5433690">
                <a:tc>
                  <a:txBody>
                    <a:bodyPr/>
                    <a:lstStyle/>
                    <a:p>
                      <a:pPr marL="0" marR="0">
                        <a:lnSpc>
                          <a:spcPct val="115000"/>
                        </a:lnSpc>
                        <a:spcBef>
                          <a:spcPts val="0"/>
                        </a:spcBef>
                        <a:spcAft>
                          <a:spcPts val="0"/>
                        </a:spcAft>
                      </a:pPr>
                      <a:r>
                        <a:rPr lang="en-US" sz="3200" dirty="0">
                          <a:solidFill>
                            <a:schemeClr val="bg2"/>
                          </a:solidFill>
                          <a:latin typeface="+mn-lt"/>
                          <a:ea typeface="Times New Roman"/>
                          <a:cs typeface="Times New Roman"/>
                        </a:rPr>
                        <a:t>Cultural sensitive information</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Community-based approach</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Educational programs</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Incentives</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endParaRPr lang="en-US" sz="3200" i="1" dirty="0" smtClean="0">
                        <a:solidFill>
                          <a:schemeClr val="bg2"/>
                        </a:solidFill>
                        <a:latin typeface="+mn-lt"/>
                        <a:ea typeface="Times New Roman"/>
                        <a:cs typeface="Times New Roman"/>
                      </a:endParaRPr>
                    </a:p>
                    <a:p>
                      <a:pPr marL="0" marR="0">
                        <a:lnSpc>
                          <a:spcPct val="115000"/>
                        </a:lnSpc>
                        <a:spcBef>
                          <a:spcPts val="0"/>
                        </a:spcBef>
                        <a:spcAft>
                          <a:spcPts val="0"/>
                        </a:spcAft>
                      </a:pPr>
                      <a:endParaRPr lang="en-US" sz="3200" i="1"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endParaRPr lang="en-US" sz="3200" i="1"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i="1" dirty="0" smtClean="0">
                          <a:solidFill>
                            <a:schemeClr val="bg2"/>
                          </a:solidFill>
                          <a:latin typeface="+mn-lt"/>
                          <a:ea typeface="Times New Roman"/>
                          <a:cs typeface="Times New Roman"/>
                        </a:rPr>
                        <a:t>      </a:t>
                      </a:r>
                    </a:p>
                    <a:p>
                      <a:pPr marL="0" marR="0">
                        <a:lnSpc>
                          <a:spcPct val="115000"/>
                        </a:lnSpc>
                        <a:spcBef>
                          <a:spcPts val="0"/>
                        </a:spcBef>
                        <a:spcAft>
                          <a:spcPts val="0"/>
                        </a:spcAft>
                      </a:pP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endParaRPr lang="en-US" sz="3200" i="1" dirty="0" smtClean="0">
                        <a:solidFill>
                          <a:schemeClr val="bg2"/>
                        </a:solidFill>
                        <a:latin typeface="+mn-lt"/>
                        <a:ea typeface="Times New Roman"/>
                        <a:cs typeface="Times New Roman"/>
                      </a:endParaRPr>
                    </a:p>
                    <a:p>
                      <a:pPr marL="0" marR="0">
                        <a:lnSpc>
                          <a:spcPct val="115000"/>
                        </a:lnSpc>
                        <a:spcBef>
                          <a:spcPts val="0"/>
                        </a:spcBef>
                        <a:spcAft>
                          <a:spcPts val="0"/>
                        </a:spcAft>
                      </a:pPr>
                      <a:endParaRPr lang="en-US" sz="3200" i="1"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3200" baseline="0" dirty="0" smtClean="0">
                          <a:solidFill>
                            <a:schemeClr val="bg2"/>
                          </a:solidFill>
                          <a:latin typeface="+mn-lt"/>
                          <a:ea typeface="Times New Roman"/>
                          <a:cs typeface="Times New Roman"/>
                        </a:rPr>
                        <a:t>        </a:t>
                      </a:r>
                      <a:r>
                        <a:rPr lang="en-US" sz="3200" dirty="0" smtClean="0">
                          <a:solidFill>
                            <a:schemeClr val="bg2"/>
                          </a:solidFill>
                          <a:latin typeface="+mn-lt"/>
                          <a:ea typeface="Times New Roman"/>
                          <a:cs typeface="Times New Roman"/>
                        </a:rPr>
                        <a:t>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a:t>
                      </a: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3200" dirty="0">
                          <a:solidFill>
                            <a:schemeClr val="bg2"/>
                          </a:solidFill>
                          <a:latin typeface="+mn-lt"/>
                          <a:ea typeface="Times New Roman"/>
                          <a:cs typeface="Times New Roman"/>
                        </a:rPr>
                        <a:t>   </a:t>
                      </a: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a:t>
                      </a: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r>
              <a:tr h="682226">
                <a:tc>
                  <a:txBody>
                    <a:bodyPr/>
                    <a:lstStyle/>
                    <a:p>
                      <a:pPr marL="0" marR="0">
                        <a:lnSpc>
                          <a:spcPct val="115000"/>
                        </a:lnSpc>
                        <a:spcBef>
                          <a:spcPts val="0"/>
                        </a:spcBef>
                        <a:spcAft>
                          <a:spcPts val="0"/>
                        </a:spcAft>
                      </a:pPr>
                      <a:endParaRPr lang="en-US" sz="1100">
                        <a:solidFill>
                          <a:srgbClr val="365F91"/>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tabLst>
                          <a:tab pos="228600" algn="dec"/>
                        </a:tabLst>
                      </a:pPr>
                      <a:endParaRPr lang="en-US" sz="1100">
                        <a:solidFill>
                          <a:srgbClr val="365F91"/>
                        </a:solidFill>
                        <a:latin typeface="+mn-lt"/>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tabLst>
                          <a:tab pos="228600" algn="dec"/>
                        </a:tabLst>
                      </a:pPr>
                      <a:endParaRPr lang="en-US" sz="1100">
                        <a:solidFill>
                          <a:srgbClr val="365F91"/>
                        </a:solidFill>
                        <a:latin typeface="+mn-lt"/>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tabLst>
                          <a:tab pos="228600" algn="dec"/>
                        </a:tabLst>
                      </a:pPr>
                      <a:endParaRPr lang="en-US" sz="1100" dirty="0">
                        <a:solidFill>
                          <a:srgbClr val="365F91"/>
                        </a:solidFill>
                        <a:latin typeface="+mn-lt"/>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r>
            </a:tbl>
          </a:graphicData>
        </a:graphic>
      </p:graphicFrame>
      <p:graphicFrame>
        <p:nvGraphicFramePr>
          <p:cNvPr id="33" name="Table 32"/>
          <p:cNvGraphicFramePr>
            <a:graphicFrameLocks noGrp="1"/>
          </p:cNvGraphicFramePr>
          <p:nvPr/>
        </p:nvGraphicFramePr>
        <p:xfrm>
          <a:off x="21945600" y="14178165"/>
          <a:ext cx="10247588" cy="5755215"/>
        </p:xfrm>
        <a:graphic>
          <a:graphicData uri="http://schemas.openxmlformats.org/drawingml/2006/table">
            <a:tbl>
              <a:tblPr/>
              <a:tblGrid>
                <a:gridCol w="2561897"/>
                <a:gridCol w="2561897"/>
                <a:gridCol w="2561897"/>
                <a:gridCol w="2561897"/>
              </a:tblGrid>
              <a:tr h="926710">
                <a:tc>
                  <a:txBody>
                    <a:bodyPr/>
                    <a:lstStyle/>
                    <a:p>
                      <a:pPr marL="0" marR="0" algn="ctr">
                        <a:lnSpc>
                          <a:spcPct val="115000"/>
                        </a:lnSpc>
                        <a:spcBef>
                          <a:spcPts val="0"/>
                        </a:spcBef>
                        <a:spcAft>
                          <a:spcPts val="0"/>
                        </a:spcAft>
                      </a:pP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3200" b="1" dirty="0">
                          <a:solidFill>
                            <a:schemeClr val="bg2"/>
                          </a:solidFill>
                          <a:latin typeface="+mn-lt"/>
                          <a:ea typeface="Times New Roman"/>
                          <a:cs typeface="Times New Roman"/>
                        </a:rPr>
                        <a:t>Hispanic</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3200" b="1">
                          <a:solidFill>
                            <a:schemeClr val="bg2"/>
                          </a:solidFill>
                          <a:latin typeface="+mn-lt"/>
                          <a:ea typeface="Times New Roman"/>
                          <a:cs typeface="Times New Roman"/>
                        </a:rPr>
                        <a:t>African American</a:t>
                      </a:r>
                      <a:endParaRPr lang="en-US" sz="320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gn="ctr">
                        <a:lnSpc>
                          <a:spcPct val="115000"/>
                        </a:lnSpc>
                        <a:spcBef>
                          <a:spcPts val="0"/>
                        </a:spcBef>
                        <a:spcAft>
                          <a:spcPts val="0"/>
                        </a:spcAft>
                      </a:pPr>
                      <a:r>
                        <a:rPr lang="en-US" sz="3200" b="1" dirty="0">
                          <a:solidFill>
                            <a:schemeClr val="bg2"/>
                          </a:solidFill>
                          <a:latin typeface="+mn-lt"/>
                          <a:ea typeface="Times New Roman"/>
                          <a:cs typeface="Times New Roman"/>
                        </a:rPr>
                        <a:t>Asian</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r>
              <a:tr h="3706841">
                <a:tc>
                  <a:txBody>
                    <a:bodyPr/>
                    <a:lstStyle/>
                    <a:p>
                      <a:pPr marL="0" marR="0">
                        <a:lnSpc>
                          <a:spcPct val="115000"/>
                        </a:lnSpc>
                        <a:spcBef>
                          <a:spcPts val="0"/>
                        </a:spcBef>
                        <a:spcAft>
                          <a:spcPts val="0"/>
                        </a:spcAft>
                      </a:pPr>
                      <a:r>
                        <a:rPr lang="en-US" sz="3200">
                          <a:solidFill>
                            <a:schemeClr val="bg2"/>
                          </a:solidFill>
                          <a:latin typeface="+mn-lt"/>
                          <a:ea typeface="Times New Roman"/>
                          <a:cs typeface="Times New Roman"/>
                        </a:rPr>
                        <a:t>Trust</a:t>
                      </a:r>
                      <a:endParaRPr lang="en-US" sz="3200">
                        <a:solidFill>
                          <a:schemeClr val="bg2"/>
                        </a:solidFill>
                        <a:latin typeface="+mn-lt"/>
                        <a:ea typeface="Calibri"/>
                        <a:cs typeface="Times New Roman"/>
                      </a:endParaRPr>
                    </a:p>
                    <a:p>
                      <a:pPr marL="0" marR="0">
                        <a:lnSpc>
                          <a:spcPct val="115000"/>
                        </a:lnSpc>
                        <a:spcBef>
                          <a:spcPts val="0"/>
                        </a:spcBef>
                        <a:spcAft>
                          <a:spcPts val="0"/>
                        </a:spcAft>
                      </a:pPr>
                      <a:r>
                        <a:rPr lang="en-US" sz="3200">
                          <a:solidFill>
                            <a:schemeClr val="bg2"/>
                          </a:solidFill>
                          <a:latin typeface="+mn-lt"/>
                          <a:ea typeface="Times New Roman"/>
                          <a:cs typeface="Times New Roman"/>
                        </a:rPr>
                        <a:t>Lack of knowledge</a:t>
                      </a:r>
                      <a:endParaRPr lang="en-US" sz="3200">
                        <a:solidFill>
                          <a:schemeClr val="bg2"/>
                        </a:solidFill>
                        <a:latin typeface="+mn-lt"/>
                        <a:ea typeface="Calibri"/>
                        <a:cs typeface="Times New Roman"/>
                      </a:endParaRPr>
                    </a:p>
                    <a:p>
                      <a:pPr marL="0" marR="0">
                        <a:lnSpc>
                          <a:spcPct val="115000"/>
                        </a:lnSpc>
                        <a:spcBef>
                          <a:spcPts val="0"/>
                        </a:spcBef>
                        <a:spcAft>
                          <a:spcPts val="0"/>
                        </a:spcAft>
                      </a:pPr>
                      <a:r>
                        <a:rPr lang="en-US" sz="3200">
                          <a:solidFill>
                            <a:schemeClr val="bg2"/>
                          </a:solidFill>
                          <a:latin typeface="+mn-lt"/>
                          <a:ea typeface="Times New Roman"/>
                          <a:cs typeface="Times New Roman"/>
                        </a:rPr>
                        <a:t>Insurance coverage</a:t>
                      </a:r>
                      <a:endParaRPr lang="en-US" sz="3200">
                        <a:solidFill>
                          <a:schemeClr val="bg2"/>
                        </a:solidFill>
                        <a:latin typeface="+mn-lt"/>
                        <a:ea typeface="Calibri"/>
                        <a:cs typeface="Times New Roman"/>
                      </a:endParaRPr>
                    </a:p>
                    <a:p>
                      <a:pPr marL="0" marR="0">
                        <a:lnSpc>
                          <a:spcPct val="115000"/>
                        </a:lnSpc>
                        <a:spcBef>
                          <a:spcPts val="0"/>
                        </a:spcBef>
                        <a:spcAft>
                          <a:spcPts val="0"/>
                        </a:spcAft>
                      </a:pPr>
                      <a:r>
                        <a:rPr lang="en-US" sz="3200">
                          <a:solidFill>
                            <a:schemeClr val="bg2"/>
                          </a:solidFill>
                          <a:latin typeface="+mn-lt"/>
                          <a:ea typeface="Times New Roman"/>
                          <a:cs typeface="Times New Roman"/>
                        </a:rPr>
                        <a:t>Language</a:t>
                      </a:r>
                      <a:endParaRPr lang="en-US" sz="320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r>
                        <a:rPr lang="en-US" sz="3200" i="1" dirty="0" smtClean="0">
                          <a:solidFill>
                            <a:schemeClr val="bg2"/>
                          </a:solidFill>
                          <a:latin typeface="+mn-lt"/>
                          <a:ea typeface="Times New Roman"/>
                          <a:cs typeface="Times New Roman"/>
                        </a:rPr>
                        <a:t>   </a:t>
                      </a:r>
                    </a:p>
                    <a:p>
                      <a:pPr marL="0" marR="0">
                        <a:lnSpc>
                          <a:spcPct val="115000"/>
                        </a:lnSpc>
                        <a:spcBef>
                          <a:spcPts val="0"/>
                        </a:spcBef>
                        <a:spcAft>
                          <a:spcPts val="0"/>
                        </a:spcAft>
                      </a:pP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endParaRPr lang="en-US" sz="3200" i="1"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i="1" dirty="0">
                          <a:solidFill>
                            <a:schemeClr val="bg2"/>
                          </a:solidFill>
                          <a:latin typeface="+mn-lt"/>
                          <a:ea typeface="Times New Roman"/>
                          <a:cs typeface="Times New Roman"/>
                        </a:rPr>
                        <a:t>    </a:t>
                      </a:r>
                      <a:r>
                        <a:rPr lang="en-US" sz="3200" i="1"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r>
                        <a:rPr lang="en-US" sz="3200" dirty="0">
                          <a:solidFill>
                            <a:schemeClr val="bg2"/>
                          </a:solidFill>
                          <a:latin typeface="+mn-lt"/>
                          <a:ea typeface="Times New Roman"/>
                          <a:cs typeface="Times New Roman"/>
                        </a:rPr>
                        <a:t>         </a:t>
                      </a:r>
                      <a:r>
                        <a:rPr lang="en-US" sz="3200" dirty="0" smtClean="0">
                          <a:solidFill>
                            <a:schemeClr val="bg2"/>
                          </a:solidFill>
                          <a:latin typeface="+mn-lt"/>
                          <a:ea typeface="Times New Roman"/>
                          <a:cs typeface="Times New Roman"/>
                        </a:rPr>
                        <a:t>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a:t>
                      </a:r>
                      <a:r>
                        <a:rPr lang="en-US" sz="3200" dirty="0">
                          <a:solidFill>
                            <a:schemeClr val="bg2"/>
                          </a:solidFill>
                          <a:latin typeface="+mn-lt"/>
                          <a:ea typeface="Times New Roman"/>
                          <a:cs typeface="Times New Roman"/>
                        </a:rPr>
                        <a:t>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endParaRPr lang="en-US" sz="3200" dirty="0" smtClean="0">
                        <a:solidFill>
                          <a:schemeClr val="bg2"/>
                        </a:solidFill>
                        <a:latin typeface="+mn-lt"/>
                        <a:ea typeface="Times New Roman"/>
                        <a:cs typeface="Times New Roman"/>
                      </a:endParaRP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pPr>
                      <a:endParaRPr lang="en-US" sz="3200" dirty="0">
                        <a:solidFill>
                          <a:schemeClr val="bg2"/>
                        </a:solidFill>
                        <a:latin typeface="+mn-lt"/>
                        <a:ea typeface="Times New Roman"/>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r>
                        <a:rPr lang="en-US" sz="3200" dirty="0" smtClean="0">
                          <a:solidFill>
                            <a:schemeClr val="bg2"/>
                          </a:solidFill>
                          <a:latin typeface="+mn-lt"/>
                          <a:ea typeface="Times New Roman"/>
                          <a:cs typeface="Times New Roman"/>
                        </a:rPr>
                        <a:t>      </a:t>
                      </a: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p>
                      <a:pPr marL="0" marR="0">
                        <a:lnSpc>
                          <a:spcPct val="115000"/>
                        </a:lnSpc>
                        <a:spcBef>
                          <a:spcPts val="0"/>
                        </a:spcBef>
                        <a:spcAft>
                          <a:spcPts val="0"/>
                        </a:spcAft>
                      </a:pPr>
                      <a:r>
                        <a:rPr lang="en-US" sz="3200" dirty="0">
                          <a:solidFill>
                            <a:schemeClr val="bg2"/>
                          </a:solidFill>
                          <a:latin typeface="+mn-lt"/>
                          <a:ea typeface="Times New Roman"/>
                          <a:cs typeface="Times New Roman"/>
                        </a:rPr>
                        <a:t>  </a:t>
                      </a:r>
                      <a:r>
                        <a:rPr lang="en-US" sz="3200" dirty="0" smtClean="0">
                          <a:solidFill>
                            <a:schemeClr val="bg2"/>
                          </a:solidFill>
                          <a:latin typeface="+mn-lt"/>
                          <a:ea typeface="Times New Roman"/>
                          <a:cs typeface="Times New Roman"/>
                        </a:rPr>
                        <a:t>     </a:t>
                      </a:r>
                    </a:p>
                    <a:p>
                      <a:pPr marL="0" marR="0">
                        <a:lnSpc>
                          <a:spcPct val="115000"/>
                        </a:lnSpc>
                        <a:spcBef>
                          <a:spcPts val="0"/>
                        </a:spcBef>
                        <a:spcAft>
                          <a:spcPts val="0"/>
                        </a:spcAft>
                      </a:pPr>
                      <a:r>
                        <a:rPr lang="en-US" sz="3200" dirty="0" smtClean="0">
                          <a:solidFill>
                            <a:schemeClr val="bg2"/>
                          </a:solidFill>
                          <a:latin typeface="+mn-lt"/>
                          <a:ea typeface="Times New Roman"/>
                          <a:cs typeface="Times New Roman"/>
                        </a:rPr>
                        <a:t>         X</a:t>
                      </a:r>
                      <a:endParaRPr lang="en-US" sz="3200" dirty="0">
                        <a:solidFill>
                          <a:schemeClr val="bg2"/>
                        </a:solidFill>
                        <a:latin typeface="+mn-lt"/>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r>
              <a:tr h="926710">
                <a:tc>
                  <a:txBody>
                    <a:bodyPr/>
                    <a:lstStyle/>
                    <a:p>
                      <a:pPr marL="0" marR="0">
                        <a:lnSpc>
                          <a:spcPct val="115000"/>
                        </a:lnSpc>
                        <a:spcBef>
                          <a:spcPts val="0"/>
                        </a:spcBef>
                        <a:spcAft>
                          <a:spcPts val="0"/>
                        </a:spcAft>
                      </a:pPr>
                      <a:endParaRPr lang="en-US"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tabLst>
                          <a:tab pos="228600" algn="dec"/>
                        </a:tabLst>
                      </a:pPr>
                      <a:endParaRPr lang="en-US" sz="1100">
                        <a:solidFill>
                          <a:srgbClr val="365F91"/>
                        </a:solidFill>
                        <a:latin typeface="Calibri"/>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tabLst>
                          <a:tab pos="228600" algn="dec"/>
                        </a:tabLst>
                      </a:pPr>
                      <a:endParaRPr lang="en-US" sz="1100">
                        <a:solidFill>
                          <a:srgbClr val="365F91"/>
                        </a:solidFill>
                        <a:latin typeface="Calibri"/>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c>
                  <a:txBody>
                    <a:bodyPr/>
                    <a:lstStyle/>
                    <a:p>
                      <a:pPr marL="0" marR="0">
                        <a:lnSpc>
                          <a:spcPct val="115000"/>
                        </a:lnSpc>
                        <a:spcBef>
                          <a:spcPts val="0"/>
                        </a:spcBef>
                        <a:spcAft>
                          <a:spcPts val="0"/>
                        </a:spcAft>
                        <a:tabLst>
                          <a:tab pos="228600" algn="dec"/>
                        </a:tabLst>
                      </a:pPr>
                      <a:endParaRPr lang="en-US" sz="1100" dirty="0">
                        <a:solidFill>
                          <a:srgbClr val="365F91"/>
                        </a:solidFill>
                        <a:latin typeface="Calibri"/>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1"/>
                    </a:solidFill>
                  </a:tcPr>
                </a:tc>
              </a:tr>
            </a:tbl>
          </a:graphicData>
        </a:graphic>
      </p:graphicFrame>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r="http://schemas.openxmlformats.org/officeDocument/2006/relationships"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r="http://schemas.openxmlformats.org/officeDocument/2006/relationships"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333399"/>
        </a:dk2>
        <a:lt2>
          <a:srgbClr val="E3EBF1"/>
        </a:lt2>
        <a:accent1>
          <a:srgbClr val="003399"/>
        </a:accent1>
        <a:accent2>
          <a:srgbClr val="468A4B"/>
        </a:accent2>
        <a:accent3>
          <a:srgbClr val="ADADC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3300"/>
        </a:dk2>
        <a:lt2>
          <a:srgbClr val="E3EBF1"/>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3300"/>
        </a:dk2>
        <a:lt2>
          <a:srgbClr val="FFFF00"/>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6">
        <a:dk1>
          <a:srgbClr val="336699"/>
        </a:dk1>
        <a:lt1>
          <a:srgbClr val="FFFFFF"/>
        </a:lt1>
        <a:dk2>
          <a:srgbClr val="000000"/>
        </a:dk2>
        <a:lt2>
          <a:srgbClr val="FFFF00"/>
        </a:lt2>
        <a:accent1>
          <a:srgbClr val="003399"/>
        </a:accent1>
        <a:accent2>
          <a:srgbClr val="468A4B"/>
        </a:accent2>
        <a:accent3>
          <a:srgbClr val="AAAA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4796</TotalTime>
  <Words>889</Words>
  <Application>Microsoft Office PowerPoint</Application>
  <PresentationFormat>Custom</PresentationFormat>
  <Paragraphs>114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 Barriers Hindering Cancer Clinical Research Participation and Strategies Implemented to Enhance Engagement in Research Among Hispanics  DePaul University School of Nursing Rogelio Avila Research Advisor: Dr. Elizabeth Aquino</vt:lpstr>
    </vt:vector>
  </TitlesOfParts>
  <Company>Graphicsland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LIZ</cp:lastModifiedBy>
  <cp:revision>146</cp:revision>
  <dcterms:modified xsi:type="dcterms:W3CDTF">2018-08-11T19:12:51Z</dcterms:modified>
  <cp:category>science research poster</cp:category>
</cp:coreProperties>
</file>