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custDataLst>
    <p:tags r:id="rId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5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5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5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5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5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4500"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sz="4500"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sz="4500"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sz="4500"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336699"/>
    <a:srgbClr val="5E6DAC"/>
    <a:srgbClr val="0066CC"/>
    <a:srgbClr val="E2E5F2"/>
    <a:srgbClr val="E3E2F2"/>
    <a:srgbClr val="C0C0C0"/>
    <a:srgbClr val="DCE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8" d="100"/>
          <a:sy n="18" d="100"/>
        </p:scale>
        <p:origin x="1805" y="-5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defPPr>
              <a:defRPr kern="1200" smtId="4294967295"/>
            </a:defPPr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9781D505-ABFC-493F-8858-9F27839AE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230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20C972F-CE89-4882-8841-5E4EC1866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712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9225"/>
          </a:xfrm>
        </p:spPr>
        <p:txBody>
          <a:bodyPr vert="eaVert"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2" cy="28089225"/>
          </a:xfrm>
        </p:spPr>
        <p:txBody>
          <a:bodyPr vert="eaVert"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67478B96-C558-46F3-BF4C-CB626F7BF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794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CFDBA80-68C6-4586-92A4-5A3F76922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106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defPPr>
              <a:defRPr kern="1200" smtId="4294967295"/>
            </a:defPPr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317CCD47-6DB2-4B8A-910F-EAB6C4586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160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6525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>
            <a:defPPr>
              <a:defRPr kern="1200" smtId="4294967295"/>
            </a:defPPr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E7618C69-F50A-4456-BD00-30C7E9780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9059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8" cy="3070225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8" cy="18965862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41BE4E77-EB76-40B2-97CB-56BAD62AD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8900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FD85181-2ED8-4C66-A6CF-204895276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4740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FD4797FD-DFC2-4481-9B76-E30C0158C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950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defPPr>
              <a:defRPr kern="1200" smtId="4294967295"/>
            </a:defPPr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222DDFC5-19EE-4BC8-86F5-BE1753B3A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9673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2"/>
            <a:ext cx="26335038" cy="2720975"/>
          </a:xfrm>
        </p:spPr>
        <p:txBody>
          <a:bodyPr anchor="b"/>
          <a:lstStyle>
            <a:defPPr>
              <a:defRPr kern="1200" smtId="4294967295"/>
            </a:defPPr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8" cy="19750088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8" cy="3862387"/>
          </a:xfrm>
        </p:spPr>
        <p:txBody>
          <a:bodyPr/>
          <a:lstStyle>
            <a:defPPr>
              <a:defRPr kern="1200" smtId="4294967295"/>
            </a:defPPr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pPr>
              <a:defRPr/>
            </a:pPr>
            <a:fld id="{A9B3B4E7-A2BC-4B2C-8917-8370A599F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0609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9" tIns="235130" rIns="470259" bIns="23513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7680325"/>
            <a:ext cx="39503350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9" tIns="235130" rIns="470259" bIns="23513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29978350"/>
            <a:ext cx="102425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9" tIns="235130" rIns="470259" bIns="23513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defTabSz="4703763">
              <a:defRPr sz="7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78350"/>
            <a:ext cx="139001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9" tIns="235130" rIns="470259" bIns="23513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ctr" defTabSz="4703763">
              <a:defRPr sz="7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78350"/>
            <a:ext cx="102425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9" tIns="235130" rIns="470259" bIns="23513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 defTabSz="4703763">
              <a:defRPr sz="7300" smtClean="0">
                <a:latin typeface="Arial" pitchFamily="34" charset="0"/>
              </a:defRPr>
            </a:lvl1pPr>
          </a:lstStyle>
          <a:p>
            <a:pPr>
              <a:defRPr/>
            </a:pPr>
            <a:fld id="{16CEF5F2-27D4-42FE-9AE6-E7F0659E0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16200000">
            <a:off x="-11506200" y="16459200"/>
            <a:ext cx="14274800" cy="4368800"/>
          </a:xfrm>
          <a:prstGeom prst="rect">
            <a:avLst/>
          </a:prstGeom>
        </p:spPr>
      </p:pic>
      <p:pic>
        <p:nvPicPr>
          <p:cNvPr id="1032" name="New picture"/>
          <p:cNvPicPr/>
          <p:nvPr/>
        </p:nvPicPr>
        <p:blipFill dpi="0">
          <a:blip r:embed="rId13"/>
          <a:stretch>
            <a:fillRect/>
          </a:stretch>
        </p:blipFill>
        <p:spPr>
          <a:xfrm rot="5400000">
            <a:off x="41122600" y="16459200"/>
            <a:ext cx="14274800" cy="4368800"/>
          </a:xfrm>
          <a:prstGeom prst="rect">
            <a:avLst/>
          </a:prstGeom>
        </p:spPr>
      </p:pic>
      <p:pic>
        <p:nvPicPr>
          <p:cNvPr id="1033" name="New picture"/>
          <p:cNvPicPr/>
          <p:nvPr/>
        </p:nvPicPr>
        <p:blipFill dpi="0">
          <a:blip r:embed="rId14"/>
          <a:stretch>
            <a:fillRect/>
          </a:stretch>
        </p:blipFill>
        <p:spPr>
          <a:xfrm>
            <a:off x="6661150" y="33426400"/>
            <a:ext cx="30568900" cy="1549400"/>
          </a:xfrm>
          <a:prstGeom prst="rect">
            <a:avLst/>
          </a:prstGeom>
        </p:spPr>
      </p:pic>
      <p:sp>
        <p:nvSpPr>
          <p:cNvPr id="1034" name="New shape"/>
          <p:cNvSpPr/>
          <p:nvPr/>
        </p:nvSpPr>
        <p:spPr>
          <a:xfrm>
            <a:off x="6661150" y="33997900"/>
            <a:ext cx="219456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 smtId="4294967295"/>
            </a:defPPr>
          </a:lstStyle>
          <a:p>
            <a:pPr algn="l"/>
            <a:r>
              <a:rPr sz="4880" smtId="4294967295">
                <a:solidFill>
                  <a:srgbClr val="808080"/>
                </a:solidFill>
              </a:rPr>
              <a:t>Template ID: subtlegradients  Size: 48x36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defPPr>
        <a:defRPr kern="1200" smtId="4294967295"/>
      </a:defPPr>
      <a:lvl1pPr algn="ctr" defTabSz="4703763" rtl="0" eaLnBrk="0" fontAlgn="base" hangingPunct="0">
        <a:spcBef>
          <a:spcPct val="0"/>
        </a:spcBef>
        <a:spcAft>
          <a:spcPct val="0"/>
        </a:spcAft>
        <a:defRPr sz="22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800">
          <a:solidFill>
            <a:schemeClr val="tx2"/>
          </a:solidFill>
          <a:latin typeface="Arial" pitchFamily="34" charset="0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800">
          <a:solidFill>
            <a:schemeClr val="tx2"/>
          </a:solidFill>
          <a:latin typeface="Arial" pitchFamily="34" charset="0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800">
          <a:solidFill>
            <a:schemeClr val="tx2"/>
          </a:solidFill>
          <a:latin typeface="Arial" pitchFamily="34" charset="0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800">
          <a:solidFill>
            <a:schemeClr val="tx2"/>
          </a:solidFill>
          <a:latin typeface="Arial" pitchFamily="34" charset="0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800">
          <a:solidFill>
            <a:schemeClr val="tx2"/>
          </a:solidFill>
          <a:latin typeface="Arial" pitchFamily="34" charset="0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800">
          <a:solidFill>
            <a:schemeClr val="tx2"/>
          </a:solidFill>
          <a:latin typeface="Arial" pitchFamily="34" charset="0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800">
          <a:solidFill>
            <a:schemeClr val="tx2"/>
          </a:solidFill>
          <a:latin typeface="Arial" pitchFamily="34" charset="0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800">
          <a:solidFill>
            <a:schemeClr val="tx2"/>
          </a:solidFill>
          <a:latin typeface="Arial" pitchFamily="34" charset="0"/>
        </a:defRPr>
      </a:lvl9pPr>
    </p:titleStyle>
    <p:bodyStyle>
      <a:defPPr>
        <a:defRPr kern="1200" smtId="4294967295"/>
      </a:defPPr>
      <a:lvl1pPr marL="1766888" indent="-1766888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4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80100" indent="-1176338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400">
          <a:solidFill>
            <a:schemeClr val="tx1"/>
          </a:solidFill>
          <a:latin typeface="+mn-lt"/>
        </a:defRPr>
      </a:lvl3pPr>
      <a:lvl4pPr marL="8229600" indent="-1174750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580688" indent="-1176338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037888" indent="-1176338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495088" indent="-1176338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1952288" indent="-1176338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409488" indent="-1176338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>
                <a:lumMod val="20000"/>
                <a:lumOff val="80000"/>
              </a:schemeClr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66800" y="1028700"/>
            <a:ext cx="41605200" cy="3600450"/>
          </a:xfrm>
          <a:prstGeom prst="rect">
            <a:avLst/>
          </a:prstGeom>
          <a:gradFill rotWithShape="0">
            <a:gsLst>
              <a:gs pos="0">
                <a:schemeClr val="accent1">
                  <a:lumMod val="75000"/>
                </a:schemeClr>
              </a:gs>
              <a:gs pos="5000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lIns="205740" tIns="102870" rIns="205740" bIns="102870" anchor="ctr"/>
          <a:lstStyle>
            <a:defPPr>
              <a:defRPr kern="1200" smtId="4294967295"/>
            </a:defPPr>
          </a:lstStyle>
          <a:p>
            <a:pPr algn="ctr" defTabSz="4703763">
              <a:lnSpc>
                <a:spcPct val="90000"/>
              </a:lnSpc>
            </a:pPr>
            <a:r>
              <a:rPr lang="en-US" sz="9600" b="1" dirty="0" smtClean="0"/>
              <a:t>Barriers of Dietary Adherence in Children with Celiac Disease</a:t>
            </a:r>
          </a:p>
          <a:p>
            <a:pPr algn="ctr" defTabSz="4703763">
              <a:lnSpc>
                <a:spcPct val="90000"/>
              </a:lnSpc>
            </a:pPr>
            <a:r>
              <a:rPr lang="en-US" sz="4900" i="1" dirty="0" smtClean="0"/>
              <a:t>Kiley Janas MSN</a:t>
            </a:r>
            <a:endParaRPr lang="en-US" sz="4900" i="1" dirty="0"/>
          </a:p>
          <a:p>
            <a:pPr algn="ctr" defTabSz="4703763">
              <a:lnSpc>
                <a:spcPct val="90000"/>
              </a:lnSpc>
            </a:pPr>
            <a:r>
              <a:rPr lang="en-US" sz="4900" i="1" dirty="0" smtClean="0"/>
              <a:t>DePaul University School of Nursing</a:t>
            </a:r>
            <a:endParaRPr lang="en-US" sz="4900" i="1" dirty="0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1031875" y="5486400"/>
            <a:ext cx="10055225" cy="154305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205740" tIns="102870" rIns="205740" bIns="10287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600" b="1" dirty="0" smtClean="0"/>
              <a:t>Background</a:t>
            </a:r>
            <a:endParaRPr lang="en-US" sz="5600" b="1" dirty="0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219200" y="7372350"/>
            <a:ext cx="9753600" cy="1198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5740" tIns="102870" rIns="205740" bIns="10287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45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9pPr>
          </a:lstStyle>
          <a:p>
            <a:pPr marL="685800" indent="-685800" eaLnBrk="1" hangingPunct="1">
              <a:spcBef>
                <a:spcPct val="50000"/>
              </a:spcBef>
              <a:buFont typeface="Arial"/>
              <a:buChar char="•"/>
            </a:pPr>
            <a:r>
              <a:rPr lang="en-US" dirty="0"/>
              <a:t>Celiac disease is a chronic autoimmune disorder defined by permanent sensitivity intolerance to gluten, the protein found in wheat, rye and barley </a:t>
            </a:r>
            <a:endParaRPr lang="en-US" dirty="0" smtClean="0"/>
          </a:p>
          <a:p>
            <a:pPr marL="685800" indent="-685800" eaLnBrk="1" hangingPunct="1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Adherence </a:t>
            </a:r>
            <a:r>
              <a:rPr lang="en-US" dirty="0"/>
              <a:t>to a gluten-free diet is the only treatment option available for those with </a:t>
            </a:r>
            <a:r>
              <a:rPr lang="en-US" dirty="0" smtClean="0"/>
              <a:t>the celiac disease</a:t>
            </a:r>
          </a:p>
          <a:p>
            <a:pPr marL="685800" indent="-685800" eaLnBrk="1" hangingPunct="1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Barriers </a:t>
            </a:r>
            <a:r>
              <a:rPr lang="en-US" dirty="0"/>
              <a:t>to dietary compliance have been studied among adults, but limited attempts have been made in exploring barriers of dietary adherence in children, as well as strategies to overcome the barriers 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031875" y="20745450"/>
            <a:ext cx="10055225" cy="154305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205740" tIns="102870" rIns="205740" bIns="10287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600" b="1" dirty="0" smtClean="0"/>
              <a:t>Purpose of Study</a:t>
            </a:r>
            <a:endParaRPr lang="en-US" sz="5600" b="1" dirty="0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219200" y="22596475"/>
            <a:ext cx="9448800" cy="747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5740" tIns="102870" rIns="205740" bIns="10287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45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9pPr>
          </a:lstStyle>
          <a:p>
            <a:pPr marL="685800" indent="-685800" eaLnBrk="1" hangingPunct="1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To identify the </a:t>
            </a:r>
            <a:r>
              <a:rPr lang="en-US" dirty="0"/>
              <a:t>barriers of adherence to a gluten-free diet among children suffering from celiac </a:t>
            </a:r>
            <a:r>
              <a:rPr lang="en-US" dirty="0" smtClean="0"/>
              <a:t>disease</a:t>
            </a:r>
          </a:p>
          <a:p>
            <a:pPr marL="685800" indent="-685800" eaLnBrk="1" hangingPunct="1">
              <a:spcBef>
                <a:spcPct val="50000"/>
              </a:spcBef>
              <a:buFont typeface="Arial"/>
              <a:buChar char="•"/>
            </a:pPr>
            <a:r>
              <a:rPr lang="en-US" dirty="0" smtClean="0"/>
              <a:t>To explore effective </a:t>
            </a:r>
            <a:r>
              <a:rPr lang="en-US" dirty="0"/>
              <a:t>strategies </a:t>
            </a:r>
            <a:r>
              <a:rPr lang="en-US" dirty="0" smtClean="0"/>
              <a:t>to increase </a:t>
            </a:r>
            <a:r>
              <a:rPr lang="en-US" dirty="0"/>
              <a:t>adherence among </a:t>
            </a:r>
            <a:r>
              <a:rPr lang="en-US" dirty="0" smtClean="0"/>
              <a:t>the pediatric </a:t>
            </a:r>
            <a:r>
              <a:rPr lang="en-US" dirty="0"/>
              <a:t>population in order to improve the quality of life in children living with celiac </a:t>
            </a:r>
            <a:r>
              <a:rPr lang="en-US" dirty="0" smtClean="0"/>
              <a:t>disease</a:t>
            </a:r>
            <a:endParaRPr lang="en-US" dirty="0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11353800" y="13944600"/>
            <a:ext cx="10055225" cy="154305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205740" tIns="102870" rIns="205740" bIns="10287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600" b="1" dirty="0"/>
              <a:t>Methods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22021800" y="5486400"/>
            <a:ext cx="10055225" cy="154305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205740" tIns="102870" rIns="205740" bIns="10287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600" b="1"/>
              <a:t>Results</a:t>
            </a:r>
          </a:p>
        </p:txBody>
      </p:sp>
      <p:sp>
        <p:nvSpPr>
          <p:cNvPr id="2059" name="Rectangle 15"/>
          <p:cNvSpPr>
            <a:spLocks noChangeArrowheads="1"/>
          </p:cNvSpPr>
          <p:nvPr/>
        </p:nvSpPr>
        <p:spPr bwMode="auto">
          <a:xfrm>
            <a:off x="32537400" y="18745200"/>
            <a:ext cx="10055225" cy="154305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205740" tIns="102870" rIns="205740" bIns="10287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600" b="1" dirty="0" smtClean="0"/>
              <a:t>Conclusions</a:t>
            </a:r>
            <a:endParaRPr lang="en-US" sz="5600" b="1" dirty="0"/>
          </a:p>
        </p:txBody>
      </p:sp>
      <p:sp>
        <p:nvSpPr>
          <p:cNvPr id="2060" name="Text Box 16"/>
          <p:cNvSpPr txBox="1">
            <a:spLocks noChangeArrowheads="1"/>
          </p:cNvSpPr>
          <p:nvPr/>
        </p:nvSpPr>
        <p:spPr bwMode="auto">
          <a:xfrm>
            <a:off x="32537400" y="20726400"/>
            <a:ext cx="10134600" cy="955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05740" tIns="102870" rIns="205740" bIns="10287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45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9pPr>
          </a:lstStyle>
          <a:p>
            <a:pPr marL="685800" indent="-6858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/>
              <a:t>This review found four contributing barriers to dietary adherence </a:t>
            </a:r>
            <a:r>
              <a:rPr lang="en-US" dirty="0" smtClean="0"/>
              <a:t>and </a:t>
            </a:r>
            <a:r>
              <a:rPr lang="en-US" dirty="0"/>
              <a:t>three strategies to dietary adherence including increased support through societal </a:t>
            </a:r>
            <a:r>
              <a:rPr lang="en-US" dirty="0" smtClean="0"/>
              <a:t>associations: </a:t>
            </a:r>
            <a:r>
              <a:rPr lang="en-US" dirty="0" smtClean="0"/>
              <a:t>however</a:t>
            </a:r>
            <a:r>
              <a:rPr lang="en-US" dirty="0" smtClean="0"/>
              <a:t>, </a:t>
            </a:r>
            <a:r>
              <a:rPr lang="en-US" dirty="0"/>
              <a:t>there is a limited number of programs aimed at children. </a:t>
            </a:r>
            <a:endParaRPr lang="en-US" dirty="0" smtClean="0"/>
          </a:p>
          <a:p>
            <a:pPr marL="685800" indent="-6858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Therefore</a:t>
            </a:r>
            <a:r>
              <a:rPr lang="en-US" dirty="0"/>
              <a:t>, the expansion of societal support programs aimed specifically at children would be beneficial in supporting dietary adherence. </a:t>
            </a:r>
          </a:p>
        </p:txBody>
      </p:sp>
      <p:sp>
        <p:nvSpPr>
          <p:cNvPr id="2061" name="Text Box 17"/>
          <p:cNvSpPr txBox="1">
            <a:spLocks noChangeArrowheads="1"/>
          </p:cNvSpPr>
          <p:nvPr/>
        </p:nvSpPr>
        <p:spPr bwMode="auto">
          <a:xfrm>
            <a:off x="22098000" y="7543800"/>
            <a:ext cx="10007600" cy="22552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05740" tIns="102870" rIns="205740" bIns="10287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45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 u="sng" dirty="0" smtClean="0">
                <a:solidFill>
                  <a:schemeClr val="accent6">
                    <a:lumMod val="75000"/>
                  </a:schemeClr>
                </a:solidFill>
              </a:rPr>
              <a:t>4 Barriers to Dietary Adherence 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 b="1" dirty="0" smtClean="0"/>
              <a:t>Poor availability: </a:t>
            </a:r>
            <a:r>
              <a:rPr lang="en-US" sz="4400" dirty="0" smtClean="0"/>
              <a:t>Not having access to gluten-free options is associated with low adherence rates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 b="1" dirty="0" smtClean="0"/>
              <a:t>Insufficient labeling: </a:t>
            </a:r>
            <a:r>
              <a:rPr lang="en-US" sz="4400" dirty="0" smtClean="0"/>
              <a:t>Experiencing difficulties in detecting gluten from food labels is linked with non-adherence to a gluten-free diet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 b="1" dirty="0" smtClean="0"/>
              <a:t>Lack of knowledge: </a:t>
            </a:r>
            <a:r>
              <a:rPr lang="en-US" sz="4400" dirty="0" smtClean="0"/>
              <a:t>Misunderstandings about celiac disease and the gluten-free diet is related to dietary non-adherence by children with celiac disease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 b="1" dirty="0" smtClean="0"/>
              <a:t>High cost: </a:t>
            </a:r>
            <a:r>
              <a:rPr lang="en-US" sz="4400" dirty="0" smtClean="0"/>
              <a:t>The overall financial impact on the expense of gluten-free foods is associated with non-adherence. 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 b="1" u="sng" dirty="0" smtClean="0">
                <a:solidFill>
                  <a:schemeClr val="accent6">
                    <a:lumMod val="75000"/>
                  </a:schemeClr>
                </a:solidFill>
              </a:rPr>
              <a:t>3 Strategies to Dietary Adherence 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 b="1" dirty="0" smtClean="0"/>
              <a:t>Better awareness: </a:t>
            </a:r>
            <a:r>
              <a:rPr lang="en-US" sz="4400" dirty="0" smtClean="0"/>
              <a:t>Increased knowledge about celiac disease helps improve adjustment to the disease and increases dietary adherence</a:t>
            </a:r>
            <a:endParaRPr lang="en-US" sz="4400" dirty="0"/>
          </a:p>
          <a:p>
            <a:pPr eaLnBrk="1" hangingPunct="1">
              <a:spcBef>
                <a:spcPct val="50000"/>
              </a:spcBef>
            </a:pPr>
            <a:r>
              <a:rPr lang="en-US" sz="4400" b="1" dirty="0" smtClean="0"/>
              <a:t>Improved labeling: </a:t>
            </a:r>
            <a:r>
              <a:rPr lang="en-US" sz="4400" dirty="0" smtClean="0"/>
              <a:t>Being able to identify gluten in products through efficient, clear labeling is essential to adherence to the gluten-free diet.</a:t>
            </a:r>
          </a:p>
          <a:p>
            <a:pPr eaLnBrk="1" hangingPunct="1">
              <a:spcBef>
                <a:spcPct val="50000"/>
              </a:spcBef>
            </a:pPr>
            <a:r>
              <a:rPr lang="en-US" sz="4400" b="1" dirty="0" smtClean="0"/>
              <a:t>Societal support: </a:t>
            </a:r>
            <a:r>
              <a:rPr lang="en-US" sz="4400" dirty="0" smtClean="0"/>
              <a:t>Support of a celiac association is critical in improving adherence to a gluten-free diet. </a:t>
            </a:r>
            <a:endParaRPr lang="en-US" sz="4400" dirty="0"/>
          </a:p>
        </p:txBody>
      </p:sp>
      <p:sp>
        <p:nvSpPr>
          <p:cNvPr id="2062" name="Text Box 19"/>
          <p:cNvSpPr txBox="1">
            <a:spLocks noChangeArrowheads="1"/>
          </p:cNvSpPr>
          <p:nvPr/>
        </p:nvSpPr>
        <p:spPr bwMode="auto">
          <a:xfrm>
            <a:off x="11430000" y="15697200"/>
            <a:ext cx="9906000" cy="1544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05740" tIns="102870" rIns="205740" bIns="102870">
            <a:spAutoFit/>
          </a:bodyPr>
          <a:lstStyle>
            <a:defPPr>
              <a:defRPr kern="1200" smtId="4294967295"/>
            </a:defPPr>
            <a:lvl1pPr defTabSz="4703763" eaLnBrk="0" hangingPunct="0">
              <a:defRPr sz="45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 smtClean="0"/>
              <a:t>Research Design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An integrative literature review guided by the </a:t>
            </a:r>
            <a:r>
              <a:rPr lang="en-US" dirty="0" err="1" smtClean="0"/>
              <a:t>Whittemore</a:t>
            </a:r>
            <a:r>
              <a:rPr lang="en-US" dirty="0" smtClean="0"/>
              <a:t> and </a:t>
            </a:r>
            <a:r>
              <a:rPr lang="en-US" dirty="0" err="1" smtClean="0"/>
              <a:t>Knafl</a:t>
            </a:r>
            <a:r>
              <a:rPr lang="en-US" dirty="0" smtClean="0"/>
              <a:t> (2005) framework was used</a:t>
            </a:r>
          </a:p>
          <a:p>
            <a:pPr eaLnBrk="1" hangingPunct="1">
              <a:spcBef>
                <a:spcPct val="50000"/>
              </a:spcBef>
            </a:pPr>
            <a:r>
              <a:rPr lang="en-US" b="1" u="sng" dirty="0" smtClean="0"/>
              <a:t>Literature Search Stage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3 </a:t>
            </a:r>
            <a:r>
              <a:rPr lang="en-US" dirty="0" smtClean="0"/>
              <a:t>databases: </a:t>
            </a:r>
            <a:r>
              <a:rPr lang="en-US" dirty="0" smtClean="0"/>
              <a:t>PubMed, Cumulative Index of Nursing and Allied Health (CINAHL) Complete and ProQuest Nursing &amp; Allied Health Source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Keywords: </a:t>
            </a:r>
            <a:r>
              <a:rPr lang="en-US" dirty="0" smtClean="0"/>
              <a:t>celiac disease, children, barriers, dietary adherence OR compliance, strategies and gluten-free diet</a:t>
            </a:r>
          </a:p>
          <a:p>
            <a:pPr eaLnBrk="1" hangingPunct="1">
              <a:spcBef>
                <a:spcPct val="50000"/>
              </a:spcBef>
            </a:pPr>
            <a:r>
              <a:rPr lang="en-US" b="1" u="sng" dirty="0" smtClean="0"/>
              <a:t>Data Evaluation &amp; Data Analysis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 smtClean="0"/>
              <a:t>Steps of data reduction, display and comparison revealed 6 articles addressing barriers and 5 articles identifying strategies to dietary adherence were analyzed</a:t>
            </a:r>
            <a:endParaRPr lang="en-US" dirty="0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2613600" y="5486400"/>
            <a:ext cx="10055225" cy="154305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205740" tIns="102870" rIns="205740" bIns="10287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600" b="1" dirty="0" smtClean="0"/>
              <a:t>Nursing Implications</a:t>
            </a:r>
            <a:endParaRPr lang="en-US" sz="5600" b="1" dirty="0"/>
          </a:p>
        </p:txBody>
      </p:sp>
      <p:sp>
        <p:nvSpPr>
          <p:cNvPr id="2" name="Rectangle 1"/>
          <p:cNvSpPr/>
          <p:nvPr/>
        </p:nvSpPr>
        <p:spPr>
          <a:xfrm>
            <a:off x="32613600" y="7391400"/>
            <a:ext cx="9829800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Font typeface="Arial"/>
              <a:buChar char="•"/>
            </a:pPr>
            <a:r>
              <a:rPr lang="en-US" dirty="0"/>
              <a:t>The diagnosis of celiac disease is becoming </a:t>
            </a:r>
            <a:r>
              <a:rPr lang="en-US" dirty="0" smtClean="0"/>
              <a:t>more prevalent </a:t>
            </a:r>
            <a:r>
              <a:rPr lang="en-US" dirty="0"/>
              <a:t>in the pediatric health care setting. </a:t>
            </a:r>
            <a:endParaRPr lang="en-US" dirty="0" smtClean="0"/>
          </a:p>
          <a:p>
            <a:endParaRPr lang="en-US" dirty="0"/>
          </a:p>
          <a:p>
            <a:pPr marL="685800" indent="-685800">
              <a:buFont typeface="Arial"/>
              <a:buChar char="•"/>
            </a:pPr>
            <a:r>
              <a:rPr lang="en-US" dirty="0" smtClean="0"/>
              <a:t>It </a:t>
            </a:r>
            <a:r>
              <a:rPr lang="en-US" dirty="0"/>
              <a:t>is the responsibility of the </a:t>
            </a:r>
            <a:r>
              <a:rPr lang="en-US" dirty="0" smtClean="0"/>
              <a:t>nurse </a:t>
            </a:r>
            <a:r>
              <a:rPr lang="en-US" dirty="0"/>
              <a:t>to educate </a:t>
            </a:r>
            <a:r>
              <a:rPr lang="en-US" dirty="0" smtClean="0"/>
              <a:t>parents </a:t>
            </a:r>
            <a:r>
              <a:rPr lang="en-US" dirty="0"/>
              <a:t>and </a:t>
            </a:r>
            <a:r>
              <a:rPr lang="en-US" dirty="0" smtClean="0"/>
              <a:t>children on the implementation of </a:t>
            </a:r>
            <a:r>
              <a:rPr lang="en-US" dirty="0"/>
              <a:t>a gluten-free diet and strategies to adherence</a:t>
            </a:r>
            <a:r>
              <a:rPr lang="en-US" dirty="0" smtClean="0"/>
              <a:t>.</a:t>
            </a:r>
          </a:p>
          <a:p>
            <a:pPr marL="685800" indent="-685800">
              <a:buFont typeface="Arial"/>
              <a:buChar char="•"/>
            </a:pPr>
            <a:endParaRPr lang="en-US" dirty="0"/>
          </a:p>
          <a:p>
            <a:pPr marL="685800" indent="-685800"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/>
              <a:t>Appropriate resources, support and information given by nurses will in turn increase the client’s devotion to treatment and with an anticipation to a better quality of life.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1430000" y="5486400"/>
            <a:ext cx="10055225" cy="154305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rgbClr val="FFFFFF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none" lIns="205740" tIns="102870" rIns="205740" bIns="102870" anchor="ctr"/>
          <a:lstStyle>
            <a:defPPr>
              <a:defRPr kern="1200" smtId="4294967295"/>
            </a:defPPr>
          </a:lstStyle>
          <a:p>
            <a:pPr algn="ctr" defTabSz="4703763"/>
            <a:r>
              <a:rPr lang="en-US" sz="5600" b="1" dirty="0" smtClean="0"/>
              <a:t>Conceptual Framework</a:t>
            </a:r>
            <a:endParaRPr lang="en-US" sz="5600" b="1" dirty="0"/>
          </a:p>
        </p:txBody>
      </p:sp>
      <p:pic>
        <p:nvPicPr>
          <p:cNvPr id="21" name="Picture 20" descr="Macintosh HD:Users:kileyjanas:Desktop:Screen Shot 2017-10-03 at 1.59.04 P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0" y="7315200"/>
            <a:ext cx="11201400" cy="60747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10.08"/>
  <p:tag name="AS_TITLE" val="Aspose.Slides for .NET 4.0"/>
  <p:tag name="AS_VERSION" val="15.8.1.0"/>
</p:tagLst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502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Manager/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research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We offer free PowerPoint poster templates to help you design your very own scientific poster presentation.</dc:description>
  <cp:lastModifiedBy>Lee, Young-Me</cp:lastModifiedBy>
  <cp:revision>30</cp:revision>
  <dcterms:modified xsi:type="dcterms:W3CDTF">2018-08-08T17:46:23Z</dcterms:modified>
  <cp:category>templates for scientific poster</cp:category>
</cp:coreProperties>
</file>