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60" autoAdjust="0"/>
    <p:restoredTop sz="99275" autoAdjust="0"/>
  </p:normalViewPr>
  <p:slideViewPr>
    <p:cSldViewPr>
      <p:cViewPr varScale="1">
        <p:scale>
          <a:sx n="18" d="100"/>
          <a:sy n="18" d="100"/>
        </p:scale>
        <p:origin x="-2202" y="-13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560320" y="6583680"/>
            <a:ext cx="37687910" cy="8778240"/>
          </a:xfrm>
          <a:ln>
            <a:noFill/>
          </a:ln>
        </p:spPr>
        <p:txBody>
          <a:bodyPr vert="horz" tIns="0" rIns="87782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69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560320" y="15496973"/>
            <a:ext cx="37702541" cy="8412480"/>
          </a:xfrm>
        </p:spPr>
        <p:txBody>
          <a:bodyPr lIns="0" rIns="87782"/>
          <a:lstStyle>
            <a:lvl1pPr marL="0" marR="219456" indent="0" algn="r">
              <a:buNone/>
              <a:defRPr>
                <a:solidFill>
                  <a:schemeClr val="tx1"/>
                </a:solidFill>
              </a:defRPr>
            </a:lvl1pPr>
            <a:lvl2pPr marL="2194560" indent="0" algn="ctr">
              <a:buNone/>
            </a:lvl2pPr>
            <a:lvl3pPr marL="4389120" indent="0" algn="ctr">
              <a:buNone/>
            </a:lvl3pPr>
            <a:lvl4pPr marL="6583680" indent="0" algn="ctr">
              <a:buNone/>
            </a:lvl4pPr>
            <a:lvl5pPr marL="8778240" indent="0" algn="ctr">
              <a:buNone/>
            </a:lvl5pPr>
            <a:lvl6pPr marL="10972800" indent="0" algn="ctr">
              <a:buNone/>
            </a:lvl6pPr>
            <a:lvl7pPr marL="13167360" indent="0" algn="ctr">
              <a:buNone/>
            </a:lvl7pPr>
            <a:lvl8pPr marL="15361920" indent="0" algn="ctr">
              <a:buNone/>
            </a:lvl8pPr>
            <a:lvl9pPr marL="1755648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4389127"/>
            <a:ext cx="9875520" cy="2501646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4389127"/>
            <a:ext cx="28895040" cy="2501646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159680" y="0"/>
            <a:ext cx="731520" cy="32918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731520" cy="32918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43891200" cy="411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8803600"/>
            <a:ext cx="43891200" cy="411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1051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21" tIns="171421" rIns="171421" bIns="17142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7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 Tri-Fold poster with 12” wings.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7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11"/>
          <p:cNvGrpSpPr/>
          <p:nvPr userDrawn="1"/>
        </p:nvGrpSpPr>
        <p:grpSpPr>
          <a:xfrm>
            <a:off x="44805600" y="0"/>
            <a:ext cx="9601200" cy="329184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7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grpSp>
        <p:nvGrpSpPr>
          <p:cNvPr id="6" name="Group 7"/>
          <p:cNvGrpSpPr/>
          <p:nvPr userDrawn="1"/>
        </p:nvGrpSpPr>
        <p:grpSpPr>
          <a:xfrm>
            <a:off x="7033287" y="-1257300"/>
            <a:ext cx="29923713" cy="35653980"/>
            <a:chOff x="7033287" y="-1257300"/>
            <a:chExt cx="29923713" cy="35653980"/>
          </a:xfrm>
        </p:grpSpPr>
        <p:sp>
          <p:nvSpPr>
            <p:cNvPr id="2" name="TextBox 1"/>
            <p:cNvSpPr txBox="1"/>
            <p:nvPr userDrawn="1"/>
          </p:nvSpPr>
          <p:spPr>
            <a:xfrm>
              <a:off x="7033287" y="-1247269"/>
              <a:ext cx="363471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F7F7F"/>
                  </a:solidFill>
                </a:rPr>
                <a:t>Folds here</a:t>
              </a:r>
            </a:p>
          </p:txBody>
        </p:sp>
        <p:cxnSp>
          <p:nvCxnSpPr>
            <p:cNvPr id="4" name="Straight Arrow Connector 3"/>
            <p:cNvCxnSpPr/>
            <p:nvPr userDrawn="1"/>
          </p:nvCxnSpPr>
          <p:spPr>
            <a:xfrm>
              <a:off x="10972800" y="-1257300"/>
              <a:ext cx="0" cy="1097280"/>
            </a:xfrm>
            <a:prstGeom prst="straightConnector1">
              <a:avLst/>
            </a:prstGeom>
            <a:ln w="63500">
              <a:solidFill>
                <a:srgbClr val="7F7F7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 userDrawn="1"/>
          </p:nvSpPr>
          <p:spPr>
            <a:xfrm>
              <a:off x="33322287" y="-1247269"/>
              <a:ext cx="363471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F7F7F"/>
                  </a:solidFill>
                </a:rPr>
                <a:t>Folds here</a:t>
              </a:r>
            </a:p>
          </p:txBody>
        </p:sp>
        <p:cxnSp>
          <p:nvCxnSpPr>
            <p:cNvPr id="20" name="Straight Arrow Connector 19"/>
            <p:cNvCxnSpPr/>
            <p:nvPr userDrawn="1"/>
          </p:nvCxnSpPr>
          <p:spPr>
            <a:xfrm>
              <a:off x="32918400" y="-1257300"/>
              <a:ext cx="0" cy="1097280"/>
            </a:xfrm>
            <a:prstGeom prst="straightConnector1">
              <a:avLst/>
            </a:prstGeom>
            <a:ln w="63500">
              <a:solidFill>
                <a:srgbClr val="7F7F7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 userDrawn="1"/>
          </p:nvSpPr>
          <p:spPr>
            <a:xfrm>
              <a:off x="7033287" y="33309431"/>
              <a:ext cx="363471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F7F7F"/>
                  </a:solidFill>
                </a:rPr>
                <a:t>Folds here</a:t>
              </a:r>
            </a:p>
          </p:txBody>
        </p:sp>
        <p:cxnSp>
          <p:nvCxnSpPr>
            <p:cNvPr id="22" name="Straight Arrow Connector 21"/>
            <p:cNvCxnSpPr/>
            <p:nvPr userDrawn="1"/>
          </p:nvCxnSpPr>
          <p:spPr>
            <a:xfrm>
              <a:off x="10972800" y="33299400"/>
              <a:ext cx="0" cy="1097280"/>
            </a:xfrm>
            <a:prstGeom prst="straightConnector1">
              <a:avLst/>
            </a:prstGeom>
            <a:ln w="63500">
              <a:solidFill>
                <a:srgbClr val="7F7F7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 userDrawn="1"/>
          </p:nvSpPr>
          <p:spPr>
            <a:xfrm>
              <a:off x="33322287" y="33309431"/>
              <a:ext cx="363471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F7F7F"/>
                  </a:solidFill>
                </a:rPr>
                <a:t>Folds here</a:t>
              </a:r>
            </a:p>
          </p:txBody>
        </p:sp>
        <p:cxnSp>
          <p:nvCxnSpPr>
            <p:cNvPr id="24" name="Straight Arrow Connector 23"/>
            <p:cNvCxnSpPr/>
            <p:nvPr userDrawn="1"/>
          </p:nvCxnSpPr>
          <p:spPr>
            <a:xfrm>
              <a:off x="32918400" y="33299400"/>
              <a:ext cx="0" cy="1097280"/>
            </a:xfrm>
            <a:prstGeom prst="straightConnector1">
              <a:avLst/>
            </a:prstGeom>
            <a:ln w="63500">
              <a:solidFill>
                <a:srgbClr val="7F7F7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0" y="326136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5690" y="6320333"/>
            <a:ext cx="37307520" cy="6539789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69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5690" y="12982387"/>
            <a:ext cx="37307520" cy="7246618"/>
          </a:xfrm>
        </p:spPr>
        <p:txBody>
          <a:bodyPr lIns="219456" rIns="219456" anchor="t"/>
          <a:lstStyle>
            <a:lvl1pPr marL="0" indent="0">
              <a:buNone/>
              <a:defRPr sz="10600">
                <a:solidFill>
                  <a:schemeClr val="tx1"/>
                </a:solidFill>
              </a:defRPr>
            </a:lvl1pPr>
            <a:lvl2pPr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379622"/>
            <a:ext cx="39502080" cy="5486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9216408"/>
            <a:ext cx="19385280" cy="21287232"/>
          </a:xfrm>
        </p:spPr>
        <p:txBody>
          <a:bodyPr/>
          <a:lstStyle>
            <a:lvl1pPr>
              <a:defRPr sz="125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9216408"/>
            <a:ext cx="19385280" cy="21287232"/>
          </a:xfrm>
        </p:spPr>
        <p:txBody>
          <a:bodyPr/>
          <a:lstStyle>
            <a:lvl1pPr>
              <a:defRPr sz="125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379622"/>
            <a:ext cx="39502080" cy="5486400"/>
          </a:xfrm>
        </p:spPr>
        <p:txBody>
          <a:bodyPr tIns="219456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905190"/>
            <a:ext cx="19392902" cy="3164890"/>
          </a:xfrm>
        </p:spPr>
        <p:txBody>
          <a:bodyPr lIns="219456" tIns="0" rIns="219456" bIns="0" anchor="ctr">
            <a:noAutofit/>
          </a:bodyPr>
          <a:lstStyle>
            <a:lvl1pPr marL="0" indent="0">
              <a:buNone/>
              <a:defRPr sz="11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2296122" y="8926836"/>
            <a:ext cx="19400520" cy="3143246"/>
          </a:xfrm>
        </p:spPr>
        <p:txBody>
          <a:bodyPr lIns="219456" tIns="0" rIns="219456" bIns="0" anchor="ctr"/>
          <a:lstStyle>
            <a:lvl1pPr marL="0" indent="0">
              <a:buNone/>
              <a:defRPr sz="11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600" b="1"/>
            </a:lvl2pPr>
            <a:lvl3pPr>
              <a:buNone/>
              <a:defRPr sz="8600" b="1"/>
            </a:lvl3pPr>
            <a:lvl4pPr>
              <a:buNone/>
              <a:defRPr sz="7700" b="1"/>
            </a:lvl4pPr>
            <a:lvl5pPr>
              <a:buNone/>
              <a:defRPr sz="7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94560" y="12070080"/>
            <a:ext cx="19392902" cy="18459456"/>
          </a:xfrm>
        </p:spPr>
        <p:txBody>
          <a:bodyPr tIns="0"/>
          <a:lstStyle>
            <a:lvl1pPr>
              <a:defRPr sz="10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2070080"/>
            <a:ext cx="19400520" cy="18459456"/>
          </a:xfrm>
        </p:spPr>
        <p:txBody>
          <a:bodyPr tIns="0"/>
          <a:lstStyle>
            <a:lvl1pPr>
              <a:defRPr sz="10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379622"/>
            <a:ext cx="39867840" cy="5486400"/>
          </a:xfrm>
        </p:spPr>
        <p:txBody>
          <a:bodyPr vert="horz" tIns="21945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4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2468890"/>
            <a:ext cx="13167360" cy="557784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2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291840" y="8046720"/>
            <a:ext cx="13167360" cy="21945600"/>
          </a:xfrm>
        </p:spPr>
        <p:txBody>
          <a:bodyPr lIns="87782" rIns="87782"/>
          <a:lstStyle>
            <a:lvl1pPr marL="0" indent="0" algn="l">
              <a:buNone/>
              <a:defRPr sz="6700"/>
            </a:lvl1pPr>
            <a:lvl2pPr indent="0" algn="l">
              <a:buNone/>
              <a:defRPr sz="5800"/>
            </a:lvl2pPr>
            <a:lvl3pPr indent="0" algn="l">
              <a:buNone/>
              <a:defRPr sz="4800"/>
            </a:lvl3pPr>
            <a:lvl4pPr indent="0" algn="l">
              <a:buNone/>
              <a:defRPr sz="4300"/>
            </a:lvl4pPr>
            <a:lvl5pPr indent="0" algn="l">
              <a:buNone/>
              <a:defRPr sz="4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7160240" y="8046720"/>
            <a:ext cx="24536400" cy="21945600"/>
          </a:xfrm>
        </p:spPr>
        <p:txBody>
          <a:bodyPr tIns="0"/>
          <a:lstStyle>
            <a:lvl1pPr>
              <a:defRPr sz="13400"/>
            </a:lvl1pPr>
            <a:lvl2pPr>
              <a:defRPr sz="12500"/>
            </a:lvl2pPr>
            <a:lvl3pPr>
              <a:defRPr sz="11500"/>
            </a:lvl3pPr>
            <a:lvl4pPr>
              <a:defRPr sz="9600"/>
            </a:lvl4pPr>
            <a:lvl5pPr>
              <a:defRPr sz="8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15195614" y="5318770"/>
            <a:ext cx="25237440" cy="197510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38419843" y="25726891"/>
            <a:ext cx="746150" cy="74615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5649583"/>
            <a:ext cx="10621670" cy="7596581"/>
          </a:xfrm>
        </p:spPr>
        <p:txBody>
          <a:bodyPr vert="horz" lIns="219456" tIns="219456" rIns="219456" bIns="219456" anchor="b"/>
          <a:lstStyle>
            <a:lvl1pPr algn="l">
              <a:buNone/>
              <a:defRPr sz="96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80" y="13578168"/>
            <a:ext cx="10607040" cy="10460736"/>
          </a:xfrm>
        </p:spPr>
        <p:txBody>
          <a:bodyPr lIns="307238" rIns="219456" bIns="219456" anchor="t"/>
          <a:lstStyle>
            <a:lvl1pPr marL="0" indent="0" algn="l">
              <a:spcBef>
                <a:spcPts val="1200"/>
              </a:spcBef>
              <a:buFontTx/>
              <a:buNone/>
              <a:defRPr sz="62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770560" y="30510482"/>
            <a:ext cx="2926080" cy="1752600"/>
          </a:xfrm>
        </p:spPr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6731806" y="5757682"/>
            <a:ext cx="22165056" cy="1887321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54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45720" y="27919680"/>
            <a:ext cx="43982640" cy="499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8912" tIns="219456" rIns="438912" bIns="21945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21031200" y="29855162"/>
            <a:ext cx="22860000" cy="30632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8912" tIns="219456" rIns="438912" bIns="21945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45720" y="-34291"/>
            <a:ext cx="43982640" cy="499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8912" tIns="219456" rIns="438912" bIns="21945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21031200" y="-34289"/>
            <a:ext cx="22860000" cy="30632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38912" tIns="219456" rIns="438912" bIns="219456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2194560" y="3379622"/>
            <a:ext cx="39502080" cy="5486400"/>
          </a:xfrm>
          <a:prstGeom prst="rect">
            <a:avLst/>
          </a:prstGeom>
        </p:spPr>
        <p:txBody>
          <a:bodyPr vert="horz" lIns="0" tIns="219456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2194560" y="9290304"/>
            <a:ext cx="39502080" cy="21067776"/>
          </a:xfrm>
          <a:prstGeom prst="rect">
            <a:avLst/>
          </a:prstGeom>
        </p:spPr>
        <p:txBody>
          <a:bodyPr vert="horz" lIns="438912" tIns="219456" rIns="438912" bIns="21945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12801600" y="30510482"/>
            <a:ext cx="16093440" cy="17526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8039040" y="30510482"/>
            <a:ext cx="3657600" cy="1752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5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91281" y="971559"/>
            <a:ext cx="44066630" cy="31162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eaLnBrk="1" latinLnBrk="0" hangingPunct="1">
        <a:spcBef>
          <a:spcPct val="0"/>
        </a:spcBef>
        <a:buNone/>
        <a:defRPr kumimoji="0" sz="24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316736" indent="-131673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2500" kern="1200">
          <a:solidFill>
            <a:schemeClr val="tx1"/>
          </a:solidFill>
          <a:latin typeface="+mn-lt"/>
          <a:ea typeface="+mn-ea"/>
          <a:cs typeface="+mn-cs"/>
        </a:defRPr>
      </a:lvl1pPr>
      <a:lvl2pPr marL="3072384" indent="-118506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indent="-118506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5705856" indent="-1009498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7022592" indent="-1009498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8339328" indent="-1009498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9217152" indent="-87782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7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533888" indent="-877824" algn="l" rtl="0" eaLnBrk="1" latinLnBrk="0" hangingPunct="1">
        <a:spcBef>
          <a:spcPct val="20000"/>
        </a:spcBef>
        <a:buClr>
          <a:schemeClr val="tx2"/>
        </a:buClr>
        <a:buChar char="•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1850624" indent="-87782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6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0972800" y="0"/>
            <a:ext cx="21945600" cy="265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91440" rIns="137137" bIns="91440" anchor="ctr" anchorCtr="0">
            <a:norm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5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Effects of Animal Therapy in Adult Patients with Schizophrenia or Schizoaffective disorder</a:t>
            </a:r>
            <a:endParaRPr lang="en-US" sz="75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10972800" y="2377440"/>
            <a:ext cx="219456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91440" rIns="137137" bIns="91440" anchor="ctr" anchorCtr="0">
            <a:normAutofit fontScale="92500" lnSpcReduction="10000"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Evelyn Neville</a:t>
            </a:r>
          </a:p>
          <a:p>
            <a:pPr algn="ctr" eaLnBrk="1" hangingPunct="1"/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Barbara Harris, RN</a:t>
            </a:r>
            <a:r>
              <a:rPr lang="en-US" sz="400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, PhD, </a:t>
            </a:r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Research Advisor</a:t>
            </a:r>
            <a:endParaRPr lang="en-US" sz="4000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  <a:p>
            <a:pPr algn="ctr" eaLnBrk="1" hangingPunct="1"/>
            <a:r>
              <a:rPr lang="en-US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DePaul University School of Nursing</a:t>
            </a:r>
            <a:endParaRPr lang="en-US" sz="4000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63039" y="30556199"/>
            <a:ext cx="9144000" cy="1705513"/>
          </a:xfrm>
          <a:prstGeom prst="rect">
            <a:avLst/>
          </a:prstGeom>
          <a:noFill/>
        </p:spPr>
        <p:txBody>
          <a:bodyPr wrap="square" lIns="91440" tIns="91440" rIns="91440" bIns="91440" rtlCol="0">
            <a:normAutofit/>
          </a:bodyPr>
          <a:lstStyle/>
          <a:p>
            <a:pPr algn="ctr"/>
            <a:r>
              <a:rPr lang="en-US" sz="2800" dirty="0" smtClean="0"/>
              <a:t>Evelyn Neville</a:t>
            </a:r>
            <a:endParaRPr lang="en-US" sz="2800" dirty="0"/>
          </a:p>
          <a:p>
            <a:pPr algn="ctr"/>
            <a:r>
              <a:rPr lang="en-US" sz="2800" dirty="0" smtClean="0"/>
              <a:t>DePaul University School of Nursing</a:t>
            </a:r>
            <a:endParaRPr lang="en-US" sz="2800" dirty="0"/>
          </a:p>
          <a:p>
            <a:pPr algn="ctr"/>
            <a:r>
              <a:rPr lang="en-US" sz="2800" dirty="0"/>
              <a:t>Email</a:t>
            </a:r>
            <a:r>
              <a:rPr lang="en-US" sz="2800" dirty="0" smtClean="0"/>
              <a:t>: evelynsneville@gmail.com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1447800" y="29489400"/>
            <a:ext cx="9144000" cy="746346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400" b="1" dirty="0"/>
              <a:t>Contact Information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801600" y="29146502"/>
            <a:ext cx="18288000" cy="685800"/>
          </a:xfrm>
          <a:prstGeom prst="rect">
            <a:avLst/>
          </a:prstGeom>
          <a:noFill/>
          <a:ln>
            <a:noFill/>
          </a:ln>
        </p:spPr>
        <p:txBody>
          <a:bodyPr wrap="none" lIns="68568" tIns="34284" rIns="68568" bIns="34284" rtlCol="0" anchor="ctr" anchorCtr="0">
            <a:noAutofit/>
          </a:bodyPr>
          <a:lstStyle/>
          <a:p>
            <a:pPr algn="ctr"/>
            <a:endParaRPr lang="en-US" sz="4400" b="1" dirty="0"/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280160" y="5486400"/>
            <a:ext cx="9144000" cy="963336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Every year 1.1% of U.S. adults are diagnosed with schizophrenia (SCZD)  every year, while 0.3% of is diagnosed with schizoaffective disorder (SCAD)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SCZD and SCAD hold severe symptoms that limit social interaction and effectively isolate these individuals from their communities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Positive symptoms include hallucinations, word salad and delusions while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Negative symptoms are a lack of energy, decreased expressiveness and apathy. </a:t>
            </a:r>
            <a:br>
              <a:rPr lang="en-US" sz="3200" dirty="0" smtClean="0">
                <a:latin typeface="+mj-lt"/>
              </a:rPr>
            </a:br>
            <a:endParaRPr lang="en-US" sz="3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First line pharmacological treatment often only has measurable effects on positive symptoms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Animal Assisted Therapy (AAT) provides positive physical and psychological effects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For example: improved feelings of loneliness, increased socialization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280160" y="48006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Background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8745200" y="16230600"/>
            <a:ext cx="13624560" cy="10896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+mj-lt"/>
              </a:rPr>
              <a:t>Findings for Research Question 1:</a:t>
            </a:r>
          </a:p>
          <a:p>
            <a:pPr eaLnBrk="1" hangingPunct="1"/>
            <a:endParaRPr lang="en-US" sz="3200" b="1" dirty="0" smtClean="0">
              <a:latin typeface="+mj-lt"/>
            </a:endParaRPr>
          </a:p>
          <a:p>
            <a:pPr eaLnBrk="1" hangingPunct="1"/>
            <a:r>
              <a:rPr lang="en-US" sz="3200" b="1" dirty="0" smtClean="0">
                <a:latin typeface="+mj-lt"/>
              </a:rPr>
              <a:t>Four major positive outcomes</a:t>
            </a:r>
          </a:p>
          <a:p>
            <a:pPr eaLnBrk="1" hangingPunct="1"/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Increased social contact/social functioning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Several studies found that patients with SCZD or SCAD who participated in AAT had increased social contact or social functioning during and outside of the supervised therapy time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Decreased negative symptoms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Patients participating in AAT were found to have a decrease in negative symptoms such as apathy, </a:t>
            </a:r>
            <a:r>
              <a:rPr lang="en-US" sz="3200" dirty="0" err="1" smtClean="0">
                <a:latin typeface="+mj-lt"/>
              </a:rPr>
              <a:t>anhedonia</a:t>
            </a:r>
            <a:r>
              <a:rPr lang="en-US" sz="3200" dirty="0" smtClean="0">
                <a:latin typeface="+mj-lt"/>
              </a:rPr>
              <a:t> and a sociality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Decreased anxiety/stress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A decrease in anxiety and/or stress provided a more healing environment and allows patients with SCZD or SCAD to focus on their treatment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Increase in self-esteem and increased adherence/motivation for treatment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Improvements on self esteem provide patients with SCZD and SCAD a way to improve their interactions with their community. Increased adherence and motivation for treatment is an important finding to improve outcomes for patients with SCZD and SCAD</a:t>
            </a:r>
            <a:endParaRPr lang="en-US" sz="3200" dirty="0">
              <a:latin typeface="+mj-lt"/>
            </a:endParaRPr>
          </a:p>
          <a:p>
            <a:pPr eaLnBrk="1" hangingPunct="1"/>
            <a:endParaRPr lang="en-US" sz="3200" dirty="0" smtClean="0">
              <a:latin typeface="+mn-lt"/>
            </a:endParaRPr>
          </a:p>
          <a:p>
            <a:pPr eaLnBrk="1" hangingPunct="1"/>
            <a:endParaRPr lang="en-US" sz="3200" dirty="0" smtClean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80160" y="154686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Purpose/Research Question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1521440" y="5486400"/>
            <a:ext cx="20848320" cy="9525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+mj-lt"/>
              </a:rPr>
              <a:t>Research Design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Integrative Literature Review of existing research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7 articles chosen including qualitative and quantitative studies</a:t>
            </a:r>
          </a:p>
          <a:p>
            <a:pPr eaLnBrk="1" hangingPunct="1"/>
            <a:endParaRPr lang="en-US" sz="3200" dirty="0" smtClean="0">
              <a:latin typeface="+mj-lt"/>
            </a:endParaRPr>
          </a:p>
          <a:p>
            <a:pPr eaLnBrk="1" hangingPunct="1"/>
            <a:r>
              <a:rPr lang="en-US" sz="3200" b="1" dirty="0" smtClean="0">
                <a:latin typeface="+mj-lt"/>
              </a:rPr>
              <a:t>Literature Search Strategies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Databases searched include CINAHL (Cumulative Index for Nursing and Health Literature) complete, PubMed, UpToDate, ProQuest Nursing and Google Scholar.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Keywords used in isolated or combination searches include: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animal-assisted therapy, dog therapy, equestrian therapy, schizophrenia, and schizoaffective disorder. </a:t>
            </a:r>
          </a:p>
          <a:p>
            <a:pPr eaLnBrk="1" hangingPunct="1"/>
            <a:r>
              <a:rPr lang="en-US" sz="3200" dirty="0" smtClean="0">
                <a:latin typeface="+mj-lt"/>
              </a:rPr>
              <a:t> </a:t>
            </a:r>
          </a:p>
          <a:p>
            <a:pPr eaLnBrk="1" hangingPunct="1"/>
            <a:r>
              <a:rPr lang="en-US" sz="3200" b="1" dirty="0" smtClean="0">
                <a:latin typeface="+mj-lt"/>
              </a:rPr>
              <a:t>Literature Search Inclusion and Exclusion Criteria  (See Figure 2)</a:t>
            </a:r>
          </a:p>
          <a:p>
            <a:pPr eaLnBrk="1" hangingPunct="1"/>
            <a:r>
              <a:rPr lang="en-US" sz="3200" dirty="0" smtClean="0">
                <a:latin typeface="+mj-lt"/>
              </a:rPr>
              <a:t>Inclusion Criteria:       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Published within last 10 years (2008-2018) with emphasis on healthcare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At least 25% of participants have confirmed diagnosis of SCZD or SCAD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Adult Population of patients (18-65 years of age) for both inpatient and outpatient settings</a:t>
            </a:r>
          </a:p>
          <a:p>
            <a:pPr eaLnBrk="1" hangingPunct="1"/>
            <a:r>
              <a:rPr lang="en-US" sz="3200" dirty="0" smtClean="0">
                <a:latin typeface="+mj-lt"/>
              </a:rPr>
              <a:t>Exclusion Criteria for studies: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Focus on pediatric/geriatric patients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Focus on other psychiatric disorders besides SCZD and SCAD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Not peer –reviewed or professionally translated into the English language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521440" y="4800600"/>
            <a:ext cx="2084832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33467040" y="5486400"/>
            <a:ext cx="9144000" cy="667870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+mj-lt"/>
              </a:rPr>
              <a:t>Findings for Research Question 2:</a:t>
            </a:r>
          </a:p>
          <a:p>
            <a:pPr eaLnBrk="1" hangingPunct="1"/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Six out of seven research articles supported AAT as being a worthwhile adjunct therapy to patients with SCZD and SCAD. </a:t>
            </a:r>
          </a:p>
          <a:p>
            <a:pPr marL="400050" lvl="2" indent="0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One article found no significant differences between control and research group.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General consensus that further research must be completed to confirm findings of their studies on a larger scale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3467040" y="48006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33451800" y="20269200"/>
            <a:ext cx="9144000" cy="766359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 Four major positive outcomes discovered for utilizing AAT on patients with SCZD or SCAD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Increased social interaction/social functioning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Decreased negative symptoms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Decreased anxiety/stress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Increase in self-esteem and increased adherence/motivation for treatment</a:t>
            </a:r>
          </a:p>
          <a:p>
            <a:pPr eaLnBrk="1" hangingPunct="1"/>
            <a:endParaRPr lang="en-US" sz="3200" dirty="0" smtClean="0">
              <a:latin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>
                <a:latin typeface="Calibri" pitchFamily="34" charset="0"/>
              </a:rPr>
              <a:t> Animal Assisted Therapy is a worthwhile adjunct therapy for patients with schizophrenia or schizoaffective disorder though further research on a larger scale must be completed to confirm these findings on a larger scale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451800" y="195834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280160" y="16154401"/>
            <a:ext cx="9144000" cy="667870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latin typeface="+mj-lt"/>
                <a:cs typeface="Arial" pitchFamily="34" charset="0"/>
              </a:rPr>
              <a:t>Purpose </a:t>
            </a:r>
            <a:r>
              <a:rPr lang="en-US" sz="3200" b="1" dirty="0" smtClean="0">
                <a:latin typeface="+mj-lt"/>
                <a:cs typeface="Arial" pitchFamily="34" charset="0"/>
              </a:rPr>
              <a:t>Statement</a:t>
            </a:r>
          </a:p>
          <a:p>
            <a:r>
              <a:rPr lang="en-US" sz="3200" dirty="0" smtClean="0">
                <a:latin typeface="+mj-lt"/>
                <a:cs typeface="Arial" pitchFamily="34" charset="0"/>
              </a:rPr>
              <a:t>Gather current research on the use of animal-assisted therapy on patients with schizophrenia or schizoaffective disorder and examine the effects on patients. </a:t>
            </a:r>
            <a:br>
              <a:rPr lang="en-US" sz="3200" dirty="0" smtClean="0">
                <a:latin typeface="+mj-lt"/>
                <a:cs typeface="Arial" pitchFamily="34" charset="0"/>
              </a:rPr>
            </a:br>
            <a:endParaRPr lang="en-US" sz="3200" dirty="0">
              <a:latin typeface="+mj-lt"/>
              <a:cs typeface="Arial" pitchFamily="34" charset="0"/>
            </a:endParaRPr>
          </a:p>
          <a:p>
            <a:pPr lvl="0"/>
            <a:r>
              <a:rPr lang="en-US" sz="3200" b="1" dirty="0" smtClean="0">
                <a:latin typeface="+mj-lt"/>
                <a:cs typeface="Arial" pitchFamily="34" charset="0"/>
              </a:rPr>
              <a:t>Research Questions</a:t>
            </a:r>
          </a:p>
          <a:p>
            <a:pPr lvl="0"/>
            <a:r>
              <a:rPr lang="en-US" sz="3200" b="1" dirty="0" smtClean="0">
                <a:latin typeface="+mj-lt"/>
                <a:cs typeface="Arial" pitchFamily="34" charset="0"/>
              </a:rPr>
              <a:t>1. </a:t>
            </a:r>
            <a:r>
              <a:rPr lang="en-US" sz="3200" dirty="0" smtClean="0">
                <a:latin typeface="+mj-lt"/>
                <a:cs typeface="Arial" pitchFamily="34" charset="0"/>
              </a:rPr>
              <a:t>What are the positive effects of animal assisted therapy on adults with schizophrenia or schizoaffective disorder?</a:t>
            </a:r>
          </a:p>
          <a:p>
            <a:pPr lvl="0"/>
            <a:r>
              <a:rPr lang="en-US" sz="3200" dirty="0" smtClean="0">
                <a:latin typeface="+mj-lt"/>
                <a:cs typeface="Arial" pitchFamily="34" charset="0"/>
              </a:rPr>
              <a:t>2. Is animal assisted therapy in adults with schizophrenia or schizoaffective disorder an effective adjunct therapy?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745200" y="15544800"/>
            <a:ext cx="1362456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1658600" y="24612600"/>
            <a:ext cx="60196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norm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latin typeface="+mj-lt"/>
              </a:rPr>
              <a:t>Figure 2. Literature Search and Results on AAT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451800" y="30861000"/>
            <a:ext cx="9144000" cy="1172113"/>
          </a:xfrm>
          <a:prstGeom prst="rect">
            <a:avLst/>
          </a:prstGeom>
          <a:noFill/>
        </p:spPr>
        <p:txBody>
          <a:bodyPr wrap="square" lIns="91440" tIns="91440" rIns="91440" bIns="91440" rtlCol="0">
            <a:normAutofit/>
          </a:bodyPr>
          <a:lstStyle/>
          <a:p>
            <a:pPr algn="ctr"/>
            <a:r>
              <a:rPr lang="en-US" sz="2800" dirty="0" smtClean="0"/>
              <a:t>Young-Me Lee, RN, PhD</a:t>
            </a:r>
          </a:p>
          <a:p>
            <a:pPr algn="ctr"/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33528000" y="30022800"/>
            <a:ext cx="9144000" cy="746346"/>
          </a:xfrm>
          <a:prstGeom prst="rect">
            <a:avLst/>
          </a:prstGeom>
          <a:noFill/>
        </p:spPr>
        <p:txBody>
          <a:bodyPr wrap="none" lIns="68568" tIns="34284" rIns="68568" bIns="34284" rtlCol="0">
            <a:noAutofit/>
          </a:bodyPr>
          <a:lstStyle/>
          <a:p>
            <a:pPr algn="ctr"/>
            <a:r>
              <a:rPr lang="en-US" sz="4400" b="1" dirty="0"/>
              <a:t>Acknowledgements</a:t>
            </a:r>
          </a:p>
        </p:txBody>
      </p:sp>
      <p:sp>
        <p:nvSpPr>
          <p:cNvPr id="40" name="Text Box 193"/>
          <p:cNvSpPr txBox="1">
            <a:spLocks noChangeArrowheads="1"/>
          </p:cNvSpPr>
          <p:nvPr/>
        </p:nvSpPr>
        <p:spPr bwMode="auto">
          <a:xfrm>
            <a:off x="33451800" y="13335000"/>
            <a:ext cx="9144000" cy="569382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Calibri" pitchFamily="34" charset="0"/>
              </a:rPr>
              <a:t>Limitations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small sample size of studies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diverse usage/implementation of animal assisted therapy</a:t>
            </a:r>
            <a:endParaRPr lang="en-US" sz="3200" b="1" dirty="0" smtClean="0">
              <a:latin typeface="Calibri" pitchFamily="34" charset="0"/>
            </a:endParaRPr>
          </a:p>
          <a:p>
            <a:pPr eaLnBrk="1" hangingPunct="1"/>
            <a:endParaRPr lang="en-US" sz="3200" b="1" dirty="0" smtClean="0">
              <a:latin typeface="Calibri" pitchFamily="34" charset="0"/>
            </a:endParaRPr>
          </a:p>
          <a:p>
            <a:pPr eaLnBrk="1" hangingPunct="1"/>
            <a:r>
              <a:rPr lang="en-US" sz="3200" b="1" dirty="0" smtClean="0">
                <a:latin typeface="Calibri" pitchFamily="34" charset="0"/>
              </a:rPr>
              <a:t>Nursing Implications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build rapport and therapeutic relationships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utilize experiences of therapy to engage in discussions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b="1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nurses should monitor interest and effectiveness of AAT adjunct therapy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451800" y="126492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Nursing Implications/Limitations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2" name="Picture 26" descr="depaul_color_rever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" y="1464879"/>
            <a:ext cx="10525125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1295400" y="23241000"/>
            <a:ext cx="91440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Conceptual Framework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6" name="Picture 45" descr="conceptualframework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33600" y="24231600"/>
            <a:ext cx="7467600" cy="373380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82400" y="16916400"/>
            <a:ext cx="6229350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51251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2964</TotalTime>
  <Words>634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Genigraphics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 Tri-Fold</dc:title>
  <dc:creator>Jay Larson</dc:creator>
  <dc:description>Quality poster printing
www.genigraphics.com
1-800-790-4001</dc:description>
  <cp:lastModifiedBy>Evelyn Neville</cp:lastModifiedBy>
  <cp:revision>125</cp:revision>
  <cp:lastPrinted>2013-02-12T02:21:55Z</cp:lastPrinted>
  <dcterms:created xsi:type="dcterms:W3CDTF">2013-02-10T21:14:48Z</dcterms:created>
  <dcterms:modified xsi:type="dcterms:W3CDTF">2018-08-07T18:43:48Z</dcterms:modified>
</cp:coreProperties>
</file>