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43891200" cy="32918400"/>
  <p:notesSz cx="9239250" cy="11982450"/>
  <p:custDataLst>
    <p:tags r:id="rId5"/>
  </p:custDataLst>
  <p:defaultTextStyle>
    <a:defPPr>
      <a:defRPr lang="en-US"/>
    </a:defPPr>
    <a:lvl1pPr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11088">
          <p15:clr>
            <a:srgbClr val="A4A3A4"/>
          </p15:clr>
        </p15:guide>
        <p15:guide id="2" pos="13440">
          <p15:clr>
            <a:srgbClr val="A4A3A4"/>
          </p15:clr>
        </p15:guide>
      </p15:sldGuideLst>
    </p:ext>
    <p:ext uri="{2D200454-40CA-4A62-9FC3-DE9A4176ACB9}">
      <p15:notesGuideLst xmlns:p15="http://schemas.microsoft.com/office/powerpoint/2012/main">
        <p15:guide id="1" orient="horz" pos="3774">
          <p15:clr>
            <a:srgbClr val="A4A3A4"/>
          </p15:clr>
        </p15:guide>
        <p15:guide id="2" pos="29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D13B"/>
    <a:srgbClr val="FFF1CE"/>
    <a:srgbClr val="FF9142"/>
    <a:srgbClr val="003F75"/>
    <a:srgbClr val="EAEAEA"/>
    <a:srgbClr val="3399FF"/>
    <a:srgbClr val="A9A9BB"/>
    <a:srgbClr val="ABABB9"/>
    <a:srgbClr val="9E9EC6"/>
    <a:srgbClr val="9696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3002" autoAdjust="0"/>
  </p:normalViewPr>
  <p:slideViewPr>
    <p:cSldViewPr>
      <p:cViewPr>
        <p:scale>
          <a:sx n="25" d="100"/>
          <a:sy n="25" d="100"/>
        </p:scale>
        <p:origin x="1640" y="152"/>
      </p:cViewPr>
      <p:guideLst>
        <p:guide orient="horz" pos="11088"/>
        <p:guide pos="134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3774"/>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defTabSz="1149350">
              <a:defRPr sz="1500"/>
            </a:lvl1pPr>
          </a:lstStyle>
          <a:p>
            <a:endParaRPr lang="en-US" altLang="zh-CN"/>
          </a:p>
        </p:txBody>
      </p:sp>
      <p:sp>
        <p:nvSpPr>
          <p:cNvPr id="6147" name="Rectangle 3"/>
          <p:cNvSpPr>
            <a:spLocks noGrp="1" noChangeArrowheads="1"/>
          </p:cNvSpPr>
          <p:nvPr>
            <p:ph type="dt" sz="quarter" idx="1"/>
          </p:nvPr>
        </p:nvSpPr>
        <p:spPr bwMode="auto">
          <a:xfrm>
            <a:off x="5235575" y="0"/>
            <a:ext cx="4002088" cy="598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6148" name="Rectangle 4"/>
          <p:cNvSpPr>
            <a:spLocks noGrp="1" noChangeArrowheads="1"/>
          </p:cNvSpPr>
          <p:nvPr>
            <p:ph type="ftr" sz="quarter" idx="2"/>
          </p:nvPr>
        </p:nvSpPr>
        <p:spPr bwMode="auto">
          <a:xfrm>
            <a:off x="0"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defTabSz="1149350">
              <a:defRPr sz="1500"/>
            </a:lvl1pPr>
          </a:lstStyle>
          <a:p>
            <a:endParaRPr lang="en-US" altLang="zh-CN"/>
          </a:p>
        </p:txBody>
      </p:sp>
      <p:sp>
        <p:nvSpPr>
          <p:cNvPr id="6149" name="Rectangle 5"/>
          <p:cNvSpPr>
            <a:spLocks noGrp="1" noChangeArrowheads="1"/>
          </p:cNvSpPr>
          <p:nvPr>
            <p:ph type="sldNum" sz="quarter" idx="3"/>
          </p:nvPr>
        </p:nvSpPr>
        <p:spPr bwMode="auto">
          <a:xfrm>
            <a:off x="5235575" y="11380788"/>
            <a:ext cx="4002088" cy="60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84" tIns="57492" rIns="114984" bIns="57492" anchor="b" anchorCtr="0" compatLnSpc="1">
            <a:prstTxWarp prst="textNoShape">
              <a:avLst/>
            </a:prstTxWarp>
          </a:bodyPr>
          <a:lstStyle>
            <a:defPPr>
              <a:defRPr kern="1200" smtId="4294967295"/>
            </a:defPPr>
            <a:lvl1pPr algn="r" defTabSz="1149350">
              <a:defRPr sz="1500"/>
            </a:lvl1pPr>
          </a:lstStyle>
          <a:p>
            <a:fld id="{56A6134A-9986-4884-ADAB-C57241D32564}" type="slidenum">
              <a:rPr lang="zh-CN" altLang="en-US"/>
              <a:t>‹#›</a:t>
            </a:fld>
            <a:endParaRPr lang="en-US" altLang="zh-CN"/>
          </a:p>
        </p:txBody>
      </p:sp>
    </p:spTree>
    <p:extLst>
      <p:ext uri="{BB962C8B-B14F-4D97-AF65-F5344CB8AC3E}">
        <p14:creationId xmlns:p14="http://schemas.microsoft.com/office/powerpoint/2010/main" val="9348627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defTabSz="1149350">
              <a:defRPr sz="1500"/>
            </a:lvl1pPr>
          </a:lstStyle>
          <a:p>
            <a:endParaRPr lang="en-US" altLang="zh-CN"/>
          </a:p>
        </p:txBody>
      </p:sp>
      <p:sp>
        <p:nvSpPr>
          <p:cNvPr id="4099" name="Rectangle 3"/>
          <p:cNvSpPr>
            <a:spLocks noGrp="1" noChangeArrowheads="1"/>
          </p:cNvSpPr>
          <p:nvPr>
            <p:ph type="dt" idx="1"/>
          </p:nvPr>
        </p:nvSpPr>
        <p:spPr bwMode="auto">
          <a:xfrm>
            <a:off x="5241925" y="0"/>
            <a:ext cx="3983038" cy="5921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vl1pPr algn="r" defTabSz="1149350">
              <a:defRPr sz="1500"/>
            </a:lvl1pPr>
          </a:lstStyle>
          <a:p>
            <a:endParaRPr lang="en-US" altLang="zh-CN"/>
          </a:p>
        </p:txBody>
      </p:sp>
      <p:sp>
        <p:nvSpPr>
          <p:cNvPr id="2052" name="Rectangle 4"/>
          <p:cNvSpPr>
            <a:spLocks noGrp="1" noRot="1" noChangeAspect="1" noChangeArrowheads="1" noTextEdit="1"/>
          </p:cNvSpPr>
          <p:nvPr>
            <p:ph type="sldImg" idx="2"/>
          </p:nvPr>
        </p:nvSpPr>
        <p:spPr bwMode="auto">
          <a:xfrm>
            <a:off x="1582738" y="889000"/>
            <a:ext cx="6059487" cy="4545013"/>
          </a:xfrm>
          <a:prstGeom prst="rect">
            <a:avLst/>
          </a:prstGeom>
          <a:noFill/>
          <a:ln w="9525">
            <a:solidFill>
              <a:srgbClr val="000000"/>
            </a:solidFill>
            <a:miter lim="800000"/>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1257300" y="5732463"/>
            <a:ext cx="6708775" cy="533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t" anchorCtr="0" compatLnSpc="1">
            <a:prstTxWarp prst="textNoShape">
              <a:avLst/>
            </a:prstTxWarp>
          </a:bodyPr>
          <a:lstStyle>
            <a:defPPr>
              <a:defRPr kern="1200" smtId="4294967295"/>
            </a:defP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p>
        </p:txBody>
      </p:sp>
      <p:sp>
        <p:nvSpPr>
          <p:cNvPr id="4102" name="Rectangle 6"/>
          <p:cNvSpPr>
            <a:spLocks noGrp="1" noChangeArrowheads="1"/>
          </p:cNvSpPr>
          <p:nvPr>
            <p:ph type="ftr" sz="quarter" idx="4"/>
          </p:nvPr>
        </p:nvSpPr>
        <p:spPr bwMode="auto">
          <a:xfrm>
            <a:off x="0"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defTabSz="1149350">
              <a:defRPr sz="1500"/>
            </a:lvl1pPr>
          </a:lstStyle>
          <a:p>
            <a:endParaRPr lang="en-US" altLang="zh-CN"/>
          </a:p>
        </p:txBody>
      </p:sp>
      <p:sp>
        <p:nvSpPr>
          <p:cNvPr id="4103" name="Rectangle 7"/>
          <p:cNvSpPr>
            <a:spLocks noGrp="1" noChangeArrowheads="1"/>
          </p:cNvSpPr>
          <p:nvPr>
            <p:ph type="sldNum" sz="quarter" idx="5"/>
          </p:nvPr>
        </p:nvSpPr>
        <p:spPr bwMode="auto">
          <a:xfrm>
            <a:off x="5241925" y="11363325"/>
            <a:ext cx="3983038" cy="593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4976" tIns="57487" rIns="114976" bIns="57487" anchor="b" anchorCtr="0" compatLnSpc="1">
            <a:prstTxWarp prst="textNoShape">
              <a:avLst/>
            </a:prstTxWarp>
          </a:bodyPr>
          <a:lstStyle>
            <a:defPPr>
              <a:defRPr kern="1200" smtId="4294967295"/>
            </a:defPPr>
            <a:lvl1pPr algn="r" defTabSz="1149350">
              <a:defRPr sz="1500"/>
            </a:lvl1pPr>
          </a:lstStyle>
          <a:p>
            <a:fld id="{23124DF2-DDA8-402F-81DD-AC1D1E5694AB}" type="slidenum">
              <a:rPr lang="zh-CN" altLang="en-US"/>
              <a:t>‹#›</a:t>
            </a:fld>
            <a:endParaRPr lang="en-US" altLang="zh-CN"/>
          </a:p>
        </p:txBody>
      </p:sp>
    </p:spTree>
    <p:extLst>
      <p:ext uri="{BB962C8B-B14F-4D97-AF65-F5344CB8AC3E}">
        <p14:creationId xmlns:p14="http://schemas.microsoft.com/office/powerpoint/2010/main" val="1904019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Grp="1" noChangeArrowheads="1"/>
          </p:cNvSpPr>
          <p:nvPr>
            <p:ph type="sldNum" sz="quarter" idx="5"/>
          </p:nvPr>
        </p:nvSpPr>
        <p:spPr>
          <a:noFill/>
        </p:spPr>
        <p:txBody>
          <a:bodyPr/>
          <a:lstStyle>
            <a:defPPr>
              <a:defRPr kern="1200" smtId="4294967295"/>
            </a:defPPr>
            <a:lvl1pPr defTabSz="1149350">
              <a:defRPr sz="2400">
                <a:solidFill>
                  <a:schemeClr val="tx1"/>
                </a:solidFill>
                <a:latin typeface="Times New Roman" pitchFamily="18" charset="0"/>
              </a:defRPr>
            </a:lvl1pPr>
            <a:lvl2pPr marL="742950" indent="-285750" defTabSz="1149350">
              <a:defRPr sz="2400">
                <a:solidFill>
                  <a:schemeClr val="tx1"/>
                </a:solidFill>
                <a:latin typeface="Times New Roman" pitchFamily="18" charset="0"/>
              </a:defRPr>
            </a:lvl2pPr>
            <a:lvl3pPr marL="1143000" indent="-228600" defTabSz="1149350">
              <a:defRPr sz="2400">
                <a:solidFill>
                  <a:schemeClr val="tx1"/>
                </a:solidFill>
                <a:latin typeface="Times New Roman" pitchFamily="18" charset="0"/>
              </a:defRPr>
            </a:lvl3pPr>
            <a:lvl4pPr marL="1600200" indent="-228600" defTabSz="1149350">
              <a:defRPr sz="2400">
                <a:solidFill>
                  <a:schemeClr val="tx1"/>
                </a:solidFill>
                <a:latin typeface="Times New Roman" pitchFamily="18" charset="0"/>
              </a:defRPr>
            </a:lvl4pPr>
            <a:lvl5pPr marL="2057400" indent="-228600" defTabSz="1149350">
              <a:defRPr sz="2400">
                <a:solidFill>
                  <a:schemeClr val="tx1"/>
                </a:solidFill>
                <a:latin typeface="Times New Roman" pitchFamily="18" charset="0"/>
              </a:defRPr>
            </a:lvl5pPr>
            <a:lvl6pPr marL="2514600" indent="-228600" defTabSz="1149350" eaLnBrk="0" fontAlgn="base" hangingPunct="0">
              <a:spcBef>
                <a:spcPct val="0"/>
              </a:spcBef>
              <a:spcAft>
                <a:spcPct val="0"/>
              </a:spcAft>
              <a:defRPr sz="2400">
                <a:solidFill>
                  <a:schemeClr val="tx1"/>
                </a:solidFill>
                <a:latin typeface="Times New Roman" pitchFamily="18" charset="0"/>
              </a:defRPr>
            </a:lvl6pPr>
            <a:lvl7pPr marL="2971800" indent="-228600" defTabSz="1149350" eaLnBrk="0" fontAlgn="base" hangingPunct="0">
              <a:spcBef>
                <a:spcPct val="0"/>
              </a:spcBef>
              <a:spcAft>
                <a:spcPct val="0"/>
              </a:spcAft>
              <a:defRPr sz="2400">
                <a:solidFill>
                  <a:schemeClr val="tx1"/>
                </a:solidFill>
                <a:latin typeface="Times New Roman" pitchFamily="18" charset="0"/>
              </a:defRPr>
            </a:lvl7pPr>
            <a:lvl8pPr marL="3429000" indent="-228600" defTabSz="1149350" eaLnBrk="0" fontAlgn="base" hangingPunct="0">
              <a:spcBef>
                <a:spcPct val="0"/>
              </a:spcBef>
              <a:spcAft>
                <a:spcPct val="0"/>
              </a:spcAft>
              <a:defRPr sz="2400">
                <a:solidFill>
                  <a:schemeClr val="tx1"/>
                </a:solidFill>
                <a:latin typeface="Times New Roman" pitchFamily="18" charset="0"/>
              </a:defRPr>
            </a:lvl8pPr>
            <a:lvl9pPr marL="3886200" indent="-228600" defTabSz="1149350" eaLnBrk="0" fontAlgn="base" hangingPunct="0">
              <a:spcBef>
                <a:spcPct val="0"/>
              </a:spcBef>
              <a:spcAft>
                <a:spcPct val="0"/>
              </a:spcAft>
              <a:defRPr sz="2400">
                <a:solidFill>
                  <a:schemeClr val="tx1"/>
                </a:solidFill>
                <a:latin typeface="Times New Roman" pitchFamily="18" charset="0"/>
              </a:defRPr>
            </a:lvl9pPr>
          </a:lstStyle>
          <a:p>
            <a:fld id="{D5580D61-8B82-42C3-9A37-58134866DD67}" type="slidenum">
              <a:rPr lang="zh-CN" altLang="en-US" sz="1500"/>
              <a:t>1</a:t>
            </a:fld>
            <a:endParaRPr lang="en-US" altLang="zh-CN" sz="1500"/>
          </a:p>
        </p:txBody>
      </p:sp>
      <p:sp>
        <p:nvSpPr>
          <p:cNvPr id="3075" name="Rectangle 2"/>
          <p:cNvSpPr>
            <a:spLocks noGrp="1" noRot="1" noChangeAspect="1" noChangeArrowheads="1" noTextEdit="1"/>
          </p:cNvSpPr>
          <p:nvPr>
            <p:ph type="sldImg"/>
          </p:nvPr>
        </p:nvSpPr>
        <p:spPr/>
      </p:sp>
      <p:sp>
        <p:nvSpPr>
          <p:cNvPr id="3076" name="Rectangle 3"/>
          <p:cNvSpPr>
            <a:spLocks noGrp="1" noChangeArrowheads="1"/>
          </p:cNvSpPr>
          <p:nvPr>
            <p:ph type="body" idx="1"/>
          </p:nvPr>
        </p:nvSpPr>
        <p:spPr>
          <a:noFill/>
        </p:spPr>
        <p:txBody>
          <a:bodyPr/>
          <a:lstStyle>
            <a:defPPr>
              <a:defRPr kern="1200" smtId="4294967295"/>
            </a:defP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123" y="10226675"/>
            <a:ext cx="37306957" cy="7054850"/>
          </a:xfrm>
          <a:prstGeom prst="rect">
            <a:avLst/>
          </a:prstGeom>
        </p:spPr>
        <p:txBody>
          <a:bodyPr/>
          <a:lstStyle>
            <a:defPPr>
              <a:defRPr kern="1200" smtId="4294967295"/>
            </a:defPPr>
          </a:lstStyle>
          <a:p>
            <a:r>
              <a:rPr lang="en-US"/>
              <a:t>Click to edit Master title style</a:t>
            </a:r>
          </a:p>
        </p:txBody>
      </p:sp>
      <p:sp>
        <p:nvSpPr>
          <p:cNvPr id="3" name="Subtitle 2"/>
          <p:cNvSpPr>
            <a:spLocks noGrp="1"/>
          </p:cNvSpPr>
          <p:nvPr>
            <p:ph type="subTitle" idx="1"/>
          </p:nvPr>
        </p:nvSpPr>
        <p:spPr>
          <a:xfrm>
            <a:off x="6584245" y="18653125"/>
            <a:ext cx="30722711" cy="8413750"/>
          </a:xfrm>
          <a:prstGeom prst="rect">
            <a:avLst/>
          </a:prstGeo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411660122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4279" y="7680325"/>
            <a:ext cx="39502643" cy="21724938"/>
          </a:xfrm>
          <a:prstGeom prst="rect">
            <a:avLst/>
          </a:prstGeo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38220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968" y="1317625"/>
            <a:ext cx="9874956" cy="28087638"/>
          </a:xfrm>
          <a:prstGeom prst="rect">
            <a:avLst/>
          </a:prstGeom>
        </p:spPr>
        <p:txBody>
          <a:bodyPr vert="eaVert"/>
          <a:lstStyle>
            <a:defPPr>
              <a:defRPr kern="1200" smtId="4294967295"/>
            </a:defPPr>
          </a:lstStyle>
          <a:p>
            <a:r>
              <a:rPr lang="en-US"/>
              <a:t>Click to edit Master title style</a:t>
            </a:r>
          </a:p>
        </p:txBody>
      </p:sp>
      <p:sp>
        <p:nvSpPr>
          <p:cNvPr id="3" name="Vertical Text Placeholder 2"/>
          <p:cNvSpPr>
            <a:spLocks noGrp="1"/>
          </p:cNvSpPr>
          <p:nvPr>
            <p:ph type="body" orient="vert" idx="1"/>
          </p:nvPr>
        </p:nvSpPr>
        <p:spPr>
          <a:xfrm>
            <a:off x="2194278" y="1317625"/>
            <a:ext cx="29492222" cy="28087638"/>
          </a:xfrm>
          <a:prstGeom prst="rect">
            <a:avLst/>
          </a:prstGeom>
        </p:spPr>
        <p:txBody>
          <a:bodyPr vert="eaVert"/>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3151270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
        <p:nvSpPr>
          <p:cNvPr id="3" name="Content Placeholder 2"/>
          <p:cNvSpPr>
            <a:spLocks noGrp="1"/>
          </p:cNvSpPr>
          <p:nvPr>
            <p:ph idx="1"/>
          </p:nvPr>
        </p:nvSpPr>
        <p:spPr>
          <a:xfrm>
            <a:off x="2194279" y="7680325"/>
            <a:ext cx="39502643" cy="21724938"/>
          </a:xfrm>
          <a:prstGeom prst="rect">
            <a:avLst/>
          </a:prstGeom>
        </p:spPr>
        <p:txBody>
          <a:bodyPr/>
          <a:lstStyle>
            <a:defPPr>
              <a:defRPr kern="1200" smtId="4294967295"/>
            </a:def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430835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1" y="21153439"/>
            <a:ext cx="37306957" cy="6537325"/>
          </a:xfrm>
          <a:prstGeom prst="rect">
            <a:avLst/>
          </a:prstGeom>
        </p:spPr>
        <p:txBody>
          <a:bodyPr anchor="t"/>
          <a:lstStyle>
            <a:defPPr>
              <a:defRPr kern="1200" smtId="4294967295"/>
            </a:defPPr>
            <a:lvl1pPr algn="l">
              <a:defRPr sz="4000" b="1" cap="all"/>
            </a:lvl1pPr>
          </a:lstStyle>
          <a:p>
            <a:r>
              <a:rPr lang="en-US"/>
              <a:t>Click to edit Master title style</a:t>
            </a:r>
          </a:p>
        </p:txBody>
      </p:sp>
      <p:sp>
        <p:nvSpPr>
          <p:cNvPr id="3" name="Text Placeholder 2"/>
          <p:cNvSpPr>
            <a:spLocks noGrp="1"/>
          </p:cNvSpPr>
          <p:nvPr>
            <p:ph type="body" idx="1"/>
          </p:nvPr>
        </p:nvSpPr>
        <p:spPr>
          <a:xfrm>
            <a:off x="3467101" y="13952538"/>
            <a:ext cx="37306957" cy="7200900"/>
          </a:xfrm>
          <a:prstGeom prst="rect">
            <a:avLst/>
          </a:prstGeo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2244965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
        <p:nvSpPr>
          <p:cNvPr id="3" name="Content Placeholder 2"/>
          <p:cNvSpPr>
            <a:spLocks noGrp="1"/>
          </p:cNvSpPr>
          <p:nvPr>
            <p:ph sz="half" idx="1"/>
          </p:nvPr>
        </p:nvSpPr>
        <p:spPr>
          <a:xfrm>
            <a:off x="2194279" y="7680325"/>
            <a:ext cx="19683588" cy="21724938"/>
          </a:xfrm>
          <a:prstGeom prst="rect">
            <a:avLst/>
          </a:prstGeo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13334" y="7680325"/>
            <a:ext cx="19683589" cy="21724938"/>
          </a:xfrm>
          <a:prstGeom prst="rect">
            <a:avLst/>
          </a:prstGeo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0497320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vl1pPr>
              <a:defRPr/>
            </a:lvl1pPr>
          </a:lstStyle>
          <a:p>
            <a:r>
              <a:rPr lang="en-US"/>
              <a:t>Click to edit Master title style</a:t>
            </a:r>
          </a:p>
        </p:txBody>
      </p:sp>
      <p:sp>
        <p:nvSpPr>
          <p:cNvPr id="3" name="Text Placeholder 2"/>
          <p:cNvSpPr>
            <a:spLocks noGrp="1"/>
          </p:cNvSpPr>
          <p:nvPr>
            <p:ph type="body" idx="1"/>
          </p:nvPr>
        </p:nvSpPr>
        <p:spPr>
          <a:xfrm>
            <a:off x="2194278" y="7369176"/>
            <a:ext cx="19392900" cy="3070225"/>
          </a:xfrm>
          <a:prstGeom prst="rect">
            <a:avLst/>
          </a:prstGeo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4278" y="10439401"/>
            <a:ext cx="19392900" cy="18965862"/>
          </a:xfrm>
          <a:prstGeom prst="rect">
            <a:avLst/>
          </a:prstGeo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5555" y="7369176"/>
            <a:ext cx="19401368" cy="3070225"/>
          </a:xfrm>
          <a:prstGeom prst="rect">
            <a:avLst/>
          </a:prstGeo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5555" y="10439401"/>
            <a:ext cx="19401368" cy="18965862"/>
          </a:xfrm>
          <a:prstGeom prst="rect">
            <a:avLst/>
          </a:prstGeo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2059614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279" y="1317625"/>
            <a:ext cx="39502643" cy="5486400"/>
          </a:xfrm>
          <a:prstGeom prst="rect">
            <a:avLst/>
          </a:prstGeom>
        </p:spPr>
        <p:txBody>
          <a:bodyPr/>
          <a:lstStyle>
            <a:defPPr>
              <a:defRPr kern="1200" smtId="4294967295"/>
            </a:defPPr>
          </a:lstStyle>
          <a:p>
            <a:r>
              <a:rPr lang="en-US"/>
              <a:t>Click to edit Master title style</a:t>
            </a:r>
          </a:p>
        </p:txBody>
      </p:sp>
    </p:spTree>
    <p:extLst>
      <p:ext uri="{BB962C8B-B14F-4D97-AF65-F5344CB8AC3E}">
        <p14:creationId xmlns:p14="http://schemas.microsoft.com/office/powerpoint/2010/main" val="224570457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098106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278" y="1311275"/>
            <a:ext cx="14439900" cy="5576888"/>
          </a:xfrm>
          <a:prstGeom prst="rect">
            <a:avLst/>
          </a:prstGeom>
        </p:spPr>
        <p:txBody>
          <a:bodyPr anchor="b"/>
          <a:lstStyle>
            <a:defPPr>
              <a:defRPr kern="1200" smtId="4294967295"/>
            </a:defPPr>
            <a:lvl1pPr algn="l">
              <a:defRPr sz="2000" b="1"/>
            </a:lvl1pPr>
          </a:lstStyle>
          <a:p>
            <a:r>
              <a:rPr lang="en-US"/>
              <a:t>Click to edit Master title style</a:t>
            </a:r>
          </a:p>
        </p:txBody>
      </p:sp>
      <p:sp>
        <p:nvSpPr>
          <p:cNvPr id="3" name="Content Placeholder 2"/>
          <p:cNvSpPr>
            <a:spLocks noGrp="1"/>
          </p:cNvSpPr>
          <p:nvPr>
            <p:ph idx="1"/>
          </p:nvPr>
        </p:nvSpPr>
        <p:spPr>
          <a:xfrm>
            <a:off x="17160523" y="1311275"/>
            <a:ext cx="24536400" cy="28093988"/>
          </a:xfrm>
          <a:prstGeom prst="rect">
            <a:avLst/>
          </a:prstGeo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278" y="6888163"/>
            <a:ext cx="14439900" cy="22517100"/>
          </a:xfrm>
          <a:prstGeom prst="rect">
            <a:avLst/>
          </a:prstGeo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1175467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45" y="23042564"/>
            <a:ext cx="26334157" cy="2720975"/>
          </a:xfrm>
          <a:prstGeom prst="rect">
            <a:avLst/>
          </a:prstGeom>
        </p:spPr>
        <p:txBody>
          <a:bodyPr anchor="b"/>
          <a:lstStyle>
            <a:defPPr>
              <a:defRPr kern="1200" smtId="4294967295"/>
            </a:defPPr>
            <a:lvl1pPr algn="l">
              <a:defRPr sz="2000" b="1"/>
            </a:lvl1pPr>
          </a:lstStyle>
          <a:p>
            <a:r>
              <a:rPr lang="en-US"/>
              <a:t>Click to edit Master title style</a:t>
            </a:r>
          </a:p>
        </p:txBody>
      </p:sp>
      <p:sp>
        <p:nvSpPr>
          <p:cNvPr id="3" name="Picture Placeholder 2"/>
          <p:cNvSpPr>
            <a:spLocks noGrp="1"/>
          </p:cNvSpPr>
          <p:nvPr>
            <p:ph type="pic" idx="1"/>
          </p:nvPr>
        </p:nvSpPr>
        <p:spPr>
          <a:xfrm>
            <a:off x="8603545" y="2941639"/>
            <a:ext cx="26334157" cy="19750088"/>
          </a:xfrm>
          <a:prstGeom prst="rect">
            <a:avLst/>
          </a:prstGeo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3545" y="25763539"/>
            <a:ext cx="26334157" cy="3862387"/>
          </a:xfrm>
          <a:prstGeom prst="rect">
            <a:avLst/>
          </a:prstGeo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7395915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New picture"/>
          <p:cNvPicPr/>
          <p:nvPr/>
        </p:nvPicPr>
        <p:blipFill dpi="0">
          <a:blip r:embed="rId13"/>
          <a:stretch>
            <a:fillRect/>
          </a:stretch>
        </p:blipFill>
        <p:spPr>
          <a:xfrm rot="16200000">
            <a:off x="-11506200" y="16459200"/>
            <a:ext cx="14274800" cy="4368800"/>
          </a:xfrm>
          <a:prstGeom prst="rect">
            <a:avLst/>
          </a:prstGeom>
        </p:spPr>
      </p:pic>
      <p:pic>
        <p:nvPicPr>
          <p:cNvPr id="3" name="New picture"/>
          <p:cNvPicPr/>
          <p:nvPr/>
        </p:nvPicPr>
        <p:blipFill dpi="0">
          <a:blip r:embed="rId13"/>
          <a:stretch>
            <a:fillRect/>
          </a:stretch>
        </p:blipFill>
        <p:spPr>
          <a:xfrm rot="5400000">
            <a:off x="41122600" y="16459200"/>
            <a:ext cx="14274800" cy="4368800"/>
          </a:xfrm>
          <a:prstGeom prst="rect">
            <a:avLst/>
          </a:prstGeom>
        </p:spPr>
      </p:pic>
      <p:pic>
        <p:nvPicPr>
          <p:cNvPr id="4" name="New picture"/>
          <p:cNvPicPr/>
          <p:nvPr/>
        </p:nvPicPr>
        <p:blipFill dpi="0">
          <a:blip r:embed="rId14"/>
          <a:stretch>
            <a:fillRect/>
          </a:stretch>
        </p:blipFill>
        <p:spPr>
          <a:xfrm>
            <a:off x="6661150" y="33426400"/>
            <a:ext cx="30568900" cy="1549400"/>
          </a:xfrm>
          <a:prstGeom prst="rect">
            <a:avLst/>
          </a:prstGeom>
        </p:spPr>
      </p:pic>
      <p:sp>
        <p:nvSpPr>
          <p:cNvPr id="5" name="New shape"/>
          <p:cNvSpPr/>
          <p:nvPr/>
        </p:nvSpPr>
        <p:spPr>
          <a:xfrm>
            <a:off x="6661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l"/>
            <a:r>
              <a:rPr sz="4880">
                <a:solidFill>
                  <a:srgbClr val="808080"/>
                </a:solidFill>
              </a:rPr>
              <a:t>Template ID: multicolorgradients  Size: 48x36 (trifold)</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defPPr>
        <a:defRPr kern="1200" smtId="4294967295"/>
      </a:defPPr>
      <a:lvl1pPr algn="ctr" defTabSz="3074988" rtl="0" eaLnBrk="0" fontAlgn="base" hangingPunct="0">
        <a:spcBef>
          <a:spcPct val="0"/>
        </a:spcBef>
        <a:spcAft>
          <a:spcPct val="0"/>
        </a:spcAft>
        <a:defRPr sz="14800">
          <a:solidFill>
            <a:schemeClr val="tx2"/>
          </a:solidFill>
          <a:latin typeface="+mj-lt"/>
          <a:ea typeface="+mj-ea"/>
          <a:cs typeface="+mj-cs"/>
        </a:defRPr>
      </a:lvl1pPr>
      <a:lvl2pPr algn="ctr" defTabSz="3074988" rtl="0" eaLnBrk="0" fontAlgn="base" hangingPunct="0">
        <a:spcBef>
          <a:spcPct val="0"/>
        </a:spcBef>
        <a:spcAft>
          <a:spcPct val="0"/>
        </a:spcAft>
        <a:defRPr sz="14800">
          <a:solidFill>
            <a:schemeClr val="tx2"/>
          </a:solidFill>
          <a:latin typeface="Times New Roman" pitchFamily="18" charset="0"/>
        </a:defRPr>
      </a:lvl2pPr>
      <a:lvl3pPr algn="ctr" defTabSz="3074988" rtl="0" eaLnBrk="0" fontAlgn="base" hangingPunct="0">
        <a:spcBef>
          <a:spcPct val="0"/>
        </a:spcBef>
        <a:spcAft>
          <a:spcPct val="0"/>
        </a:spcAft>
        <a:defRPr sz="14800">
          <a:solidFill>
            <a:schemeClr val="tx2"/>
          </a:solidFill>
          <a:latin typeface="Times New Roman" pitchFamily="18" charset="0"/>
        </a:defRPr>
      </a:lvl3pPr>
      <a:lvl4pPr algn="ctr" defTabSz="3074988" rtl="0" eaLnBrk="0" fontAlgn="base" hangingPunct="0">
        <a:spcBef>
          <a:spcPct val="0"/>
        </a:spcBef>
        <a:spcAft>
          <a:spcPct val="0"/>
        </a:spcAft>
        <a:defRPr sz="14800">
          <a:solidFill>
            <a:schemeClr val="tx2"/>
          </a:solidFill>
          <a:latin typeface="Times New Roman" pitchFamily="18" charset="0"/>
        </a:defRPr>
      </a:lvl4pPr>
      <a:lvl5pPr algn="ctr" defTabSz="3074988" rtl="0" eaLnBrk="0" fontAlgn="base" hangingPunct="0">
        <a:spcBef>
          <a:spcPct val="0"/>
        </a:spcBef>
        <a:spcAft>
          <a:spcPct val="0"/>
        </a:spcAft>
        <a:defRPr sz="14800">
          <a:solidFill>
            <a:schemeClr val="tx2"/>
          </a:solidFill>
          <a:latin typeface="Times New Roman" pitchFamily="18" charset="0"/>
        </a:defRPr>
      </a:lvl5pPr>
      <a:lvl6pPr marL="457200" algn="ctr" defTabSz="3074988" rtl="0" eaLnBrk="0" fontAlgn="base" hangingPunct="0">
        <a:spcBef>
          <a:spcPct val="0"/>
        </a:spcBef>
        <a:spcAft>
          <a:spcPct val="0"/>
        </a:spcAft>
        <a:defRPr sz="14800">
          <a:solidFill>
            <a:schemeClr val="tx2"/>
          </a:solidFill>
          <a:latin typeface="Times New Roman" pitchFamily="18" charset="0"/>
        </a:defRPr>
      </a:lvl6pPr>
      <a:lvl7pPr marL="914400" algn="ctr" defTabSz="3074988" rtl="0" eaLnBrk="0" fontAlgn="base" hangingPunct="0">
        <a:spcBef>
          <a:spcPct val="0"/>
        </a:spcBef>
        <a:spcAft>
          <a:spcPct val="0"/>
        </a:spcAft>
        <a:defRPr sz="14800">
          <a:solidFill>
            <a:schemeClr val="tx2"/>
          </a:solidFill>
          <a:latin typeface="Times New Roman" pitchFamily="18" charset="0"/>
        </a:defRPr>
      </a:lvl7pPr>
      <a:lvl8pPr marL="1371600" algn="ctr" defTabSz="3074988" rtl="0" eaLnBrk="0" fontAlgn="base" hangingPunct="0">
        <a:spcBef>
          <a:spcPct val="0"/>
        </a:spcBef>
        <a:spcAft>
          <a:spcPct val="0"/>
        </a:spcAft>
        <a:defRPr sz="14800">
          <a:solidFill>
            <a:schemeClr val="tx2"/>
          </a:solidFill>
          <a:latin typeface="Times New Roman" pitchFamily="18" charset="0"/>
        </a:defRPr>
      </a:lvl8pPr>
      <a:lvl9pPr marL="1828800" algn="ctr" defTabSz="3074988" rtl="0" eaLnBrk="0" fontAlgn="base" hangingPunct="0">
        <a:spcBef>
          <a:spcPct val="0"/>
        </a:spcBef>
        <a:spcAft>
          <a:spcPct val="0"/>
        </a:spcAft>
        <a:defRPr sz="14800">
          <a:solidFill>
            <a:schemeClr val="tx2"/>
          </a:solidFill>
          <a:latin typeface="Times New Roman" pitchFamily="18" charset="0"/>
        </a:defRPr>
      </a:lvl9pPr>
    </p:titleStyle>
    <p:bodyStyle>
      <a:defPPr>
        <a:defRPr kern="1200" smtId="4294967295"/>
      </a:defPPr>
      <a:lvl1pPr marL="1150938" indent="-1150938" algn="l" defTabSz="3074988" rtl="0" eaLnBrk="0" fontAlgn="base" hangingPunct="0">
        <a:spcBef>
          <a:spcPct val="20000"/>
        </a:spcBef>
        <a:spcAft>
          <a:spcPct val="0"/>
        </a:spcAft>
        <a:buChar char="•"/>
        <a:defRPr sz="10700">
          <a:solidFill>
            <a:schemeClr val="tx1"/>
          </a:solidFill>
          <a:latin typeface="+mn-lt"/>
          <a:ea typeface="+mn-ea"/>
          <a:cs typeface="+mn-cs"/>
        </a:defRPr>
      </a:lvl1pPr>
      <a:lvl2pPr marL="2497138" indent="-960438" algn="l" defTabSz="3074988" rtl="0" eaLnBrk="0" fontAlgn="base" hangingPunct="0">
        <a:spcBef>
          <a:spcPct val="20000"/>
        </a:spcBef>
        <a:spcAft>
          <a:spcPct val="0"/>
        </a:spcAft>
        <a:buChar char="–"/>
        <a:defRPr sz="9500">
          <a:solidFill>
            <a:schemeClr val="tx1"/>
          </a:solidFill>
          <a:latin typeface="+mn-lt"/>
        </a:defRPr>
      </a:lvl2pPr>
      <a:lvl3pPr marL="3843338" indent="-768350" algn="l" defTabSz="3074988" rtl="0" eaLnBrk="0" fontAlgn="base" hangingPunct="0">
        <a:spcBef>
          <a:spcPct val="20000"/>
        </a:spcBef>
        <a:spcAft>
          <a:spcPct val="0"/>
        </a:spcAft>
        <a:buChar char="•"/>
        <a:defRPr sz="8100">
          <a:solidFill>
            <a:schemeClr val="tx1"/>
          </a:solidFill>
          <a:latin typeface="+mn-lt"/>
        </a:defRPr>
      </a:lvl3pPr>
      <a:lvl4pPr marL="5384800" indent="-773113" algn="l" defTabSz="3074988" rtl="0" eaLnBrk="0" fontAlgn="base" hangingPunct="0">
        <a:spcBef>
          <a:spcPct val="20000"/>
        </a:spcBef>
        <a:spcAft>
          <a:spcPct val="0"/>
        </a:spcAft>
        <a:buChar char="–"/>
        <a:defRPr sz="6500">
          <a:solidFill>
            <a:schemeClr val="tx1"/>
          </a:solidFill>
          <a:latin typeface="+mn-lt"/>
        </a:defRPr>
      </a:lvl4pPr>
      <a:lvl5pPr marL="6921500" indent="-768350" algn="l" defTabSz="3074988" rtl="0" eaLnBrk="0" fontAlgn="base" hangingPunct="0">
        <a:spcBef>
          <a:spcPct val="20000"/>
        </a:spcBef>
        <a:spcAft>
          <a:spcPct val="0"/>
        </a:spcAft>
        <a:buChar char="»"/>
        <a:defRPr sz="6500">
          <a:solidFill>
            <a:schemeClr val="tx1"/>
          </a:solidFill>
          <a:latin typeface="+mn-lt"/>
        </a:defRPr>
      </a:lvl5pPr>
      <a:lvl6pPr marL="7378700" indent="-768350" algn="l" defTabSz="3074988" rtl="0" eaLnBrk="0" fontAlgn="base" hangingPunct="0">
        <a:spcBef>
          <a:spcPct val="20000"/>
        </a:spcBef>
        <a:spcAft>
          <a:spcPct val="0"/>
        </a:spcAft>
        <a:buChar char="»"/>
        <a:defRPr sz="6500">
          <a:solidFill>
            <a:schemeClr val="tx1"/>
          </a:solidFill>
          <a:latin typeface="+mn-lt"/>
        </a:defRPr>
      </a:lvl6pPr>
      <a:lvl7pPr marL="7835900" indent="-768350" algn="l" defTabSz="3074988" rtl="0" eaLnBrk="0" fontAlgn="base" hangingPunct="0">
        <a:spcBef>
          <a:spcPct val="20000"/>
        </a:spcBef>
        <a:spcAft>
          <a:spcPct val="0"/>
        </a:spcAft>
        <a:buChar char="»"/>
        <a:defRPr sz="6500">
          <a:solidFill>
            <a:schemeClr val="tx1"/>
          </a:solidFill>
          <a:latin typeface="+mn-lt"/>
        </a:defRPr>
      </a:lvl7pPr>
      <a:lvl8pPr marL="8293100" indent="-768350" algn="l" defTabSz="3074988" rtl="0" eaLnBrk="0" fontAlgn="base" hangingPunct="0">
        <a:spcBef>
          <a:spcPct val="20000"/>
        </a:spcBef>
        <a:spcAft>
          <a:spcPct val="0"/>
        </a:spcAft>
        <a:buChar char="»"/>
        <a:defRPr sz="6500">
          <a:solidFill>
            <a:schemeClr val="tx1"/>
          </a:solidFill>
          <a:latin typeface="+mn-lt"/>
        </a:defRPr>
      </a:lvl8pPr>
      <a:lvl9pPr marL="8750300" indent="-768350" algn="l" defTabSz="3074988" rtl="0" eaLnBrk="0" fontAlgn="base" hangingPunct="0">
        <a:spcBef>
          <a:spcPct val="20000"/>
        </a:spcBef>
        <a:spcAft>
          <a:spcPct val="0"/>
        </a:spcAft>
        <a:buChar char="»"/>
        <a:defRPr sz="6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tiff"/></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chemeClr val="bg1"/>
            </a:gs>
            <a:gs pos="100000">
              <a:schemeClr val="tx2">
                <a:lumMod val="40000"/>
                <a:lumOff val="60000"/>
              </a:schemeClr>
            </a:gs>
          </a:gsLst>
          <a:path path="shape">
            <a:fillToRect l="50000" t="50000" r="50000" b="50000"/>
          </a:path>
          <a:tileRect/>
        </a:gradFill>
        <a:effectLst/>
      </p:bgPr>
    </p:bg>
    <p:spTree>
      <p:nvGrpSpPr>
        <p:cNvPr id="1" name=""/>
        <p:cNvGrpSpPr/>
        <p:nvPr/>
      </p:nvGrpSpPr>
      <p:grpSpPr>
        <a:xfrm>
          <a:off x="0" y="0"/>
          <a:ext cx="0" cy="0"/>
          <a:chOff x="0" y="0"/>
          <a:chExt cx="0" cy="0"/>
        </a:xfrm>
      </p:grpSpPr>
      <p:grpSp>
        <p:nvGrpSpPr>
          <p:cNvPr id="2" name="Group 1"/>
          <p:cNvGrpSpPr/>
          <p:nvPr/>
        </p:nvGrpSpPr>
        <p:grpSpPr>
          <a:xfrm>
            <a:off x="0" y="-49221"/>
            <a:ext cx="43891199" cy="5432216"/>
            <a:chOff x="1054474" y="495300"/>
            <a:chExt cx="41794579" cy="4610100"/>
          </a:xfrm>
        </p:grpSpPr>
        <p:sp>
          <p:nvSpPr>
            <p:cNvPr id="28" name="Text Box 241"/>
            <p:cNvSpPr txBox="1">
              <a:spLocks noChangeArrowheads="1"/>
            </p:cNvSpPr>
            <p:nvPr/>
          </p:nvSpPr>
          <p:spPr bwMode="auto">
            <a:xfrm>
              <a:off x="1054474" y="495301"/>
              <a:ext cx="41782253" cy="4610099"/>
            </a:xfrm>
            <a:prstGeom prst="rect">
              <a:avLst/>
            </a:prstGeom>
            <a:solidFill>
              <a:schemeClr val="accent2">
                <a:lumMod val="50000"/>
              </a:schemeClr>
            </a:solidFill>
            <a:ln w="25400">
              <a:no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a:solidFill>
                  <a:schemeClr val="bg1"/>
                </a:solidFill>
                <a:latin typeface="Arial"/>
                <a:ea typeface="SimSun" pitchFamily="2" charset="-122"/>
              </a:endParaRPr>
            </a:p>
          </p:txBody>
        </p:sp>
        <p:sp>
          <p:nvSpPr>
            <p:cNvPr id="35" name="Text Box 241"/>
            <p:cNvSpPr txBox="1">
              <a:spLocks noChangeArrowheads="1"/>
            </p:cNvSpPr>
            <p:nvPr/>
          </p:nvSpPr>
          <p:spPr bwMode="auto">
            <a:xfrm>
              <a:off x="1066800" y="495300"/>
              <a:ext cx="41782253" cy="4610099"/>
            </a:xfrm>
            <a:prstGeom prst="rect">
              <a:avLst/>
            </a:prstGeom>
            <a:solidFill>
              <a:srgbClr val="0082A5">
                <a:alpha val="20000"/>
              </a:srgbClr>
            </a:solidFill>
            <a:ln w="25400">
              <a:no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dirty="0">
                <a:solidFill>
                  <a:schemeClr val="bg1"/>
                </a:solidFill>
                <a:latin typeface="Arial"/>
                <a:ea typeface="SimSun" pitchFamily="2" charset="-122"/>
              </a:endParaRPr>
            </a:p>
          </p:txBody>
        </p:sp>
      </p:grpSp>
      <p:sp>
        <p:nvSpPr>
          <p:cNvPr id="36" name="Text Box 262"/>
          <p:cNvSpPr txBox="1">
            <a:spLocks noChangeArrowheads="1"/>
          </p:cNvSpPr>
          <p:nvPr/>
        </p:nvSpPr>
        <p:spPr bwMode="auto">
          <a:xfrm>
            <a:off x="3733800" y="495300"/>
            <a:ext cx="36118800" cy="4526280"/>
          </a:xfrm>
          <a:prstGeom prst="rect">
            <a:avLst/>
          </a:prstGeom>
          <a:noFill/>
          <a:ln>
            <a:noFill/>
          </a:ln>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FFBF0B"/>
                  </a:outerShdw>
                </a:effectLst>
              </a14:hiddenEffects>
            </a:ext>
          </a:extLst>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r>
              <a:rPr lang="en-US" sz="8000" b="1" dirty="0">
                <a:solidFill>
                  <a:schemeClr val="bg1"/>
                </a:solidFill>
                <a:effectLst/>
                <a:latin typeface="Footlight MT Light" panose="0204060206030A020304" pitchFamily="18" charset="77"/>
                <a:ea typeface="+mj-ea"/>
                <a:cs typeface="+mj-cs"/>
              </a:rPr>
              <a:t>Contributing Factors to the Lack of Treatment Adherence for Chronic Diseases Among Low-Income African Americans </a:t>
            </a:r>
          </a:p>
          <a:p>
            <a:pPr algn="ctr"/>
            <a:r>
              <a:rPr lang="en-US" altLang="zh-CN" sz="7200" dirty="0">
                <a:solidFill>
                  <a:schemeClr val="bg1"/>
                </a:solidFill>
                <a:latin typeface="Footlight MT Light" panose="0204060206030A020304" pitchFamily="18" charset="77"/>
                <a:cs typeface="Lucida Sans" pitchFamily="34" charset="0"/>
              </a:rPr>
              <a:t>        Lauren King |Research Advisor: </a:t>
            </a:r>
            <a:r>
              <a:rPr lang="en-US" sz="7200" dirty="0">
                <a:solidFill>
                  <a:schemeClr val="bg1"/>
                </a:solidFill>
                <a:effectLst/>
                <a:latin typeface="Footlight MT Light" panose="0204060206030A020304" pitchFamily="18" charset="77"/>
              </a:rPr>
              <a:t>Young-Me Lee, PhD, RN</a:t>
            </a:r>
          </a:p>
          <a:p>
            <a:pPr algn="ctr"/>
            <a:r>
              <a:rPr lang="en-US" altLang="zh-CN" sz="7200" dirty="0">
                <a:solidFill>
                  <a:schemeClr val="bg1"/>
                </a:solidFill>
                <a:latin typeface="Footlight MT Light" panose="0204060206030A020304" pitchFamily="18" charset="77"/>
                <a:cs typeface="Lucida Sans" pitchFamily="34" charset="0"/>
              </a:rPr>
              <a:t>DePaul University </a:t>
            </a:r>
          </a:p>
        </p:txBody>
      </p:sp>
      <p:sp>
        <p:nvSpPr>
          <p:cNvPr id="37" name="Text Box 242"/>
          <p:cNvSpPr txBox="1">
            <a:spLocks noChangeArrowheads="1"/>
          </p:cNvSpPr>
          <p:nvPr/>
        </p:nvSpPr>
        <p:spPr bwMode="auto">
          <a:xfrm>
            <a:off x="304800" y="6729978"/>
            <a:ext cx="10007023" cy="12348124"/>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marL="342900" indent="-342900">
              <a:buFont typeface="Arial" panose="020B0604020202020204" pitchFamily="34" charset="0"/>
              <a:buChar char="•"/>
            </a:pPr>
            <a:r>
              <a:rPr lang="en-US" sz="3200" b="1" u="sng" dirty="0">
                <a:solidFill>
                  <a:schemeClr val="accent1">
                    <a:lumMod val="75000"/>
                  </a:schemeClr>
                </a:solidFill>
                <a:effectLst/>
                <a:latin typeface="Footlight MT Light" panose="0204060206030A020304" pitchFamily="18" charset="77"/>
              </a:rPr>
              <a:t>Adherence</a:t>
            </a:r>
            <a:r>
              <a:rPr lang="en-US" sz="3200" dirty="0">
                <a:effectLst/>
                <a:latin typeface="Footlight MT Light" panose="0204060206030A020304" pitchFamily="18" charset="77"/>
              </a:rPr>
              <a:t> is defined as a behavior that is congruent with prescribed recommendations, including lifestyle changes and medications (</a:t>
            </a:r>
            <a:r>
              <a:rPr lang="en-US" sz="3200" dirty="0" err="1">
                <a:effectLst/>
                <a:latin typeface="Footlight MT Light" panose="0204060206030A020304" pitchFamily="18" charset="77"/>
              </a:rPr>
              <a:t>Pettey</a:t>
            </a:r>
            <a:r>
              <a:rPr lang="en-US" sz="3200" dirty="0">
                <a:effectLst/>
                <a:latin typeface="Footlight MT Light" panose="0204060206030A020304" pitchFamily="18" charset="77"/>
              </a:rPr>
              <a:t> et al, 2016) 	</a:t>
            </a:r>
          </a:p>
          <a:p>
            <a:pPr marL="0" indent="0"/>
            <a:endParaRPr lang="en-US" sz="3200" dirty="0">
              <a:effectLst/>
              <a:latin typeface="Footlight MT Light" panose="0204060206030A020304" pitchFamily="18" charset="77"/>
            </a:endParaRPr>
          </a:p>
          <a:p>
            <a:pPr marL="342900" indent="-342900">
              <a:buFont typeface="Arial" panose="020B0604020202020204" pitchFamily="34" charset="0"/>
              <a:buChar char="•"/>
            </a:pPr>
            <a:r>
              <a:rPr lang="en-US" sz="3200" b="1" dirty="0">
                <a:effectLst/>
                <a:latin typeface="Footlight MT Light" panose="0204060206030A020304" pitchFamily="18" charset="77"/>
              </a:rPr>
              <a:t>African Americans (AA's) </a:t>
            </a:r>
            <a:r>
              <a:rPr lang="en-US" sz="3200" dirty="0">
                <a:effectLst/>
                <a:latin typeface="Footlight MT Light" panose="0204060206030A020304" pitchFamily="18" charset="77"/>
              </a:rPr>
              <a:t>adhere to treatment of their </a:t>
            </a:r>
            <a:r>
              <a:rPr lang="en-US" sz="3200" b="1" u="sng" dirty="0">
                <a:solidFill>
                  <a:schemeClr val="accent1">
                    <a:lumMod val="75000"/>
                  </a:schemeClr>
                </a:solidFill>
                <a:effectLst/>
                <a:latin typeface="Footlight MT Light" panose="0204060206030A020304" pitchFamily="18" charset="77"/>
              </a:rPr>
              <a:t>chronic disease</a:t>
            </a:r>
            <a:r>
              <a:rPr lang="en-US" sz="3200" dirty="0">
                <a:effectLst/>
                <a:latin typeface="Footlight MT Light" panose="0204060206030A020304" pitchFamily="18" charset="77"/>
              </a:rPr>
              <a:t>, such as </a:t>
            </a:r>
            <a:r>
              <a:rPr lang="en-US" sz="3200" b="1" dirty="0">
                <a:effectLst/>
                <a:latin typeface="Footlight MT Light" panose="0204060206030A020304" pitchFamily="18" charset="77"/>
              </a:rPr>
              <a:t>cancer, diabetes, cardiovascular, and kidney disease</a:t>
            </a:r>
            <a:r>
              <a:rPr lang="en-US" sz="3200" dirty="0">
                <a:effectLst/>
                <a:latin typeface="Footlight MT Light" panose="0204060206030A020304" pitchFamily="18" charset="77"/>
              </a:rPr>
              <a:t>, significantly less than whites (19.69% vs. 36.17%) and other racial/ethnic groups (36.11%) (</a:t>
            </a:r>
            <a:r>
              <a:rPr lang="en-US" sz="3200" dirty="0" err="1">
                <a:effectLst/>
                <a:latin typeface="Footlight MT Light" panose="0204060206030A020304" pitchFamily="18" charset="77"/>
              </a:rPr>
              <a:t>Pettey</a:t>
            </a:r>
            <a:r>
              <a:rPr lang="en-US" sz="3200" dirty="0">
                <a:effectLst/>
                <a:latin typeface="Footlight MT Light" panose="0204060206030A020304" pitchFamily="18" charset="77"/>
              </a:rPr>
              <a:t> et al, 2016).</a:t>
            </a:r>
            <a:r>
              <a:rPr lang="en-US" sz="3200" dirty="0">
                <a:effectLst/>
              </a:rPr>
              <a:t>	</a:t>
            </a:r>
          </a:p>
          <a:p>
            <a:pPr marL="0" indent="0"/>
            <a:endParaRPr lang="en-US" sz="3200" b="1" dirty="0">
              <a:effectLst/>
              <a:latin typeface="Footlight MT Light" panose="0204060206030A020304" pitchFamily="18" charset="77"/>
            </a:endParaRPr>
          </a:p>
          <a:p>
            <a:pPr marL="342900" indent="-342900">
              <a:buFont typeface="Arial" panose="020B0604020202020204" pitchFamily="34" charset="0"/>
              <a:buChar char="•"/>
            </a:pPr>
            <a:r>
              <a:rPr lang="en-US" sz="3200" dirty="0">
                <a:effectLst/>
                <a:latin typeface="Footlight MT Light" panose="0204060206030A020304" pitchFamily="18" charset="77"/>
              </a:rPr>
              <a:t>More than half of AA's with a chronic disease have at least one additional chronic disease, and 40% have at least three (</a:t>
            </a:r>
            <a:r>
              <a:rPr lang="en-US" sz="3200" dirty="0" err="1">
                <a:effectLst/>
                <a:latin typeface="Footlight MT Light" panose="0204060206030A020304" pitchFamily="18" charset="77"/>
              </a:rPr>
              <a:t>Senteio</a:t>
            </a:r>
            <a:r>
              <a:rPr lang="en-US" sz="3200" dirty="0">
                <a:effectLst/>
                <a:latin typeface="Footlight MT Light" panose="0204060206030A020304" pitchFamily="18" charset="77"/>
              </a:rPr>
              <a:t> &amp; </a:t>
            </a:r>
            <a:r>
              <a:rPr lang="en-US" sz="3200" dirty="0" err="1">
                <a:effectLst/>
                <a:latin typeface="Footlight MT Light" panose="0204060206030A020304" pitchFamily="18" charset="77"/>
              </a:rPr>
              <a:t>Veinot</a:t>
            </a:r>
            <a:r>
              <a:rPr lang="en-US" sz="3200" dirty="0">
                <a:effectLst/>
                <a:latin typeface="Footlight MT Light" panose="0204060206030A020304" pitchFamily="18" charset="77"/>
              </a:rPr>
              <a:t>, 2012). Thus, it is essential to understand and address treatment adherence in this population. </a:t>
            </a:r>
            <a:endParaRPr lang="en-US" sz="3200" b="1" dirty="0">
              <a:effectLst/>
              <a:latin typeface="Footlight MT Light" panose="0204060206030A020304" pitchFamily="18" charset="77"/>
            </a:endParaRPr>
          </a:p>
          <a:p>
            <a:pPr marL="0" indent="0" algn="just">
              <a:lnSpc>
                <a:spcPct val="120000"/>
              </a:lnSpc>
            </a:pPr>
            <a:endParaRPr lang="en-AU" sz="3200" dirty="0">
              <a:solidFill>
                <a:schemeClr val="tx1">
                  <a:lumMod val="75000"/>
                  <a:lumOff val="25000"/>
                </a:schemeClr>
              </a:solidFill>
              <a:latin typeface="Footlight MT Light" panose="0204060206030A020304" pitchFamily="18" charset="77"/>
            </a:endParaRPr>
          </a:p>
          <a:p>
            <a:pPr marL="342900" indent="-342900">
              <a:lnSpc>
                <a:spcPct val="120000"/>
              </a:lnSpc>
              <a:buFont typeface="Arial" panose="020B0604020202020204" pitchFamily="34" charset="0"/>
              <a:buChar char="•"/>
            </a:pPr>
            <a:r>
              <a:rPr lang="en-US" sz="3200" dirty="0">
                <a:effectLst/>
                <a:latin typeface="Footlight MT Light" panose="0204060206030A020304" pitchFamily="18" charset="77"/>
              </a:rPr>
              <a:t>AA's are more likely to live in </a:t>
            </a:r>
            <a:r>
              <a:rPr lang="en-US" sz="3200" b="1" dirty="0">
                <a:effectLst/>
                <a:latin typeface="Footlight MT Light" panose="0204060206030A020304" pitchFamily="18" charset="77"/>
              </a:rPr>
              <a:t>high-poverty neighborhoods.</a:t>
            </a:r>
            <a:r>
              <a:rPr lang="en-US" sz="3200" dirty="0">
                <a:effectLst/>
                <a:latin typeface="Footlight MT Light" panose="0204060206030A020304" pitchFamily="18" charset="77"/>
              </a:rPr>
              <a:t> This contributes to disruptions in health insurance coverage and unstable housing which increases barriers to treatment adherence (</a:t>
            </a:r>
            <a:r>
              <a:rPr lang="en-US" sz="3200" dirty="0" err="1">
                <a:effectLst/>
                <a:latin typeface="Footlight MT Light" panose="0204060206030A020304" pitchFamily="18" charset="77"/>
              </a:rPr>
              <a:t>Senteio</a:t>
            </a:r>
            <a:r>
              <a:rPr lang="en-US" sz="3200" dirty="0">
                <a:effectLst/>
                <a:latin typeface="Footlight MT Light" panose="0204060206030A020304" pitchFamily="18" charset="77"/>
              </a:rPr>
              <a:t> &amp; </a:t>
            </a:r>
            <a:r>
              <a:rPr lang="en-US" sz="3200" dirty="0" err="1">
                <a:effectLst/>
                <a:latin typeface="Footlight MT Light" panose="0204060206030A020304" pitchFamily="18" charset="77"/>
              </a:rPr>
              <a:t>Veinot</a:t>
            </a:r>
            <a:r>
              <a:rPr lang="en-US" sz="3200" dirty="0">
                <a:effectLst/>
                <a:latin typeface="Footlight MT Light" panose="0204060206030A020304" pitchFamily="18" charset="77"/>
              </a:rPr>
              <a:t>, 2012); And is highly correlated with </a:t>
            </a:r>
            <a:r>
              <a:rPr lang="en-US" sz="3200" b="1" dirty="0">
                <a:effectLst/>
                <a:latin typeface="Footlight MT Light" panose="0204060206030A020304" pitchFamily="18" charset="77"/>
              </a:rPr>
              <a:t>poor health outcomes and increased morbidity and mortality </a:t>
            </a:r>
          </a:p>
          <a:p>
            <a:pPr marL="0" indent="0" algn="just">
              <a:lnSpc>
                <a:spcPct val="120000"/>
              </a:lnSpc>
            </a:pPr>
            <a:endParaRPr lang="en-AU" sz="3200" dirty="0">
              <a:solidFill>
                <a:schemeClr val="tx1">
                  <a:lumMod val="75000"/>
                  <a:lumOff val="25000"/>
                </a:schemeClr>
              </a:solidFill>
              <a:latin typeface="Footlight MT Light" panose="0204060206030A020304" pitchFamily="18" charset="77"/>
            </a:endParaRPr>
          </a:p>
        </p:txBody>
      </p:sp>
      <p:sp>
        <p:nvSpPr>
          <p:cNvPr id="38" name="Text Box 247"/>
          <p:cNvSpPr txBox="1">
            <a:spLocks noChangeArrowheads="1"/>
          </p:cNvSpPr>
          <p:nvPr/>
        </p:nvSpPr>
        <p:spPr bwMode="auto">
          <a:xfrm>
            <a:off x="323348" y="19543408"/>
            <a:ext cx="10044545" cy="5919569"/>
          </a:xfrm>
          <a:prstGeom prst="rect">
            <a:avLst/>
          </a:prstGeom>
          <a:solidFill>
            <a:schemeClr val="accent3">
              <a:lumMod val="20000"/>
              <a:lumOff val="80000"/>
            </a:schemeClr>
          </a:solidFill>
          <a:ln w="57150" cmpd="thinThick">
            <a:noFill/>
            <a:miter lim="800000"/>
          </a:ln>
          <a:extLst/>
        </p:spPr>
        <p:txBody>
          <a:bodyPr lIns="182880" tIns="91440" rIns="182880" bIns="182880">
            <a:spAutoFit/>
          </a:bodyPr>
          <a:lstStyle>
            <a:defPPr>
              <a:defRPr kern="1200" smtId="4294967295"/>
            </a:defPPr>
            <a:lvl1pPr defTabSz="612775">
              <a:defRPr sz="2400">
                <a:solidFill>
                  <a:schemeClr val="tx1"/>
                </a:solidFill>
                <a:latin typeface="Times New Roman" pitchFamily="18" charset="0"/>
              </a:defRPr>
            </a:lvl1pPr>
            <a:lvl2pPr marL="685800" indent="-227013"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nSpc>
                <a:spcPct val="120000"/>
              </a:lnSpc>
            </a:pPr>
            <a:endParaRPr lang="en-AU" altLang="zh-CN" sz="2800" dirty="0">
              <a:ea typeface="SimSun" pitchFamily="2" charset="-122"/>
            </a:endParaRPr>
          </a:p>
          <a:p>
            <a:pPr marL="457200" indent="-457200">
              <a:lnSpc>
                <a:spcPct val="120000"/>
              </a:lnSpc>
              <a:buFont typeface="Arial" panose="020B0604020202020204" pitchFamily="34" charset="0"/>
              <a:buChar char="•"/>
            </a:pPr>
            <a:r>
              <a:rPr lang="en-US" sz="3200" dirty="0">
                <a:effectLst/>
                <a:latin typeface="Footlight MT Light" panose="0204060206030A020304" pitchFamily="18" charset="77"/>
              </a:rPr>
              <a:t>Explore the factors that attribute to the high rates of non-adherence to treatments for chronic diseases amongst the low socioeconomic AA community</a:t>
            </a:r>
            <a:endParaRPr lang="en-US" altLang="ja-JP" sz="3200" dirty="0">
              <a:latin typeface="Footlight MT Light" panose="0204060206030A020304" pitchFamily="18" charset="77"/>
              <a:ea typeface="ＭＳ Ｐゴシック" charset="-128"/>
            </a:endParaRPr>
          </a:p>
          <a:p>
            <a:pPr>
              <a:lnSpc>
                <a:spcPct val="120000"/>
              </a:lnSpc>
              <a:buFontTx/>
              <a:buChar char="•"/>
            </a:pPr>
            <a:endParaRPr lang="en-AU" sz="3200" dirty="0">
              <a:latin typeface="Footlight MT Light" panose="0204060206030A020304" pitchFamily="18" charset="77"/>
            </a:endParaRPr>
          </a:p>
          <a:p>
            <a:pPr marL="457200" indent="-457200">
              <a:lnSpc>
                <a:spcPct val="120000"/>
              </a:lnSpc>
              <a:buFont typeface="Arial" panose="020B0604020202020204" pitchFamily="34" charset="0"/>
              <a:buChar char="•"/>
            </a:pPr>
            <a:r>
              <a:rPr lang="en-US" sz="3200" dirty="0">
                <a:effectLst/>
                <a:latin typeface="Footlight MT Light" panose="0204060206030A020304" pitchFamily="18" charset="77"/>
              </a:rPr>
              <a:t>Determine the best approach to promoting treatment adherence within the low socioeconomic AA community </a:t>
            </a:r>
            <a:endParaRPr lang="en-AU" sz="3200" dirty="0">
              <a:latin typeface="Footlight MT Light" panose="0204060206030A020304" pitchFamily="18" charset="77"/>
            </a:endParaRPr>
          </a:p>
          <a:p>
            <a:pPr lvl="1">
              <a:lnSpc>
                <a:spcPct val="120000"/>
              </a:lnSpc>
              <a:buFontTx/>
              <a:buChar char="•"/>
            </a:pPr>
            <a:endParaRPr lang="en-US" altLang="ja-JP" sz="2800" dirty="0">
              <a:ea typeface="ＭＳ Ｐゴシック" charset="-128"/>
            </a:endParaRPr>
          </a:p>
          <a:p>
            <a:pPr marL="458787" lvl="1" indent="0">
              <a:lnSpc>
                <a:spcPct val="120000"/>
              </a:lnSpc>
            </a:pPr>
            <a:endParaRPr lang="en-US" altLang="zh-CN" sz="2800" dirty="0">
              <a:ea typeface="ＭＳ Ｐゴシック" charset="-128"/>
            </a:endParaRPr>
          </a:p>
        </p:txBody>
      </p:sp>
      <p:grpSp>
        <p:nvGrpSpPr>
          <p:cNvPr id="39" name="Group 38"/>
          <p:cNvGrpSpPr/>
          <p:nvPr/>
        </p:nvGrpSpPr>
        <p:grpSpPr>
          <a:xfrm>
            <a:off x="304800" y="5695259"/>
            <a:ext cx="10007023" cy="1057922"/>
            <a:chOff x="1066799" y="5958162"/>
            <a:chExt cx="11007725" cy="1057922"/>
          </a:xfrm>
        </p:grpSpPr>
        <p:sp>
          <p:nvSpPr>
            <p:cNvPr id="40"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41" name="Text Box 248"/>
            <p:cNvSpPr txBox="1">
              <a:spLocks noChangeArrowheads="1"/>
            </p:cNvSpPr>
            <p:nvPr/>
          </p:nvSpPr>
          <p:spPr bwMode="auto">
            <a:xfrm>
              <a:off x="1157514" y="6046588"/>
              <a:ext cx="10805886"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77"/>
                  <a:ea typeface="SimSun" pitchFamily="2" charset="-122"/>
                  <a:cs typeface="Lucida Sans" pitchFamily="34" charset="0"/>
                </a:rPr>
                <a:t>BACKGROUND</a:t>
              </a:r>
            </a:p>
          </p:txBody>
        </p:sp>
      </p:grpSp>
      <p:grpSp>
        <p:nvGrpSpPr>
          <p:cNvPr id="42" name="Group 41"/>
          <p:cNvGrpSpPr/>
          <p:nvPr/>
        </p:nvGrpSpPr>
        <p:grpSpPr>
          <a:xfrm>
            <a:off x="328720" y="18828041"/>
            <a:ext cx="10007023" cy="1057922"/>
            <a:chOff x="1066799" y="5958162"/>
            <a:chExt cx="11007725" cy="1057922"/>
          </a:xfrm>
        </p:grpSpPr>
        <p:sp>
          <p:nvSpPr>
            <p:cNvPr id="43"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44" name="Text Box 248"/>
            <p:cNvSpPr txBox="1">
              <a:spLocks noChangeArrowheads="1"/>
            </p:cNvSpPr>
            <p:nvPr/>
          </p:nvSpPr>
          <p:spPr bwMode="auto">
            <a:xfrm>
              <a:off x="1157514" y="6046588"/>
              <a:ext cx="10805886"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77"/>
                  <a:ea typeface="SimSun" pitchFamily="2" charset="-122"/>
                  <a:cs typeface="Lucida Sans" pitchFamily="34" charset="0"/>
                </a:rPr>
                <a:t>PURPOSE</a:t>
              </a:r>
            </a:p>
          </p:txBody>
        </p:sp>
      </p:grpSp>
      <p:sp>
        <p:nvSpPr>
          <p:cNvPr id="45" name="Text Box 244"/>
          <p:cNvSpPr txBox="1">
            <a:spLocks noChangeArrowheads="1"/>
          </p:cNvSpPr>
          <p:nvPr/>
        </p:nvSpPr>
        <p:spPr bwMode="auto">
          <a:xfrm>
            <a:off x="11351759" y="6574767"/>
            <a:ext cx="11508241" cy="12934310"/>
          </a:xfrm>
          <a:prstGeom prst="rect">
            <a:avLst/>
          </a:prstGeom>
          <a:solidFill>
            <a:srgbClr val="FFF1CE"/>
          </a:solidFill>
          <a:ln w="57150" cmpd="thinThick">
            <a:noFill/>
            <a:miter lim="800000"/>
          </a:ln>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3000" b="1" dirty="0">
                <a:effectLst/>
                <a:latin typeface="Footlight MT Light" panose="0204060206030A020304" pitchFamily="18" charset="0"/>
                <a:ea typeface="ＭＳ Ｐゴシック" charset="-128"/>
              </a:rPr>
              <a:t>Research Design </a:t>
            </a:r>
          </a:p>
          <a:p>
            <a:pPr marL="457200" indent="-457200">
              <a:lnSpc>
                <a:spcPct val="125000"/>
              </a:lnSpc>
              <a:buFont typeface="Arial" panose="020B0604020202020204" pitchFamily="34" charset="0"/>
              <a:buChar char="•"/>
            </a:pPr>
            <a:r>
              <a:rPr lang="en-AU" altLang="zh-CN" sz="3000" dirty="0">
                <a:effectLst/>
                <a:latin typeface="Footlight MT Light" panose="0204060206030A020304" pitchFamily="18" charset="0"/>
                <a:ea typeface="SimSun" pitchFamily="2" charset="-122"/>
              </a:rPr>
              <a:t>An integrative literature review was used</a:t>
            </a:r>
          </a:p>
          <a:p>
            <a:pPr marL="457200" indent="-457200">
              <a:lnSpc>
                <a:spcPct val="125000"/>
              </a:lnSpc>
              <a:buFont typeface="Arial" panose="020B0604020202020204" pitchFamily="34" charset="0"/>
              <a:buChar char="•"/>
            </a:pPr>
            <a:r>
              <a:rPr lang="en-AU" altLang="zh-CN" sz="3000" dirty="0">
                <a:effectLst/>
                <a:latin typeface="Footlight MT Light" panose="0204060206030A020304" pitchFamily="18" charset="0"/>
                <a:ea typeface="SimSun" pitchFamily="2" charset="-122"/>
              </a:rPr>
              <a:t>The review was guided by Burns &amp; Grove integrative review methodology </a:t>
            </a:r>
          </a:p>
          <a:p>
            <a:pPr>
              <a:lnSpc>
                <a:spcPct val="125000"/>
              </a:lnSpc>
            </a:pPr>
            <a:r>
              <a:rPr lang="en-US" altLang="ja-JP" sz="3000" b="1" dirty="0">
                <a:effectLst/>
                <a:latin typeface="Footlight MT Light" panose="0204060206030A020304" pitchFamily="18" charset="0"/>
                <a:ea typeface="ＭＳ Ｐゴシック" charset="-128"/>
              </a:rPr>
              <a:t>Problem Identification Stage  </a:t>
            </a:r>
          </a:p>
          <a:p>
            <a:pPr marL="457200" indent="-457200">
              <a:lnSpc>
                <a:spcPct val="125000"/>
              </a:lnSpc>
              <a:buFont typeface="Arial" panose="020B0604020202020204" pitchFamily="34" charset="0"/>
              <a:buChar char="•"/>
            </a:pPr>
            <a:r>
              <a:rPr lang="en-US" sz="3000" dirty="0">
                <a:latin typeface="Footlight MT Light" panose="0204060206030A020304" pitchFamily="18" charset="0"/>
              </a:rPr>
              <a:t> </a:t>
            </a:r>
            <a:r>
              <a:rPr lang="en-US" sz="3000" dirty="0">
                <a:effectLst/>
                <a:latin typeface="Footlight MT Light" panose="0204060206030A020304" pitchFamily="18" charset="0"/>
              </a:rPr>
              <a:t>AA living in the economically disadvantages communities are less likely to adhere to treatment recommendations for chronic diseases comparted to any other groups.</a:t>
            </a:r>
          </a:p>
          <a:p>
            <a:pPr marL="457200" indent="-457200">
              <a:lnSpc>
                <a:spcPct val="125000"/>
              </a:lnSpc>
              <a:buFont typeface="Arial" panose="020B0604020202020204" pitchFamily="34" charset="0"/>
              <a:buChar char="•"/>
            </a:pPr>
            <a:r>
              <a:rPr lang="en-US" sz="3000" dirty="0">
                <a:effectLst/>
                <a:latin typeface="Footlight MT Light" panose="0204060206030A020304" pitchFamily="18" charset="0"/>
              </a:rPr>
              <a:t>Because comorbidities are more common among AA living in socio-economically marginalized communities (Ford et al., 2009), it is essential to understand and address treatment adherence in this population</a:t>
            </a:r>
          </a:p>
          <a:p>
            <a:pPr marL="457200" indent="-457200">
              <a:lnSpc>
                <a:spcPct val="125000"/>
              </a:lnSpc>
              <a:buFont typeface="Arial" panose="020B0604020202020204" pitchFamily="34" charset="0"/>
              <a:buChar char="•"/>
            </a:pPr>
            <a:r>
              <a:rPr lang="en-US" sz="3000" dirty="0">
                <a:effectLst/>
                <a:latin typeface="Footlight MT Light" panose="0204060206030A020304" pitchFamily="18" charset="0"/>
              </a:rPr>
              <a:t>there have been limited attempts to compile and synthesize factors contributing to the lack of treatment adherence for chronic diseases among low income AA. </a:t>
            </a:r>
          </a:p>
          <a:p>
            <a:pPr>
              <a:lnSpc>
                <a:spcPct val="125000"/>
              </a:lnSpc>
            </a:pPr>
            <a:r>
              <a:rPr lang="en-US" altLang="ja-JP" sz="3000" b="1" dirty="0">
                <a:effectLst/>
                <a:latin typeface="Footlight MT Light" panose="0204060206030A020304" pitchFamily="18" charset="0"/>
                <a:ea typeface="SimSun" pitchFamily="2" charset="-122"/>
              </a:rPr>
              <a:t>Literature Search Stage </a:t>
            </a:r>
          </a:p>
          <a:p>
            <a:pPr marL="457200" indent="-457200">
              <a:lnSpc>
                <a:spcPct val="125000"/>
              </a:lnSpc>
              <a:buFont typeface="Arial" panose="020B0604020202020204" pitchFamily="34" charset="0"/>
              <a:buChar char="•"/>
            </a:pPr>
            <a:r>
              <a:rPr lang="en-US" altLang="ja-JP" sz="3000" dirty="0">
                <a:effectLst/>
                <a:latin typeface="Footlight MT Light" panose="0204060206030A020304" pitchFamily="18" charset="0"/>
                <a:ea typeface="SimSun" pitchFamily="2" charset="-122"/>
              </a:rPr>
              <a:t>3 Databases used: </a:t>
            </a:r>
            <a:r>
              <a:rPr lang="en-US" sz="3000" dirty="0">
                <a:effectLst/>
                <a:latin typeface="Footlight MT Light" panose="0204060206030A020304" pitchFamily="18" charset="0"/>
              </a:rPr>
              <a:t>Cumulative Index to Nursing and Health Literature (CINAHL), PubMed, and the Cochran </a:t>
            </a:r>
          </a:p>
          <a:p>
            <a:pPr marL="457200" indent="-457200">
              <a:lnSpc>
                <a:spcPct val="125000"/>
              </a:lnSpc>
              <a:buFont typeface="Arial" panose="020B0604020202020204" pitchFamily="34" charset="0"/>
              <a:buChar char="•"/>
            </a:pPr>
            <a:r>
              <a:rPr lang="en-US" altLang="ja-JP" sz="3000" dirty="0">
                <a:effectLst/>
                <a:latin typeface="Footlight MT Light" panose="0204060206030A020304" pitchFamily="18" charset="0"/>
                <a:ea typeface="ＭＳ Ｐゴシック" charset="-128"/>
              </a:rPr>
              <a:t>Multiple text combinations used: </a:t>
            </a:r>
            <a:r>
              <a:rPr lang="en-US" sz="3000" dirty="0">
                <a:effectLst/>
                <a:latin typeface="Footlight MT Light" panose="0204060206030A020304" pitchFamily="18" charset="0"/>
              </a:rPr>
              <a:t> adherence, compliance, medication, treatment, African American, black, poor, low socioeconomic, poverty, chronic disease, medication, and treatment. </a:t>
            </a:r>
          </a:p>
          <a:p>
            <a:pPr>
              <a:lnSpc>
                <a:spcPct val="125000"/>
              </a:lnSpc>
            </a:pPr>
            <a:endParaRPr lang="en-US" altLang="ja-JP" sz="2800" dirty="0">
              <a:ea typeface="ＭＳ Ｐゴシック" charset="-128"/>
            </a:endParaRPr>
          </a:p>
        </p:txBody>
      </p:sp>
      <p:sp>
        <p:nvSpPr>
          <p:cNvPr id="47" name="Text Box 260"/>
          <p:cNvSpPr txBox="1">
            <a:spLocks noChangeArrowheads="1"/>
          </p:cNvSpPr>
          <p:nvPr/>
        </p:nvSpPr>
        <p:spPr bwMode="auto">
          <a:xfrm>
            <a:off x="16386832" y="31364139"/>
            <a:ext cx="5026340" cy="954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FFFFFF"/>
                  </a:outerShdw>
                </a:effectLst>
              </a14:hiddenEffects>
            </a:ext>
          </a:extLst>
        </p:spPr>
        <p:txBody>
          <a:bodyPr wrap="square" lIns="0" rIns="0">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US" sz="2800" b="1" dirty="0">
                <a:effectLst/>
              </a:rPr>
              <a:t>Figure 1. Diagram of Study Selection and Review Process</a:t>
            </a:r>
            <a:endParaRPr lang="en-AU" sz="2800" b="1" i="1" dirty="0">
              <a:solidFill>
                <a:schemeClr val="accent2">
                  <a:lumMod val="50000"/>
                </a:schemeClr>
              </a:solidFill>
              <a:latin typeface="Arial"/>
            </a:endParaRPr>
          </a:p>
        </p:txBody>
      </p:sp>
      <p:sp>
        <p:nvSpPr>
          <p:cNvPr id="48" name="Text Box 261"/>
          <p:cNvSpPr txBox="1">
            <a:spLocks noChangeArrowheads="1"/>
          </p:cNvSpPr>
          <p:nvPr/>
        </p:nvSpPr>
        <p:spPr bwMode="auto">
          <a:xfrm>
            <a:off x="23293543" y="6555724"/>
            <a:ext cx="9144087" cy="13165142"/>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3200" b="1" dirty="0">
                <a:effectLst/>
                <a:latin typeface="Footlight MT Light" panose="0204060206030A020304" pitchFamily="18" charset="0"/>
                <a:ea typeface="ＭＳ Ｐゴシック" charset="-128"/>
              </a:rPr>
              <a:t>Inclusion Criteria</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 Literature reviews, Academic journals, and Case reports published within the last 10 years</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Articles were in English, full text, and of the nursing or medicine discipline</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Articles focused on chronic diseases such as diabetes, hypertension, kidney disease and cancer amongst low income AA's, and the barriers related to the non-adherence of the treatment for these diseases,</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Articles addressed techniques which are believed to help promote a higher adherence rate amongst this population</a:t>
            </a:r>
          </a:p>
          <a:p>
            <a:pPr>
              <a:lnSpc>
                <a:spcPct val="125000"/>
              </a:lnSpc>
            </a:pPr>
            <a:endParaRPr lang="en-US" sz="3200" dirty="0">
              <a:latin typeface="Footlight MT Light" panose="0204060206030A020304" pitchFamily="18" charset="0"/>
            </a:endParaRPr>
          </a:p>
          <a:p>
            <a:pPr>
              <a:lnSpc>
                <a:spcPct val="125000"/>
              </a:lnSpc>
            </a:pPr>
            <a:r>
              <a:rPr lang="en-US" sz="3200" b="1" dirty="0">
                <a:effectLst/>
                <a:latin typeface="Footlight MT Light" panose="0204060206030A020304" pitchFamily="18" charset="0"/>
              </a:rPr>
              <a:t>Exclusion Criteria</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Articles focusing on chronic diseases and treatment amongst non-AA minority populations</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Studies taking place outside the United States were also excluded</a:t>
            </a:r>
          </a:p>
          <a:p>
            <a:pPr>
              <a:lnSpc>
                <a:spcPct val="125000"/>
              </a:lnSpc>
            </a:pPr>
            <a:endParaRPr lang="en-US" sz="3000" b="1" dirty="0">
              <a:effectLst/>
              <a:latin typeface="Footlight MT Light" panose="0204060206030A020304" pitchFamily="18" charset="0"/>
            </a:endParaRPr>
          </a:p>
          <a:p>
            <a:pPr>
              <a:lnSpc>
                <a:spcPct val="125000"/>
              </a:lnSpc>
            </a:pPr>
            <a:r>
              <a:rPr lang="en-US" sz="3200" b="1" dirty="0">
                <a:effectLst/>
                <a:latin typeface="Footlight MT Light" panose="0204060206030A020304" pitchFamily="18" charset="0"/>
              </a:rPr>
              <a:t>A total of 10 articles yielded for in depth review </a:t>
            </a:r>
          </a:p>
        </p:txBody>
      </p:sp>
      <p:grpSp>
        <p:nvGrpSpPr>
          <p:cNvPr id="49" name="Group 48"/>
          <p:cNvGrpSpPr/>
          <p:nvPr/>
        </p:nvGrpSpPr>
        <p:grpSpPr>
          <a:xfrm>
            <a:off x="11385901" y="5610168"/>
            <a:ext cx="11474099" cy="1057922"/>
            <a:chOff x="1066799" y="5958162"/>
            <a:chExt cx="11007725" cy="1057922"/>
          </a:xfrm>
        </p:grpSpPr>
        <p:sp>
          <p:nvSpPr>
            <p:cNvPr id="50"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51" name="Text Box 248"/>
            <p:cNvSpPr txBox="1">
              <a:spLocks noChangeArrowheads="1"/>
            </p:cNvSpPr>
            <p:nvPr/>
          </p:nvSpPr>
          <p:spPr bwMode="auto">
            <a:xfrm>
              <a:off x="1157514" y="6046588"/>
              <a:ext cx="10805886"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77"/>
                  <a:ea typeface="SimSun" pitchFamily="2" charset="-122"/>
                  <a:cs typeface="Lucida Sans" pitchFamily="34" charset="0"/>
                </a:rPr>
                <a:t>METHODS</a:t>
              </a:r>
            </a:p>
          </p:txBody>
        </p:sp>
      </p:grpSp>
      <p:sp>
        <p:nvSpPr>
          <p:cNvPr id="55" name="Text Box 246"/>
          <p:cNvSpPr txBox="1">
            <a:spLocks noChangeArrowheads="1"/>
          </p:cNvSpPr>
          <p:nvPr/>
        </p:nvSpPr>
        <p:spPr bwMode="auto">
          <a:xfrm>
            <a:off x="33546264" y="26728170"/>
            <a:ext cx="10087767" cy="5595378"/>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457200" indent="-457200" defTabSz="2154238">
              <a:defRPr sz="2400">
                <a:solidFill>
                  <a:schemeClr val="tx1"/>
                </a:solidFill>
                <a:latin typeface="Times New Roman" pitchFamily="18" charset="0"/>
              </a:defRPr>
            </a:lvl1pPr>
            <a:lvl2pPr marL="742950" indent="-285750" defTabSz="2154238">
              <a:defRPr sz="2400">
                <a:solidFill>
                  <a:schemeClr val="tx1"/>
                </a:solidFill>
                <a:latin typeface="Times New Roman" pitchFamily="18" charset="0"/>
              </a:defRPr>
            </a:lvl2pPr>
            <a:lvl3pPr marL="1143000" indent="-228600" defTabSz="2154238">
              <a:defRPr sz="2400">
                <a:solidFill>
                  <a:schemeClr val="tx1"/>
                </a:solidFill>
                <a:latin typeface="Times New Roman" pitchFamily="18" charset="0"/>
              </a:defRPr>
            </a:lvl3pPr>
            <a:lvl4pPr marL="1600200" indent="-228600" defTabSz="2154238">
              <a:defRPr sz="2400">
                <a:solidFill>
                  <a:schemeClr val="tx1"/>
                </a:solidFill>
                <a:latin typeface="Times New Roman" pitchFamily="18" charset="0"/>
              </a:defRPr>
            </a:lvl4pPr>
            <a:lvl5pPr marL="2057400" indent="-228600" defTabSz="2154238">
              <a:defRPr sz="2400">
                <a:solidFill>
                  <a:schemeClr val="tx1"/>
                </a:solidFill>
                <a:latin typeface="Times New Roman" pitchFamily="18" charset="0"/>
              </a:defRPr>
            </a:lvl5pPr>
            <a:lvl6pPr marL="2514600" indent="-228600" defTabSz="2154238" eaLnBrk="0" fontAlgn="base" hangingPunct="0">
              <a:spcBef>
                <a:spcPct val="0"/>
              </a:spcBef>
              <a:spcAft>
                <a:spcPct val="0"/>
              </a:spcAft>
              <a:defRPr sz="2400">
                <a:solidFill>
                  <a:schemeClr val="tx1"/>
                </a:solidFill>
                <a:latin typeface="Times New Roman" pitchFamily="18" charset="0"/>
              </a:defRPr>
            </a:lvl6pPr>
            <a:lvl7pPr marL="2971800" indent="-228600" defTabSz="2154238" eaLnBrk="0" fontAlgn="base" hangingPunct="0">
              <a:spcBef>
                <a:spcPct val="0"/>
              </a:spcBef>
              <a:spcAft>
                <a:spcPct val="0"/>
              </a:spcAft>
              <a:defRPr sz="2400">
                <a:solidFill>
                  <a:schemeClr val="tx1"/>
                </a:solidFill>
                <a:latin typeface="Times New Roman" pitchFamily="18" charset="0"/>
              </a:defRPr>
            </a:lvl7pPr>
            <a:lvl8pPr marL="3429000" indent="-228600" defTabSz="2154238" eaLnBrk="0" fontAlgn="base" hangingPunct="0">
              <a:spcBef>
                <a:spcPct val="0"/>
              </a:spcBef>
              <a:spcAft>
                <a:spcPct val="0"/>
              </a:spcAft>
              <a:defRPr sz="2400">
                <a:solidFill>
                  <a:schemeClr val="tx1"/>
                </a:solidFill>
                <a:latin typeface="Times New Roman" pitchFamily="18" charset="0"/>
              </a:defRPr>
            </a:lvl8pPr>
            <a:lvl9pPr marL="3886200" indent="-228600" defTabSz="2154238" eaLnBrk="0" fontAlgn="base" hangingPunct="0">
              <a:spcBef>
                <a:spcPct val="0"/>
              </a:spcBef>
              <a:spcAft>
                <a:spcPct val="0"/>
              </a:spcAft>
              <a:defRPr sz="2400">
                <a:solidFill>
                  <a:schemeClr val="tx1"/>
                </a:solidFill>
                <a:latin typeface="Times New Roman" pitchFamily="18" charset="0"/>
              </a:defRPr>
            </a:lvl9pPr>
          </a:lstStyle>
          <a:p>
            <a:pPr>
              <a:lnSpc>
                <a:spcPct val="120000"/>
              </a:lnSpc>
              <a:buFont typeface="Arial" panose="020B0604020202020204" pitchFamily="34" charset="0"/>
              <a:buChar char="•"/>
            </a:pPr>
            <a:r>
              <a:rPr lang="en-US" sz="3200" dirty="0">
                <a:effectLst/>
                <a:latin typeface="Footlight MT Light" panose="0204060206030A020304" pitchFamily="18" charset="0"/>
              </a:rPr>
              <a:t>nonadherence to treatment amongst AA’s has resulted in worsening of disease, death and increased health care costs</a:t>
            </a:r>
          </a:p>
          <a:p>
            <a:pPr>
              <a:lnSpc>
                <a:spcPct val="120000"/>
              </a:lnSpc>
              <a:buFont typeface="Arial" panose="020B0604020202020204" pitchFamily="34" charset="0"/>
              <a:buChar char="•"/>
            </a:pPr>
            <a:r>
              <a:rPr lang="en-US" sz="3200" dirty="0">
                <a:effectLst/>
                <a:latin typeface="Footlight MT Light" panose="0204060206030A020304" pitchFamily="18" charset="0"/>
              </a:rPr>
              <a:t> Limited research has been done about strategies for improvement amongst this at risk community</a:t>
            </a:r>
          </a:p>
          <a:p>
            <a:pPr>
              <a:lnSpc>
                <a:spcPct val="120000"/>
              </a:lnSpc>
              <a:buFont typeface="Arial" panose="020B0604020202020204" pitchFamily="34" charset="0"/>
              <a:buChar char="•"/>
            </a:pPr>
            <a:r>
              <a:rPr lang="en-US" sz="3200" dirty="0">
                <a:effectLst/>
                <a:latin typeface="Footlight MT Light" panose="0204060206030A020304" pitchFamily="18" charset="0"/>
              </a:rPr>
              <a:t>Various strategies for improving adherence have been identified throughout this literature review, which  are consistent with adequate education, proper motivation and financial support. </a:t>
            </a:r>
          </a:p>
        </p:txBody>
      </p:sp>
      <p:sp>
        <p:nvSpPr>
          <p:cNvPr id="57" name="Text Box 263"/>
          <p:cNvSpPr txBox="1">
            <a:spLocks noChangeArrowheads="1"/>
          </p:cNvSpPr>
          <p:nvPr/>
        </p:nvSpPr>
        <p:spPr bwMode="auto">
          <a:xfrm>
            <a:off x="33451705" y="6415913"/>
            <a:ext cx="10105940" cy="19897755"/>
          </a:xfrm>
          <a:prstGeom prst="rect">
            <a:avLst/>
          </a:prstGeom>
          <a:solidFill>
            <a:schemeClr val="accent3">
              <a:lumMod val="40000"/>
              <a:lumOff val="60000"/>
            </a:schemeClr>
          </a:solidFill>
          <a:ln w="57150" cmpd="thinThick">
            <a:noFill/>
            <a:miter lim="800000"/>
          </a:ln>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3200" b="1" u="sng" dirty="0">
                <a:latin typeface="Footlight MT Light" panose="0204060206030A020304" pitchFamily="18" charset="0"/>
                <a:ea typeface="ＭＳ Ｐゴシック" charset="-128"/>
              </a:rPr>
              <a:t>Four Contributing Factors to Treatment </a:t>
            </a:r>
            <a:r>
              <a:rPr lang="en-US" altLang="ja-JP" sz="3200" b="1" u="sng" dirty="0" err="1">
                <a:latin typeface="Footlight MT Light" panose="0204060206030A020304" pitchFamily="18" charset="0"/>
                <a:ea typeface="ＭＳ Ｐゴシック" charset="-128"/>
              </a:rPr>
              <a:t>Nonadherence</a:t>
            </a:r>
            <a:r>
              <a:rPr lang="en-US" altLang="ja-JP" sz="3200" b="1" u="sng" dirty="0">
                <a:latin typeface="Footlight MT Light" panose="0204060206030A020304" pitchFamily="18" charset="0"/>
                <a:ea typeface="ＭＳ Ｐゴシック" charset="-128"/>
              </a:rPr>
              <a:t> </a:t>
            </a:r>
          </a:p>
          <a:p>
            <a:pPr marL="457200" indent="-457200">
              <a:lnSpc>
                <a:spcPct val="125000"/>
              </a:lnSpc>
              <a:buFont typeface="Wingdings" panose="05000000000000000000" pitchFamily="2" charset="2"/>
              <a:buChar char="Ø"/>
            </a:pPr>
            <a:r>
              <a:rPr lang="en-US" altLang="ja-JP" sz="3200" b="1" dirty="0">
                <a:solidFill>
                  <a:schemeClr val="accent1">
                    <a:lumMod val="75000"/>
                  </a:schemeClr>
                </a:solidFill>
                <a:effectLst/>
                <a:latin typeface="Footlight MT Light" panose="0204060206030A020304" pitchFamily="18" charset="0"/>
                <a:ea typeface="ＭＳ Ｐゴシック" charset="-128"/>
              </a:rPr>
              <a:t>Personal perception and beliefs</a:t>
            </a:r>
          </a:p>
          <a:p>
            <a:pPr marL="457200" indent="-457200">
              <a:lnSpc>
                <a:spcPct val="125000"/>
              </a:lnSpc>
              <a:buFont typeface="Arial" panose="020B0604020202020204" pitchFamily="34" charset="0"/>
              <a:buChar char="•"/>
            </a:pPr>
            <a:r>
              <a:rPr lang="en-US" sz="3200" dirty="0">
                <a:latin typeface="Footlight MT Light" panose="0204060206030A020304" pitchFamily="18" charset="0"/>
              </a:rPr>
              <a:t> </a:t>
            </a:r>
            <a:r>
              <a:rPr lang="en-US" sz="3200" dirty="0">
                <a:effectLst/>
                <a:latin typeface="Footlight MT Light" panose="0204060206030A020304" pitchFamily="18" charset="0"/>
              </a:rPr>
              <a:t>Long standing beliefs of mistreatment by health care services in the United States and unequal access to quality health care have earned a sense of mistrust in the public health system among AA’s (Gaston and Alleyne-Green, 2013).</a:t>
            </a:r>
            <a:endParaRPr lang="en-US" altLang="ja-JP" sz="3200" dirty="0">
              <a:effectLst/>
              <a:latin typeface="Footlight MT Light" panose="0204060206030A020304" pitchFamily="18" charset="0"/>
              <a:ea typeface="ＭＳ Ｐゴシック" charset="-128"/>
            </a:endParaRPr>
          </a:p>
          <a:p>
            <a:pPr marL="457200" indent="-457200">
              <a:lnSpc>
                <a:spcPct val="125000"/>
              </a:lnSpc>
              <a:buFont typeface="Wingdings" panose="05000000000000000000" pitchFamily="2" charset="2"/>
              <a:buChar char="Ø"/>
            </a:pPr>
            <a:r>
              <a:rPr lang="en-US" altLang="ja-JP" sz="3200" b="1" dirty="0">
                <a:solidFill>
                  <a:schemeClr val="accent1">
                    <a:lumMod val="75000"/>
                  </a:schemeClr>
                </a:solidFill>
                <a:effectLst/>
                <a:latin typeface="Footlight MT Light" panose="0204060206030A020304" pitchFamily="18" charset="0"/>
                <a:ea typeface="ＭＳ Ｐゴシック" charset="-128"/>
              </a:rPr>
              <a:t>Expectation of care</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patients holding beliefs discordant from traditional biomedical concepts of their chronic illness have lower medication adherence and lower control of their overall health than patients with concordant beliefs (Grant et al., 2015).</a:t>
            </a:r>
            <a:endParaRPr lang="en-US" altLang="ja-JP" sz="3200" b="1" dirty="0">
              <a:effectLst/>
              <a:latin typeface="Footlight MT Light" panose="0204060206030A020304" pitchFamily="18" charset="0"/>
              <a:ea typeface="ＭＳ Ｐゴシック" charset="-128"/>
            </a:endParaRPr>
          </a:p>
          <a:p>
            <a:pPr marL="457200" indent="-457200">
              <a:lnSpc>
                <a:spcPct val="125000"/>
              </a:lnSpc>
              <a:buFont typeface="Wingdings" panose="05000000000000000000" pitchFamily="2" charset="2"/>
              <a:buChar char="Ø"/>
            </a:pPr>
            <a:r>
              <a:rPr lang="en-US" altLang="ja-JP" sz="3200" b="1" dirty="0">
                <a:solidFill>
                  <a:schemeClr val="accent1">
                    <a:lumMod val="75000"/>
                  </a:schemeClr>
                </a:solidFill>
                <a:effectLst/>
                <a:latin typeface="Footlight MT Light" panose="0204060206030A020304" pitchFamily="18" charset="0"/>
                <a:ea typeface="ＭＳ Ｐゴシック" charset="-128"/>
              </a:rPr>
              <a:t>Financial state</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The rising cost of prescribed medication has resulted in a greater financial burden on patients, often leading them to lower the dosage and frequency of drugs below the recommended level, and avoid filling prescriptions to reduce medical costs (Tamblyn et al.,2001).</a:t>
            </a:r>
          </a:p>
          <a:p>
            <a:pPr marL="457200" indent="-457200">
              <a:lnSpc>
                <a:spcPct val="125000"/>
              </a:lnSpc>
              <a:buFont typeface="Wingdings" panose="05000000000000000000" pitchFamily="2" charset="2"/>
              <a:buChar char="Ø"/>
            </a:pPr>
            <a:r>
              <a:rPr lang="en-US" altLang="ja-JP" sz="3200" b="1" dirty="0">
                <a:solidFill>
                  <a:schemeClr val="accent1">
                    <a:lumMod val="75000"/>
                  </a:schemeClr>
                </a:solidFill>
                <a:effectLst/>
                <a:latin typeface="Footlight MT Light" panose="0204060206030A020304" pitchFamily="18" charset="0"/>
                <a:ea typeface="ＭＳ Ｐゴシック" charset="-128"/>
              </a:rPr>
              <a:t>Patient Education </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AA‘s are about three times more likely to have low health literacy, putting them at a higher risk for inability to adhere to treatment (</a:t>
            </a:r>
            <a:r>
              <a:rPr lang="en-US" sz="3200" dirty="0" err="1">
                <a:effectLst/>
                <a:latin typeface="Footlight MT Light" panose="0204060206030A020304" pitchFamily="18" charset="0"/>
              </a:rPr>
              <a:t>Dranoni</a:t>
            </a:r>
            <a:r>
              <a:rPr lang="en-US" sz="3200" dirty="0">
                <a:effectLst/>
                <a:latin typeface="Footlight MT Light" panose="0204060206030A020304" pitchFamily="18" charset="0"/>
              </a:rPr>
              <a:t> et al.,2008)</a:t>
            </a:r>
          </a:p>
          <a:p>
            <a:pPr>
              <a:lnSpc>
                <a:spcPct val="125000"/>
              </a:lnSpc>
            </a:pPr>
            <a:endParaRPr lang="en-US" altLang="ja-JP" sz="3200" b="1" dirty="0">
              <a:effectLst/>
              <a:latin typeface="Footlight MT Light" panose="0204060206030A020304" pitchFamily="18" charset="0"/>
              <a:ea typeface="ＭＳ Ｐゴシック" charset="-128"/>
            </a:endParaRPr>
          </a:p>
          <a:p>
            <a:pPr>
              <a:lnSpc>
                <a:spcPct val="125000"/>
              </a:lnSpc>
            </a:pPr>
            <a:r>
              <a:rPr lang="en-US" altLang="ja-JP" sz="3200" b="1" u="sng" dirty="0">
                <a:effectLst/>
                <a:latin typeface="Footlight MT Light" panose="0204060206030A020304" pitchFamily="18" charset="0"/>
                <a:ea typeface="ＭＳ Ｐゴシック" charset="-128"/>
              </a:rPr>
              <a:t>A Direct Relationship Between Promotion Efforts and Treatment Adherence </a:t>
            </a:r>
          </a:p>
          <a:p>
            <a:pPr>
              <a:lnSpc>
                <a:spcPct val="125000"/>
              </a:lnSpc>
            </a:pPr>
            <a:r>
              <a:rPr lang="en-US" sz="3200" dirty="0">
                <a:effectLst/>
                <a:latin typeface="Footlight MT Light" panose="0204060206030A020304" pitchFamily="18" charset="0"/>
              </a:rPr>
              <a:t>Overall, a positive correlation was found between treatment adherence rates addressing patient concerns, while also reinforcing the necessity of taking medications and adhering to the treatment, in order to maintain and improve health (</a:t>
            </a:r>
            <a:r>
              <a:rPr lang="en-US" sz="3200" dirty="0" err="1">
                <a:effectLst/>
                <a:latin typeface="Footlight MT Light" panose="0204060206030A020304" pitchFamily="18" charset="0"/>
              </a:rPr>
              <a:t>Kripalani</a:t>
            </a:r>
            <a:r>
              <a:rPr lang="en-US" sz="3200" dirty="0">
                <a:effectLst/>
                <a:latin typeface="Footlight MT Light" panose="0204060206030A020304" pitchFamily="18" charset="0"/>
              </a:rPr>
              <a:t> et al, 2008).</a:t>
            </a:r>
          </a:p>
        </p:txBody>
      </p:sp>
      <p:grpSp>
        <p:nvGrpSpPr>
          <p:cNvPr id="59" name="Group 58"/>
          <p:cNvGrpSpPr/>
          <p:nvPr/>
        </p:nvGrpSpPr>
        <p:grpSpPr>
          <a:xfrm>
            <a:off x="33437506" y="5484610"/>
            <a:ext cx="10196526" cy="969496"/>
            <a:chOff x="1053873" y="5943798"/>
            <a:chExt cx="11020651" cy="969496"/>
          </a:xfrm>
        </p:grpSpPr>
        <p:sp>
          <p:nvSpPr>
            <p:cNvPr id="60"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61" name="Text Box 248"/>
            <p:cNvSpPr txBox="1">
              <a:spLocks noChangeArrowheads="1"/>
            </p:cNvSpPr>
            <p:nvPr/>
          </p:nvSpPr>
          <p:spPr bwMode="auto">
            <a:xfrm>
              <a:off x="1053873" y="5943798"/>
              <a:ext cx="10805887"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0"/>
                  <a:ea typeface="SimSun" pitchFamily="2" charset="-122"/>
                  <a:cs typeface="Lucida Sans" pitchFamily="34" charset="0"/>
                </a:rPr>
                <a:t>RESULTS</a:t>
              </a:r>
            </a:p>
          </p:txBody>
        </p:sp>
      </p:grpSp>
      <p:grpSp>
        <p:nvGrpSpPr>
          <p:cNvPr id="62" name="Group 61"/>
          <p:cNvGrpSpPr/>
          <p:nvPr/>
        </p:nvGrpSpPr>
        <p:grpSpPr>
          <a:xfrm>
            <a:off x="33514098" y="25606405"/>
            <a:ext cx="10079829" cy="1057921"/>
            <a:chOff x="1066799" y="5958162"/>
            <a:chExt cx="11007725" cy="1057921"/>
          </a:xfrm>
        </p:grpSpPr>
        <p:sp>
          <p:nvSpPr>
            <p:cNvPr id="63"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64" name="Text Box 248"/>
            <p:cNvSpPr txBox="1">
              <a:spLocks noChangeArrowheads="1"/>
            </p:cNvSpPr>
            <p:nvPr/>
          </p:nvSpPr>
          <p:spPr bwMode="auto">
            <a:xfrm>
              <a:off x="1122452" y="6046587"/>
              <a:ext cx="10805886"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0"/>
                  <a:ea typeface="SimSun" pitchFamily="2" charset="-122"/>
                  <a:cs typeface="Lucida Sans" pitchFamily="34" charset="0"/>
                </a:rPr>
                <a:t>CONCLUSIONS</a:t>
              </a:r>
            </a:p>
          </p:txBody>
        </p:sp>
      </p:grpSp>
      <p:grpSp>
        <p:nvGrpSpPr>
          <p:cNvPr id="69" name="Group 25"/>
          <p:cNvGrpSpPr/>
          <p:nvPr/>
        </p:nvGrpSpPr>
        <p:grpSpPr>
          <a:xfrm>
            <a:off x="10560050" y="0"/>
            <a:ext cx="22745700" cy="32994600"/>
            <a:chOff x="10560050" y="0"/>
            <a:chExt cx="22745700" cy="32994600"/>
          </a:xfrm>
        </p:grpSpPr>
        <p:sp>
          <p:nvSpPr>
            <p:cNvPr id="70" name="Rectangle 50"/>
            <p:cNvSpPr>
              <a:spLocks noChangeArrowheads="1"/>
            </p:cNvSpPr>
            <p:nvPr/>
          </p:nvSpPr>
          <p:spPr bwMode="auto">
            <a:xfrm>
              <a:off x="10594975" y="0"/>
              <a:ext cx="328613" cy="32918400"/>
            </a:xfrm>
            <a:prstGeom prst="rect">
              <a:avLst/>
            </a:prstGeom>
            <a:solidFill>
              <a:srgbClr val="3399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defPPr>
                <a:defRPr kern="1200" smtId="4294967295"/>
              </a:defPPr>
            </a:lstStyle>
            <a:p>
              <a:pPr defTabSz="4703763"/>
              <a:endParaRPr lang="en-US" sz="3800">
                <a:effectLst>
                  <a:outerShdw blurRad="38100" dist="38100" dir="2700000" algn="tl">
                    <a:srgbClr val="FFFFFF"/>
                  </a:outerShdw>
                </a:effectLst>
              </a:endParaRPr>
            </a:p>
          </p:txBody>
        </p:sp>
        <p:sp>
          <p:nvSpPr>
            <p:cNvPr id="71" name="TextBox 51"/>
            <p:cNvSpPr txBox="1">
              <a:spLocks noChangeArrowheads="1"/>
            </p:cNvSpPr>
            <p:nvPr/>
          </p:nvSpPr>
          <p:spPr bwMode="auto">
            <a:xfrm rot="16200000">
              <a:off x="-5648325" y="16414750"/>
              <a:ext cx="327866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kern="1200" smtId="4294967295"/>
              </a:defPPr>
              <a:lvl1pPr eaLnBrk="0" hangingPunct="0">
                <a:defRPr sz="9300">
                  <a:solidFill>
                    <a:schemeClr val="tx1"/>
                  </a:solidFill>
                  <a:latin typeface="Arial"/>
                </a:defRPr>
              </a:lvl1pPr>
              <a:lvl2pPr marL="742950" indent="-285750" eaLnBrk="0" hangingPunct="0">
                <a:defRPr sz="9300">
                  <a:solidFill>
                    <a:schemeClr val="tx1"/>
                  </a:solidFill>
                  <a:latin typeface="Arial"/>
                </a:defRPr>
              </a:lvl2pPr>
              <a:lvl3pPr marL="1143000" indent="-228600" eaLnBrk="0" hangingPunct="0">
                <a:defRPr sz="9300">
                  <a:solidFill>
                    <a:schemeClr val="tx1"/>
                  </a:solidFill>
                  <a:latin typeface="Arial"/>
                </a:defRPr>
              </a:lvl3pPr>
              <a:lvl4pPr marL="1600200" indent="-228600" eaLnBrk="0" hangingPunct="0">
                <a:defRPr sz="9300">
                  <a:solidFill>
                    <a:schemeClr val="tx1"/>
                  </a:solidFill>
                  <a:latin typeface="Arial"/>
                </a:defRPr>
              </a:lvl4pPr>
              <a:lvl5pPr marL="2057400" indent="-228600" eaLnBrk="0" hangingPunct="0">
                <a:defRPr sz="9300">
                  <a:solidFill>
                    <a:schemeClr val="tx1"/>
                  </a:solidFill>
                  <a:latin typeface="Arial"/>
                </a:defRPr>
              </a:lvl5pPr>
              <a:lvl6pPr marL="2514600" indent="-228600" eaLnBrk="0" fontAlgn="base" hangingPunct="0">
                <a:spcBef>
                  <a:spcPct val="0"/>
                </a:spcBef>
                <a:spcAft>
                  <a:spcPct val="0"/>
                </a:spcAft>
                <a:defRPr sz="9300">
                  <a:solidFill>
                    <a:schemeClr val="tx1"/>
                  </a:solidFill>
                  <a:latin typeface="Arial"/>
                </a:defRPr>
              </a:lvl6pPr>
              <a:lvl7pPr marL="2971800" indent="-228600" eaLnBrk="0" fontAlgn="base" hangingPunct="0">
                <a:spcBef>
                  <a:spcPct val="0"/>
                </a:spcBef>
                <a:spcAft>
                  <a:spcPct val="0"/>
                </a:spcAft>
                <a:defRPr sz="9300">
                  <a:solidFill>
                    <a:schemeClr val="tx1"/>
                  </a:solidFill>
                  <a:latin typeface="Arial"/>
                </a:defRPr>
              </a:lvl7pPr>
              <a:lvl8pPr marL="3429000" indent="-228600" eaLnBrk="0" fontAlgn="base" hangingPunct="0">
                <a:spcBef>
                  <a:spcPct val="0"/>
                </a:spcBef>
                <a:spcAft>
                  <a:spcPct val="0"/>
                </a:spcAft>
                <a:defRPr sz="9300">
                  <a:solidFill>
                    <a:schemeClr val="tx1"/>
                  </a:solidFill>
                  <a:latin typeface="Arial"/>
                </a:defRPr>
              </a:lvl8pPr>
              <a:lvl9pPr marL="3886200" indent="-228600" eaLnBrk="0" fontAlgn="base" hangingPunct="0">
                <a:spcBef>
                  <a:spcPct val="0"/>
                </a:spcBef>
                <a:spcAft>
                  <a:spcPct val="0"/>
                </a:spcAft>
                <a:defRPr sz="9300">
                  <a:solidFill>
                    <a:schemeClr val="tx1"/>
                  </a:solidFill>
                  <a:latin typeface="Arial"/>
                </a:defRPr>
              </a:lvl9pPr>
            </a:lstStyle>
            <a:p>
              <a:pPr eaLnBrk="1" hangingPunct="1">
                <a:defRPr/>
              </a:pPr>
              <a:r>
                <a:rPr lang="en-US" sz="1800" b="1">
                  <a:solidFill>
                    <a:schemeClr val="bg1"/>
                  </a:solidFill>
                </a:rPr>
                <a:t>TRIFOLD AREA – THIS GUIDE WILL BE REMOVED BEFORE PRINTING – TRIFOLD AREA – THIS GUIDE WILL BE REMOVED BEFORE PRINTING – TRIFOLD AREA – THIS GUIDE WILL BE REMOVED BEFORE PRINTING – TRIFOLD AREA – THIS GUIDE WILL BE REMOVED BEFORE PRINTING – TRIFOLD </a:t>
              </a:r>
            </a:p>
          </p:txBody>
        </p:sp>
        <p:sp>
          <p:nvSpPr>
            <p:cNvPr id="72" name="Rectangle 48"/>
            <p:cNvSpPr>
              <a:spLocks noChangeArrowheads="1"/>
            </p:cNvSpPr>
            <p:nvPr/>
          </p:nvSpPr>
          <p:spPr bwMode="auto">
            <a:xfrm>
              <a:off x="32967612" y="0"/>
              <a:ext cx="330200" cy="32918400"/>
            </a:xfrm>
            <a:prstGeom prst="rect">
              <a:avLst/>
            </a:prstGeom>
            <a:solidFill>
              <a:srgbClr val="3399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defPPr>
                <a:defRPr kern="1200" smtId="4294967295"/>
              </a:defPPr>
            </a:lstStyle>
            <a:p>
              <a:pPr defTabSz="4703763"/>
              <a:endParaRPr lang="en-US" sz="3800">
                <a:effectLst>
                  <a:outerShdw blurRad="38100" dist="38100" dir="2700000" algn="tl">
                    <a:srgbClr val="FFFFFF"/>
                  </a:outerShdw>
                </a:effectLst>
              </a:endParaRPr>
            </a:p>
          </p:txBody>
        </p:sp>
        <p:sp>
          <p:nvSpPr>
            <p:cNvPr id="73" name="TextBox 49"/>
            <p:cNvSpPr txBox="1">
              <a:spLocks noChangeArrowheads="1"/>
            </p:cNvSpPr>
            <p:nvPr/>
          </p:nvSpPr>
          <p:spPr bwMode="auto">
            <a:xfrm rot="16200000">
              <a:off x="16726694" y="16415544"/>
              <a:ext cx="327882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kern="1200" smtId="4294967295"/>
              </a:defPPr>
              <a:lvl1pPr eaLnBrk="0" hangingPunct="0">
                <a:defRPr sz="9300">
                  <a:solidFill>
                    <a:schemeClr val="tx1"/>
                  </a:solidFill>
                  <a:latin typeface="Arial"/>
                </a:defRPr>
              </a:lvl1pPr>
              <a:lvl2pPr marL="742950" indent="-285750" eaLnBrk="0" hangingPunct="0">
                <a:defRPr sz="9300">
                  <a:solidFill>
                    <a:schemeClr val="tx1"/>
                  </a:solidFill>
                  <a:latin typeface="Arial"/>
                </a:defRPr>
              </a:lvl2pPr>
              <a:lvl3pPr marL="1143000" indent="-228600" eaLnBrk="0" hangingPunct="0">
                <a:defRPr sz="9300">
                  <a:solidFill>
                    <a:schemeClr val="tx1"/>
                  </a:solidFill>
                  <a:latin typeface="Arial"/>
                </a:defRPr>
              </a:lvl3pPr>
              <a:lvl4pPr marL="1600200" indent="-228600" eaLnBrk="0" hangingPunct="0">
                <a:defRPr sz="9300">
                  <a:solidFill>
                    <a:schemeClr val="tx1"/>
                  </a:solidFill>
                  <a:latin typeface="Arial"/>
                </a:defRPr>
              </a:lvl4pPr>
              <a:lvl5pPr marL="2057400" indent="-228600" eaLnBrk="0" hangingPunct="0">
                <a:defRPr sz="9300">
                  <a:solidFill>
                    <a:schemeClr val="tx1"/>
                  </a:solidFill>
                  <a:latin typeface="Arial"/>
                </a:defRPr>
              </a:lvl5pPr>
              <a:lvl6pPr marL="2514600" indent="-228600" eaLnBrk="0" fontAlgn="base" hangingPunct="0">
                <a:spcBef>
                  <a:spcPct val="0"/>
                </a:spcBef>
                <a:spcAft>
                  <a:spcPct val="0"/>
                </a:spcAft>
                <a:defRPr sz="9300">
                  <a:solidFill>
                    <a:schemeClr val="tx1"/>
                  </a:solidFill>
                  <a:latin typeface="Arial"/>
                </a:defRPr>
              </a:lvl6pPr>
              <a:lvl7pPr marL="2971800" indent="-228600" eaLnBrk="0" fontAlgn="base" hangingPunct="0">
                <a:spcBef>
                  <a:spcPct val="0"/>
                </a:spcBef>
                <a:spcAft>
                  <a:spcPct val="0"/>
                </a:spcAft>
                <a:defRPr sz="9300">
                  <a:solidFill>
                    <a:schemeClr val="tx1"/>
                  </a:solidFill>
                  <a:latin typeface="Arial"/>
                </a:defRPr>
              </a:lvl7pPr>
              <a:lvl8pPr marL="3429000" indent="-228600" eaLnBrk="0" fontAlgn="base" hangingPunct="0">
                <a:spcBef>
                  <a:spcPct val="0"/>
                </a:spcBef>
                <a:spcAft>
                  <a:spcPct val="0"/>
                </a:spcAft>
                <a:defRPr sz="9300">
                  <a:solidFill>
                    <a:schemeClr val="tx1"/>
                  </a:solidFill>
                  <a:latin typeface="Arial"/>
                </a:defRPr>
              </a:lvl8pPr>
              <a:lvl9pPr marL="3886200" indent="-228600" eaLnBrk="0" fontAlgn="base" hangingPunct="0">
                <a:spcBef>
                  <a:spcPct val="0"/>
                </a:spcBef>
                <a:spcAft>
                  <a:spcPct val="0"/>
                </a:spcAft>
                <a:defRPr sz="9300">
                  <a:solidFill>
                    <a:schemeClr val="tx1"/>
                  </a:solidFill>
                  <a:latin typeface="Arial"/>
                </a:defRPr>
              </a:lvl9pPr>
            </a:lstStyle>
            <a:p>
              <a:pPr eaLnBrk="1" hangingPunct="1">
                <a:defRPr/>
              </a:pPr>
              <a:r>
                <a:rPr lang="en-US" sz="1800" b="1">
                  <a:solidFill>
                    <a:schemeClr val="bg1"/>
                  </a:solidFill>
                </a:rPr>
                <a:t>TRIFOLD AREA – THIS GUIDE WILL BE REMOVED BEFORE PRINTING – TRIFOLD AREA – THIS GUIDE WILL BE REMOVED BEFORE PRINTING – TRIFOLD AREA – THIS GUIDE WILL BE REMOVED BEFORE PRINTING – TRIFOLD AREA – THIS GUIDE WILL BE REMOVED BEFORE PRINTING – TRIFOLD</a:t>
              </a:r>
            </a:p>
          </p:txBody>
        </p:sp>
      </p:grpSp>
      <p:sp>
        <p:nvSpPr>
          <p:cNvPr id="75" name="Text Box 263">
            <a:extLst>
              <a:ext uri="{FF2B5EF4-FFF2-40B4-BE49-F238E27FC236}">
                <a16:creationId xmlns:a16="http://schemas.microsoft.com/office/drawing/2014/main" id="{B8459497-6A3B-C042-A10E-A74C1CE53E1B}"/>
              </a:ext>
            </a:extLst>
          </p:cNvPr>
          <p:cNvSpPr txBox="1">
            <a:spLocks noChangeArrowheads="1"/>
          </p:cNvSpPr>
          <p:nvPr/>
        </p:nvSpPr>
        <p:spPr bwMode="auto">
          <a:xfrm>
            <a:off x="341364" y="25462977"/>
            <a:ext cx="9915339" cy="6922023"/>
          </a:xfrm>
          <a:prstGeom prst="rect">
            <a:avLst/>
          </a:prstGeom>
          <a:solidFill>
            <a:schemeClr val="accent3">
              <a:lumMod val="40000"/>
              <a:lumOff val="60000"/>
            </a:schemeClr>
          </a:solidFill>
          <a:ln w="57150" cmpd="thinThick">
            <a:noFill/>
            <a:miter lim="800000"/>
          </a:ln>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endParaRPr lang="en-US" altLang="zh-CN" sz="2800" dirty="0">
              <a:ea typeface="SimSun" pitchFamily="2" charset="-122"/>
            </a:endParaRPr>
          </a:p>
          <a:p>
            <a:pPr>
              <a:lnSpc>
                <a:spcPct val="125000"/>
              </a:lnSpc>
            </a:pPr>
            <a:r>
              <a:rPr lang="en-US" altLang="zh-CN" sz="3200" b="1" u="sng" dirty="0">
                <a:effectLst/>
                <a:latin typeface="Footlight MT Light" panose="0204060206030A020304" pitchFamily="18" charset="77"/>
                <a:ea typeface="SimSun" pitchFamily="2" charset="-122"/>
              </a:rPr>
              <a:t>Rogers Protection Motivation Theory </a:t>
            </a: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a:p>
            <a:pPr>
              <a:lnSpc>
                <a:spcPct val="125000"/>
              </a:lnSpc>
            </a:pPr>
            <a:endParaRPr lang="en-US" altLang="zh-CN" sz="3200" b="1" u="sng" dirty="0">
              <a:latin typeface="Footlight MT Light" panose="0204060206030A020304" pitchFamily="18" charset="77"/>
              <a:ea typeface="SimSun" pitchFamily="2" charset="-122"/>
            </a:endParaRPr>
          </a:p>
        </p:txBody>
      </p:sp>
      <p:grpSp>
        <p:nvGrpSpPr>
          <p:cNvPr id="76" name="Group 75">
            <a:extLst>
              <a:ext uri="{FF2B5EF4-FFF2-40B4-BE49-F238E27FC236}">
                <a16:creationId xmlns:a16="http://schemas.microsoft.com/office/drawing/2014/main" id="{A0598D8B-6511-4E43-85E6-83C7D472AE74}"/>
              </a:ext>
            </a:extLst>
          </p:cNvPr>
          <p:cNvGrpSpPr/>
          <p:nvPr/>
        </p:nvGrpSpPr>
        <p:grpSpPr>
          <a:xfrm>
            <a:off x="295521" y="24703090"/>
            <a:ext cx="10007023" cy="1057922"/>
            <a:chOff x="1066799" y="5958162"/>
            <a:chExt cx="11007725" cy="1057922"/>
          </a:xfrm>
        </p:grpSpPr>
        <p:sp>
          <p:nvSpPr>
            <p:cNvPr id="77" name="Text Box 248">
              <a:extLst>
                <a:ext uri="{FF2B5EF4-FFF2-40B4-BE49-F238E27FC236}">
                  <a16:creationId xmlns:a16="http://schemas.microsoft.com/office/drawing/2014/main" id="{610BB2A6-5CE2-204E-951F-EDA7E7A2CA1F}"/>
                </a:ext>
              </a:extLst>
            </p:cNvPr>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78" name="Text Box 248">
              <a:extLst>
                <a:ext uri="{FF2B5EF4-FFF2-40B4-BE49-F238E27FC236}">
                  <a16:creationId xmlns:a16="http://schemas.microsoft.com/office/drawing/2014/main" id="{586D4745-B187-7C4F-85BC-2828708B73C7}"/>
                </a:ext>
              </a:extLst>
            </p:cNvPr>
            <p:cNvSpPr txBox="1">
              <a:spLocks noChangeArrowheads="1"/>
            </p:cNvSpPr>
            <p:nvPr/>
          </p:nvSpPr>
          <p:spPr bwMode="auto">
            <a:xfrm>
              <a:off x="1157514" y="6046588"/>
              <a:ext cx="10805886"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77"/>
                  <a:ea typeface="SimSun" pitchFamily="2" charset="-122"/>
                  <a:cs typeface="Lucida Sans" pitchFamily="34" charset="0"/>
                </a:rPr>
                <a:t>Conceptual framework </a:t>
              </a:r>
            </a:p>
          </p:txBody>
        </p:sp>
      </p:grpSp>
      <p:pic>
        <p:nvPicPr>
          <p:cNvPr id="4" name="Picture 3">
            <a:extLst>
              <a:ext uri="{FF2B5EF4-FFF2-40B4-BE49-F238E27FC236}">
                <a16:creationId xmlns:a16="http://schemas.microsoft.com/office/drawing/2014/main" id="{4EFD66C4-E55F-4143-9CAC-7214C0FE3DFB}"/>
              </a:ext>
            </a:extLst>
          </p:cNvPr>
          <p:cNvPicPr>
            <a:picLocks noChangeAspect="1"/>
          </p:cNvPicPr>
          <p:nvPr/>
        </p:nvPicPr>
        <p:blipFill>
          <a:blip r:embed="rId3"/>
          <a:stretch>
            <a:fillRect/>
          </a:stretch>
        </p:blipFill>
        <p:spPr>
          <a:xfrm>
            <a:off x="603175" y="27487750"/>
            <a:ext cx="9393844" cy="4039353"/>
          </a:xfrm>
          <a:prstGeom prst="rect">
            <a:avLst/>
          </a:prstGeom>
        </p:spPr>
      </p:pic>
      <p:graphicFrame>
        <p:nvGraphicFramePr>
          <p:cNvPr id="33" name="Table 32">
            <a:extLst>
              <a:ext uri="{FF2B5EF4-FFF2-40B4-BE49-F238E27FC236}">
                <a16:creationId xmlns:a16="http://schemas.microsoft.com/office/drawing/2014/main" id="{F805BDD0-A4A7-6545-82AD-DC6D55023292}"/>
              </a:ext>
            </a:extLst>
          </p:cNvPr>
          <p:cNvGraphicFramePr>
            <a:graphicFrameLocks noGrp="1"/>
          </p:cNvGraphicFramePr>
          <p:nvPr>
            <p:extLst>
              <p:ext uri="{D42A27DB-BD31-4B8C-83A1-F6EECF244321}">
                <p14:modId xmlns:p14="http://schemas.microsoft.com/office/powerpoint/2010/main" val="1033583226"/>
              </p:ext>
            </p:extLst>
          </p:nvPr>
        </p:nvGraphicFramePr>
        <p:xfrm>
          <a:off x="11224783" y="19774334"/>
          <a:ext cx="5563268" cy="1994568"/>
        </p:xfrm>
        <a:graphic>
          <a:graphicData uri="http://schemas.openxmlformats.org/drawingml/2006/table">
            <a:tbl>
              <a:tblPr firstRow="1" firstCol="1" bandRow="1">
                <a:tableStyleId>{5C22544A-7EE6-4342-B048-85BDC9FD1C3A}</a:tableStyleId>
              </a:tblPr>
              <a:tblGrid>
                <a:gridCol w="5563268">
                  <a:extLst>
                    <a:ext uri="{9D8B030D-6E8A-4147-A177-3AD203B41FA5}">
                      <a16:colId xmlns:a16="http://schemas.microsoft.com/office/drawing/2014/main" val="1875671603"/>
                    </a:ext>
                  </a:extLst>
                </a:gridCol>
              </a:tblGrid>
              <a:tr h="1994568">
                <a:tc>
                  <a:txBody>
                    <a:bodyPr/>
                    <a:lstStyle/>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Articles Eligible for review: 89</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CINAHL: 13</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PubMed: 17 </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Cochran Library database: 59</a:t>
                      </a:r>
                    </a:p>
                    <a:p>
                      <a:pPr marL="0" marR="0">
                        <a:spcBef>
                          <a:spcPts val="0"/>
                        </a:spcBef>
                        <a:spcAft>
                          <a:spcPts val="0"/>
                        </a:spcAft>
                      </a:pPr>
                      <a:r>
                        <a:rPr lang="en-US" sz="10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1503816"/>
                  </a:ext>
                </a:extLst>
              </a:tr>
            </a:tbl>
          </a:graphicData>
        </a:graphic>
      </p:graphicFrame>
      <p:cxnSp>
        <p:nvCxnSpPr>
          <p:cNvPr id="85" name="Straight Arrow Connector 84">
            <a:extLst>
              <a:ext uri="{FF2B5EF4-FFF2-40B4-BE49-F238E27FC236}">
                <a16:creationId xmlns:a16="http://schemas.microsoft.com/office/drawing/2014/main" id="{D8BA3638-7FD6-2143-B0A7-83D13C8C67B3}"/>
              </a:ext>
            </a:extLst>
          </p:cNvPr>
          <p:cNvCxnSpPr>
            <a:cxnSpLocks/>
          </p:cNvCxnSpPr>
          <p:nvPr/>
        </p:nvCxnSpPr>
        <p:spPr>
          <a:xfrm>
            <a:off x="13713925" y="21794226"/>
            <a:ext cx="0" cy="1000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34" name="Table 33">
            <a:extLst>
              <a:ext uri="{FF2B5EF4-FFF2-40B4-BE49-F238E27FC236}">
                <a16:creationId xmlns:a16="http://schemas.microsoft.com/office/drawing/2014/main" id="{9F7060B8-C3BF-D943-A516-FDE55DEBC6C5}"/>
              </a:ext>
            </a:extLst>
          </p:cNvPr>
          <p:cNvGraphicFramePr>
            <a:graphicFrameLocks noGrp="1"/>
          </p:cNvGraphicFramePr>
          <p:nvPr>
            <p:extLst>
              <p:ext uri="{D42A27DB-BD31-4B8C-83A1-F6EECF244321}">
                <p14:modId xmlns:p14="http://schemas.microsoft.com/office/powerpoint/2010/main" val="1918852861"/>
              </p:ext>
            </p:extLst>
          </p:nvPr>
        </p:nvGraphicFramePr>
        <p:xfrm>
          <a:off x="11270333" y="22848913"/>
          <a:ext cx="4992915" cy="2164080"/>
        </p:xfrm>
        <a:graphic>
          <a:graphicData uri="http://schemas.openxmlformats.org/drawingml/2006/table">
            <a:tbl>
              <a:tblPr firstRow="1" firstCol="1" bandRow="1">
                <a:tableStyleId>{5C22544A-7EE6-4342-B048-85BDC9FD1C3A}</a:tableStyleId>
              </a:tblPr>
              <a:tblGrid>
                <a:gridCol w="4992915">
                  <a:extLst>
                    <a:ext uri="{9D8B030D-6E8A-4147-A177-3AD203B41FA5}">
                      <a16:colId xmlns:a16="http://schemas.microsoft.com/office/drawing/2014/main" val="3168139927"/>
                    </a:ext>
                  </a:extLst>
                </a:gridCol>
              </a:tblGrid>
              <a:tr h="2014458">
                <a:tc>
                  <a:txBody>
                    <a:bodyPr/>
                    <a:lstStyle/>
                    <a:p>
                      <a:pPr marL="0" marR="0">
                        <a:spcBef>
                          <a:spcPts val="0"/>
                        </a:spcBef>
                        <a:spcAft>
                          <a:spcPts val="0"/>
                        </a:spcAft>
                      </a:pPr>
                      <a:r>
                        <a:rPr lang="en-US" sz="3000" b="0" dirty="0">
                          <a:solidFill>
                            <a:schemeClr val="tx1"/>
                          </a:solidFill>
                          <a:effectLst>
                            <a:outerShdw blurRad="38100" dist="38100" dir="2700000" algn="tl">
                              <a:srgbClr val="000000">
                                <a:alpha val="43137"/>
                              </a:srgbClr>
                            </a:outerShdw>
                          </a:effectLst>
                        </a:rPr>
                        <a:t> </a:t>
                      </a:r>
                      <a:r>
                        <a:rPr lang="en-US" sz="2800" b="0" dirty="0">
                          <a:solidFill>
                            <a:schemeClr val="tx1"/>
                          </a:solidFill>
                          <a:effectLst>
                            <a:outerShdw blurRad="38100" dist="38100" dir="2700000" algn="tl">
                              <a:srgbClr val="000000">
                                <a:alpha val="43137"/>
                              </a:srgbClr>
                            </a:outerShdw>
                          </a:effectLst>
                        </a:rPr>
                        <a:t>Eligible for Abstract Review: 25 Articles</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CINAHL: 6</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PubMed: 9</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Cochran Library database: 10 </a:t>
                      </a:r>
                      <a:endParaRPr lang="en-US" sz="28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5633023"/>
                  </a:ext>
                </a:extLst>
              </a:tr>
            </a:tbl>
          </a:graphicData>
        </a:graphic>
      </p:graphicFrame>
      <p:graphicFrame>
        <p:nvGraphicFramePr>
          <p:cNvPr id="90" name="Table 89">
            <a:extLst>
              <a:ext uri="{FF2B5EF4-FFF2-40B4-BE49-F238E27FC236}">
                <a16:creationId xmlns:a16="http://schemas.microsoft.com/office/drawing/2014/main" id="{CCBC24EC-5682-D141-A1FA-49669ADB6988}"/>
              </a:ext>
            </a:extLst>
          </p:cNvPr>
          <p:cNvGraphicFramePr>
            <a:graphicFrameLocks noGrp="1"/>
          </p:cNvGraphicFramePr>
          <p:nvPr>
            <p:extLst>
              <p:ext uri="{D42A27DB-BD31-4B8C-83A1-F6EECF244321}">
                <p14:modId xmlns:p14="http://schemas.microsoft.com/office/powerpoint/2010/main" val="434561658"/>
              </p:ext>
            </p:extLst>
          </p:nvPr>
        </p:nvGraphicFramePr>
        <p:xfrm>
          <a:off x="16890644" y="21794226"/>
          <a:ext cx="4374213" cy="2133600"/>
        </p:xfrm>
        <a:graphic>
          <a:graphicData uri="http://schemas.openxmlformats.org/drawingml/2006/table">
            <a:tbl>
              <a:tblPr firstRow="1" firstCol="1" bandRow="1">
                <a:tableStyleId>{5C22544A-7EE6-4342-B048-85BDC9FD1C3A}</a:tableStyleId>
              </a:tblPr>
              <a:tblGrid>
                <a:gridCol w="4374213">
                  <a:extLst>
                    <a:ext uri="{9D8B030D-6E8A-4147-A177-3AD203B41FA5}">
                      <a16:colId xmlns:a16="http://schemas.microsoft.com/office/drawing/2014/main" val="3545798172"/>
                    </a:ext>
                  </a:extLst>
                </a:gridCol>
              </a:tblGrid>
              <a:tr h="1809398">
                <a:tc>
                  <a:txBody>
                    <a:bodyPr/>
                    <a:lstStyle/>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Excluded in Title Review: 64 articles</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CINAHL: 7</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PubMed: 8</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Cochran Library database: 49</a:t>
                      </a:r>
                      <a:endParaRPr lang="en-US" sz="2800" b="0"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0183751"/>
                  </a:ext>
                </a:extLst>
              </a:tr>
            </a:tbl>
          </a:graphicData>
        </a:graphic>
      </p:graphicFrame>
      <p:cxnSp>
        <p:nvCxnSpPr>
          <p:cNvPr id="91" name="Straight Arrow Connector 90">
            <a:extLst>
              <a:ext uri="{FF2B5EF4-FFF2-40B4-BE49-F238E27FC236}">
                <a16:creationId xmlns:a16="http://schemas.microsoft.com/office/drawing/2014/main" id="{64B4A614-D725-5143-B724-95EC66D12C46}"/>
              </a:ext>
            </a:extLst>
          </p:cNvPr>
          <p:cNvCxnSpPr/>
          <p:nvPr/>
        </p:nvCxnSpPr>
        <p:spPr>
          <a:xfrm>
            <a:off x="13713925" y="22213427"/>
            <a:ext cx="3119523" cy="3697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92" name="Straight Arrow Connector 91">
            <a:extLst>
              <a:ext uri="{FF2B5EF4-FFF2-40B4-BE49-F238E27FC236}">
                <a16:creationId xmlns:a16="http://schemas.microsoft.com/office/drawing/2014/main" id="{4B0336B1-298A-9240-9E2D-DE43FBC3329B}"/>
              </a:ext>
            </a:extLst>
          </p:cNvPr>
          <p:cNvCxnSpPr/>
          <p:nvPr/>
        </p:nvCxnSpPr>
        <p:spPr>
          <a:xfrm>
            <a:off x="13774149" y="25021994"/>
            <a:ext cx="0" cy="14780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aphicFrame>
        <p:nvGraphicFramePr>
          <p:cNvPr id="93" name="Table 92">
            <a:extLst>
              <a:ext uri="{FF2B5EF4-FFF2-40B4-BE49-F238E27FC236}">
                <a16:creationId xmlns:a16="http://schemas.microsoft.com/office/drawing/2014/main" id="{27047AD4-2C6D-2B48-8D24-224CA38024F7}"/>
              </a:ext>
            </a:extLst>
          </p:cNvPr>
          <p:cNvGraphicFramePr>
            <a:graphicFrameLocks noGrp="1"/>
          </p:cNvGraphicFramePr>
          <p:nvPr>
            <p:extLst>
              <p:ext uri="{D42A27DB-BD31-4B8C-83A1-F6EECF244321}">
                <p14:modId xmlns:p14="http://schemas.microsoft.com/office/powerpoint/2010/main" val="2068583898"/>
              </p:ext>
            </p:extLst>
          </p:nvPr>
        </p:nvGraphicFramePr>
        <p:xfrm>
          <a:off x="11263983" y="26565285"/>
          <a:ext cx="4902580" cy="2286000"/>
        </p:xfrm>
        <a:graphic>
          <a:graphicData uri="http://schemas.openxmlformats.org/drawingml/2006/table">
            <a:tbl>
              <a:tblPr firstRow="1" firstCol="1" bandRow="1">
                <a:tableStyleId>{5C22544A-7EE6-4342-B048-85BDC9FD1C3A}</a:tableStyleId>
              </a:tblPr>
              <a:tblGrid>
                <a:gridCol w="4902580">
                  <a:extLst>
                    <a:ext uri="{9D8B030D-6E8A-4147-A177-3AD203B41FA5}">
                      <a16:colId xmlns:a16="http://schemas.microsoft.com/office/drawing/2014/main" val="3478387262"/>
                    </a:ext>
                  </a:extLst>
                </a:gridCol>
              </a:tblGrid>
              <a:tr h="2031102">
                <a:tc>
                  <a:txBody>
                    <a:bodyPr/>
                    <a:lstStyle/>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Eligible for Abstract Review: 10 articles</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CINAHL: 3</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PubMed: 3</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Cochran Library database: 4</a:t>
                      </a:r>
                    </a:p>
                    <a:p>
                      <a:pPr marL="0" marR="0">
                        <a:spcBef>
                          <a:spcPts val="0"/>
                        </a:spcBef>
                        <a:spcAft>
                          <a:spcPts val="0"/>
                        </a:spcAft>
                      </a:pPr>
                      <a:r>
                        <a:rPr lang="en-US" sz="10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77619351"/>
                  </a:ext>
                </a:extLst>
              </a:tr>
            </a:tbl>
          </a:graphicData>
        </a:graphic>
      </p:graphicFrame>
      <p:graphicFrame>
        <p:nvGraphicFramePr>
          <p:cNvPr id="97" name="Table 96">
            <a:extLst>
              <a:ext uri="{FF2B5EF4-FFF2-40B4-BE49-F238E27FC236}">
                <a16:creationId xmlns:a16="http://schemas.microsoft.com/office/drawing/2014/main" id="{862914F9-46A1-8F46-9D01-7A730C7E8AB7}"/>
              </a:ext>
            </a:extLst>
          </p:cNvPr>
          <p:cNvGraphicFramePr>
            <a:graphicFrameLocks noGrp="1"/>
          </p:cNvGraphicFramePr>
          <p:nvPr>
            <p:extLst>
              <p:ext uri="{D42A27DB-BD31-4B8C-83A1-F6EECF244321}">
                <p14:modId xmlns:p14="http://schemas.microsoft.com/office/powerpoint/2010/main" val="2695402677"/>
              </p:ext>
            </p:extLst>
          </p:nvPr>
        </p:nvGraphicFramePr>
        <p:xfrm>
          <a:off x="11385901" y="30368959"/>
          <a:ext cx="4544969" cy="2316288"/>
        </p:xfrm>
        <a:graphic>
          <a:graphicData uri="http://schemas.openxmlformats.org/drawingml/2006/table">
            <a:tbl>
              <a:tblPr firstRow="1" firstCol="1" bandRow="1">
                <a:tableStyleId>{5C22544A-7EE6-4342-B048-85BDC9FD1C3A}</a:tableStyleId>
              </a:tblPr>
              <a:tblGrid>
                <a:gridCol w="4544969">
                  <a:extLst>
                    <a:ext uri="{9D8B030D-6E8A-4147-A177-3AD203B41FA5}">
                      <a16:colId xmlns:a16="http://schemas.microsoft.com/office/drawing/2014/main" val="1654937683"/>
                    </a:ext>
                  </a:extLst>
                </a:gridCol>
              </a:tblGrid>
              <a:tr h="2316288">
                <a:tc>
                  <a:txBody>
                    <a:bodyPr/>
                    <a:lstStyle/>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Eligible for Abstract Review: 10 articles </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CINAHL: 3</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PubMed: 3</a:t>
                      </a:r>
                    </a:p>
                    <a:p>
                      <a:pPr marL="0" marR="0">
                        <a:spcBef>
                          <a:spcPts val="0"/>
                        </a:spcBef>
                        <a:spcAft>
                          <a:spcPts val="0"/>
                        </a:spcAft>
                      </a:pPr>
                      <a:r>
                        <a:rPr lang="en-US" sz="2800" b="0" dirty="0">
                          <a:solidFill>
                            <a:schemeClr val="tx1"/>
                          </a:solidFill>
                          <a:effectLst>
                            <a:outerShdw blurRad="38100" dist="38100" dir="2700000" algn="tl">
                              <a:srgbClr val="000000">
                                <a:alpha val="43137"/>
                              </a:srgbClr>
                            </a:outerShdw>
                          </a:effectLst>
                        </a:rPr>
                        <a:t>Cochran Library database: 4</a:t>
                      </a:r>
                    </a:p>
                    <a:p>
                      <a:pPr marL="0" marR="0">
                        <a:spcBef>
                          <a:spcPts val="0"/>
                        </a:spcBef>
                        <a:spcAft>
                          <a:spcPts val="0"/>
                        </a:spcAft>
                      </a:pPr>
                      <a:r>
                        <a:rPr lang="en-US" sz="1000" dirty="0">
                          <a:effectLst/>
                        </a:rPr>
                        <a:t> </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860548975"/>
                  </a:ext>
                </a:extLst>
              </a:tr>
            </a:tbl>
          </a:graphicData>
        </a:graphic>
      </p:graphicFrame>
      <p:cxnSp>
        <p:nvCxnSpPr>
          <p:cNvPr id="98" name="Straight Arrow Connector 97">
            <a:extLst>
              <a:ext uri="{FF2B5EF4-FFF2-40B4-BE49-F238E27FC236}">
                <a16:creationId xmlns:a16="http://schemas.microsoft.com/office/drawing/2014/main" id="{D6E09513-8373-134E-9B81-8A7F7820EF23}"/>
              </a:ext>
            </a:extLst>
          </p:cNvPr>
          <p:cNvCxnSpPr>
            <a:cxnSpLocks/>
          </p:cNvCxnSpPr>
          <p:nvPr/>
        </p:nvCxnSpPr>
        <p:spPr>
          <a:xfrm>
            <a:off x="13774149" y="28916540"/>
            <a:ext cx="0" cy="124864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a:extLst>
              <a:ext uri="{FF2B5EF4-FFF2-40B4-BE49-F238E27FC236}">
                <a16:creationId xmlns:a16="http://schemas.microsoft.com/office/drawing/2014/main" id="{B45C3FCC-5DCF-4C43-B6D6-2D81198C8A5F}"/>
              </a:ext>
            </a:extLst>
          </p:cNvPr>
          <p:cNvCxnSpPr/>
          <p:nvPr/>
        </p:nvCxnSpPr>
        <p:spPr>
          <a:xfrm flipV="1">
            <a:off x="13774149" y="29549653"/>
            <a:ext cx="2748923" cy="1594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6" name="Straight Arrow Connector 105">
            <a:extLst>
              <a:ext uri="{FF2B5EF4-FFF2-40B4-BE49-F238E27FC236}">
                <a16:creationId xmlns:a16="http://schemas.microsoft.com/office/drawing/2014/main" id="{0D2DF642-843E-264B-9FEF-882C6CB1EFAB}"/>
              </a:ext>
            </a:extLst>
          </p:cNvPr>
          <p:cNvCxnSpPr/>
          <p:nvPr/>
        </p:nvCxnSpPr>
        <p:spPr>
          <a:xfrm>
            <a:off x="13774149" y="25781877"/>
            <a:ext cx="282964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7" name="Rectangle 25">
            <a:extLst>
              <a:ext uri="{FF2B5EF4-FFF2-40B4-BE49-F238E27FC236}">
                <a16:creationId xmlns:a16="http://schemas.microsoft.com/office/drawing/2014/main" id="{AA84B523-9730-C943-BE14-81A61105599C}"/>
              </a:ext>
            </a:extLst>
          </p:cNvPr>
          <p:cNvSpPr>
            <a:spLocks noChangeArrowheads="1"/>
          </p:cNvSpPr>
          <p:nvPr/>
        </p:nvSpPr>
        <p:spPr bwMode="auto">
          <a:xfrm>
            <a:off x="16701969" y="27918416"/>
            <a:ext cx="4371692" cy="2246769"/>
          </a:xfrm>
          <a:prstGeom prst="rect">
            <a:avLst/>
          </a:prstGeom>
          <a:solidFill>
            <a:schemeClr val="accent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800" dirty="0">
                <a:latin typeface="+mn-lt"/>
              </a:rPr>
              <a:t>Excluded for low quality ratings:</a:t>
            </a:r>
            <a:r>
              <a:rPr lang="en-US" altLang="en-US" sz="2800" dirty="0">
                <a:latin typeface="+mn-lt"/>
                <a:ea typeface="Times New Roman" panose="02020603050405020304" pitchFamily="18" charset="0"/>
              </a:rPr>
              <a:t> 0 Articles</a:t>
            </a:r>
            <a:endParaRPr lang="en-US" altLang="en-US" sz="2800" dirty="0">
              <a:latin typeface="+mn-lt"/>
            </a:endParaRPr>
          </a:p>
          <a:p>
            <a:pPr lvl="0"/>
            <a:r>
              <a:rPr lang="en-US" altLang="en-US" sz="2800" dirty="0">
                <a:latin typeface="+mn-lt"/>
                <a:ea typeface="Times New Roman" panose="02020603050405020304" pitchFamily="18" charset="0"/>
              </a:rPr>
              <a:t>CINAHL: 0</a:t>
            </a:r>
            <a:endParaRPr lang="en-US" altLang="en-US" sz="2800" dirty="0">
              <a:latin typeface="+mn-lt"/>
            </a:endParaRPr>
          </a:p>
          <a:p>
            <a:pPr lvl="0"/>
            <a:r>
              <a:rPr lang="en-US" altLang="en-US" sz="2800" dirty="0">
                <a:latin typeface="+mn-lt"/>
                <a:ea typeface="Times New Roman" panose="02020603050405020304" pitchFamily="18" charset="0"/>
              </a:rPr>
              <a:t>PubMed: 0</a:t>
            </a:r>
            <a:endParaRPr lang="en-US" altLang="en-US" sz="2800" dirty="0">
              <a:latin typeface="+mn-lt"/>
            </a:endParaRPr>
          </a:p>
          <a:p>
            <a:pPr lvl="0"/>
            <a:r>
              <a:rPr lang="en-US" altLang="en-US" sz="2800" dirty="0">
                <a:latin typeface="+mn-lt"/>
                <a:ea typeface="Times New Roman" panose="02020603050405020304" pitchFamily="18" charset="0"/>
              </a:rPr>
              <a:t>Cochran Library database: 0 </a:t>
            </a:r>
            <a:endParaRPr kumimoji="0" lang="en-US" altLang="en-US" sz="2800" i="0" u="none" strike="noStrike" cap="none" normalizeH="0" baseline="0" dirty="0">
              <a:ln>
                <a:noFill/>
              </a:ln>
              <a:latin typeface="+mn-lt"/>
            </a:endParaRPr>
          </a:p>
        </p:txBody>
      </p:sp>
      <p:sp>
        <p:nvSpPr>
          <p:cNvPr id="112" name="TextBox 111">
            <a:extLst>
              <a:ext uri="{FF2B5EF4-FFF2-40B4-BE49-F238E27FC236}">
                <a16:creationId xmlns:a16="http://schemas.microsoft.com/office/drawing/2014/main" id="{3FCC516A-9FD4-7D4D-9793-B557A3937758}"/>
              </a:ext>
            </a:extLst>
          </p:cNvPr>
          <p:cNvSpPr txBox="1"/>
          <p:nvPr/>
        </p:nvSpPr>
        <p:spPr>
          <a:xfrm>
            <a:off x="16681720" y="24892670"/>
            <a:ext cx="4307240" cy="2246769"/>
          </a:xfrm>
          <a:prstGeom prst="rect">
            <a:avLst/>
          </a:prstGeom>
          <a:solidFill>
            <a:schemeClr val="accent1"/>
          </a:solidFill>
          <a:ln>
            <a:noFill/>
          </a:ln>
        </p:spPr>
        <p:txBody>
          <a:bodyPr wrap="square" rtlCol="0">
            <a:spAutoFit/>
          </a:bodyPr>
          <a:lstStyle/>
          <a:p>
            <a:r>
              <a:rPr lang="en-US" sz="2800" dirty="0"/>
              <a:t>Excluded d/t inclusion criteria not met: 15 Articles</a:t>
            </a:r>
          </a:p>
          <a:p>
            <a:r>
              <a:rPr lang="en-US" sz="2800" dirty="0"/>
              <a:t>CINHAL: 3</a:t>
            </a:r>
          </a:p>
          <a:p>
            <a:r>
              <a:rPr lang="en-US" sz="2800" dirty="0"/>
              <a:t>PubMed: 6</a:t>
            </a:r>
          </a:p>
          <a:p>
            <a:r>
              <a:rPr lang="en-US" sz="2800" dirty="0"/>
              <a:t>Cochran Library database: 6 </a:t>
            </a:r>
          </a:p>
        </p:txBody>
      </p:sp>
      <p:sp>
        <p:nvSpPr>
          <p:cNvPr id="95" name="Text Box 263"/>
          <p:cNvSpPr txBox="1">
            <a:spLocks noChangeArrowheads="1"/>
          </p:cNvSpPr>
          <p:nvPr/>
        </p:nvSpPr>
        <p:spPr bwMode="auto">
          <a:xfrm>
            <a:off x="22133746" y="21010407"/>
            <a:ext cx="10549769" cy="11307839"/>
          </a:xfrm>
          <a:prstGeom prst="rect">
            <a:avLst/>
          </a:prstGeom>
          <a:solidFill>
            <a:schemeClr val="accent3">
              <a:lumMod val="40000"/>
              <a:lumOff val="60000"/>
            </a:schemeClr>
          </a:solidFill>
          <a:ln w="57150" cmpd="thinThick">
            <a:noFill/>
            <a:miter lim="800000"/>
          </a:ln>
          <a:extLst/>
        </p:spPr>
        <p:txBody>
          <a:bodyPr wrap="square" lIns="182880" tIns="91440" rIns="182880" bIns="182880">
            <a:spAutoFit/>
          </a:bodyPr>
          <a:lstStyle>
            <a:defPPr>
              <a:defRPr kern="1200" smtId="4294967295"/>
            </a:defPPr>
            <a:lvl1pPr>
              <a:defRPr sz="2400">
                <a:solidFill>
                  <a:schemeClr val="tx1"/>
                </a:solidFill>
                <a:latin typeface="Times New Roman" pitchFamily="18" charset="0"/>
              </a:defRPr>
            </a:lvl1pPr>
            <a:lvl2pPr marL="685800" indent="-22860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25000"/>
              </a:lnSpc>
            </a:pPr>
            <a:r>
              <a:rPr lang="en-US" altLang="ja-JP" sz="3200" b="1" u="sng" dirty="0">
                <a:effectLst/>
                <a:latin typeface="Footlight MT Light" panose="0204060206030A020304" pitchFamily="18" charset="0"/>
                <a:ea typeface="ＭＳ Ｐゴシック" charset="-128"/>
              </a:rPr>
              <a:t>Three Common Efforts Promoting Treatment Adherence </a:t>
            </a:r>
          </a:p>
          <a:p>
            <a:pPr marL="457200" indent="-457200">
              <a:lnSpc>
                <a:spcPct val="125000"/>
              </a:lnSpc>
              <a:buFont typeface="Wingdings" panose="05000000000000000000" pitchFamily="2" charset="2"/>
              <a:buChar char="Ø"/>
            </a:pPr>
            <a:r>
              <a:rPr lang="en-US" altLang="ja-JP" sz="3200" b="1" dirty="0">
                <a:solidFill>
                  <a:schemeClr val="accent1">
                    <a:lumMod val="75000"/>
                  </a:schemeClr>
                </a:solidFill>
                <a:effectLst/>
                <a:latin typeface="Footlight MT Light" panose="0204060206030A020304" pitchFamily="18" charset="0"/>
                <a:ea typeface="ＭＳ Ｐゴシック" charset="-128"/>
              </a:rPr>
              <a:t>Adequate patient education</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One method found to improve comprehension was the teach back method. (</a:t>
            </a:r>
            <a:r>
              <a:rPr lang="en-US" sz="3200" dirty="0" err="1">
                <a:effectLst/>
                <a:latin typeface="Footlight MT Light" panose="0204060206030A020304" pitchFamily="18" charset="0"/>
              </a:rPr>
              <a:t>Kripalani</a:t>
            </a:r>
            <a:r>
              <a:rPr lang="en-US" sz="3200" dirty="0">
                <a:effectLst/>
                <a:latin typeface="Footlight MT Light" panose="0204060206030A020304" pitchFamily="18" charset="0"/>
              </a:rPr>
              <a:t> et al, 2008)</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Another alternative method was suggested a preference for verbal communication versus print material, although they had adequate reading ability (Friedman et el., 2009.</a:t>
            </a:r>
            <a:endParaRPr lang="en-US" altLang="ja-JP" sz="3200" b="1" dirty="0">
              <a:latin typeface="Footlight MT Light" panose="0204060206030A020304" pitchFamily="18" charset="0"/>
              <a:ea typeface="ＭＳ Ｐゴシック" charset="-128"/>
            </a:endParaRPr>
          </a:p>
          <a:p>
            <a:pPr marL="457200" indent="-457200">
              <a:lnSpc>
                <a:spcPct val="125000"/>
              </a:lnSpc>
              <a:buFont typeface="Wingdings" panose="05000000000000000000" pitchFamily="2" charset="2"/>
              <a:buChar char="Ø"/>
            </a:pPr>
            <a:r>
              <a:rPr lang="en-US" altLang="ja-JP" sz="3200" b="1" dirty="0">
                <a:solidFill>
                  <a:schemeClr val="accent1">
                    <a:lumMod val="75000"/>
                  </a:schemeClr>
                </a:solidFill>
                <a:effectLst/>
                <a:latin typeface="Footlight MT Light" panose="0204060206030A020304" pitchFamily="18" charset="0"/>
                <a:ea typeface="ＭＳ Ｐゴシック" charset="-128"/>
              </a:rPr>
              <a:t>Improved relationships between patient and provider</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Interventions that activate patients in their care as well as help physicians to engage in more positive communicative behaviors can bolster self-efficacy leading to medication adherence and improved health outcomes</a:t>
            </a:r>
            <a:endParaRPr lang="en-US" altLang="ja-JP" sz="3200" b="1" dirty="0">
              <a:latin typeface="Footlight MT Light" panose="0204060206030A020304" pitchFamily="18" charset="0"/>
              <a:ea typeface="ＭＳ Ｐゴシック" charset="-128"/>
            </a:endParaRPr>
          </a:p>
          <a:p>
            <a:pPr marL="457200" indent="-457200">
              <a:lnSpc>
                <a:spcPct val="125000"/>
              </a:lnSpc>
              <a:buFont typeface="Wingdings" panose="05000000000000000000" pitchFamily="2" charset="2"/>
              <a:buChar char="Ø"/>
            </a:pPr>
            <a:r>
              <a:rPr lang="en-US" altLang="ja-JP" sz="3200" b="1" dirty="0">
                <a:solidFill>
                  <a:schemeClr val="accent1">
                    <a:lumMod val="75000"/>
                  </a:schemeClr>
                </a:solidFill>
                <a:effectLst/>
                <a:latin typeface="Footlight MT Light" panose="0204060206030A020304" pitchFamily="18" charset="0"/>
                <a:ea typeface="ＭＳ Ｐゴシック" charset="-128"/>
              </a:rPr>
              <a:t>Cost effectiveness</a:t>
            </a:r>
          </a:p>
          <a:p>
            <a:pPr marL="457200" indent="-457200">
              <a:lnSpc>
                <a:spcPct val="125000"/>
              </a:lnSpc>
              <a:buFont typeface="Arial" panose="020B0604020202020204" pitchFamily="34" charset="0"/>
              <a:buChar char="•"/>
            </a:pPr>
            <a:r>
              <a:rPr lang="en-US" sz="3200" dirty="0">
                <a:effectLst/>
                <a:latin typeface="Footlight MT Light" panose="0204060206030A020304" pitchFamily="18" charset="0"/>
              </a:rPr>
              <a:t>Communication between Health professionals such as social workers, nurses, and pharmacists, and patients regarding assistance programs may help to reduce the out-of-pocket burden for certain disadvantaged populations (</a:t>
            </a:r>
            <a:r>
              <a:rPr lang="en-US" sz="3200" dirty="0" err="1">
                <a:effectLst/>
                <a:latin typeface="Footlight MT Light" panose="0204060206030A020304" pitchFamily="18" charset="0"/>
              </a:rPr>
              <a:t>Kaul</a:t>
            </a:r>
            <a:r>
              <a:rPr lang="en-US" sz="3200" dirty="0">
                <a:effectLst/>
                <a:latin typeface="Footlight MT Light" panose="0204060206030A020304" pitchFamily="18" charset="0"/>
              </a:rPr>
              <a:t> et al., 2017)</a:t>
            </a:r>
            <a:endParaRPr lang="en-US" altLang="ja-JP" sz="3200" b="1" dirty="0">
              <a:latin typeface="Footlight MT Light" panose="0204060206030A020304" pitchFamily="18" charset="0"/>
              <a:ea typeface="ＭＳ Ｐゴシック" charset="-128"/>
            </a:endParaRPr>
          </a:p>
        </p:txBody>
      </p:sp>
      <p:grpSp>
        <p:nvGrpSpPr>
          <p:cNvPr id="96" name="Group 95"/>
          <p:cNvGrpSpPr/>
          <p:nvPr/>
        </p:nvGrpSpPr>
        <p:grpSpPr>
          <a:xfrm>
            <a:off x="22132079" y="20060639"/>
            <a:ext cx="10526436" cy="969496"/>
            <a:chOff x="1066799" y="5943798"/>
            <a:chExt cx="11007725" cy="969496"/>
          </a:xfrm>
        </p:grpSpPr>
        <p:sp>
          <p:nvSpPr>
            <p:cNvPr id="99"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101" name="Text Box 248"/>
            <p:cNvSpPr txBox="1">
              <a:spLocks noChangeArrowheads="1"/>
            </p:cNvSpPr>
            <p:nvPr/>
          </p:nvSpPr>
          <p:spPr bwMode="auto">
            <a:xfrm>
              <a:off x="1103516" y="5943798"/>
              <a:ext cx="10805886"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0"/>
                  <a:ea typeface="SimSun" pitchFamily="2" charset="-122"/>
                  <a:cs typeface="Lucida Sans" pitchFamily="34" charset="0"/>
                </a:rPr>
                <a:t>RESULTS</a:t>
              </a:r>
            </a:p>
          </p:txBody>
        </p:sp>
      </p:grpSp>
      <p:grpSp>
        <p:nvGrpSpPr>
          <p:cNvPr id="68" name="Group 67"/>
          <p:cNvGrpSpPr/>
          <p:nvPr/>
        </p:nvGrpSpPr>
        <p:grpSpPr>
          <a:xfrm>
            <a:off x="23294688" y="5590440"/>
            <a:ext cx="9179144" cy="1057922"/>
            <a:chOff x="1066799" y="5958162"/>
            <a:chExt cx="11007725" cy="1057922"/>
          </a:xfrm>
        </p:grpSpPr>
        <p:sp>
          <p:nvSpPr>
            <p:cNvPr id="74" name="Text Box 248"/>
            <p:cNvSpPr txBox="1">
              <a:spLocks noChangeArrowheads="1"/>
            </p:cNvSpPr>
            <p:nvPr/>
          </p:nvSpPr>
          <p:spPr bwMode="auto">
            <a:xfrm>
              <a:off x="1066799" y="5958162"/>
              <a:ext cx="11007725" cy="946293"/>
            </a:xfrm>
            <a:prstGeom prst="rect">
              <a:avLst/>
            </a:prstGeom>
            <a:gradFill rotWithShape="0">
              <a:gsLst>
                <a:gs pos="0">
                  <a:schemeClr val="accent2">
                    <a:lumMod val="40000"/>
                    <a:lumOff val="60000"/>
                  </a:schemeClr>
                </a:gs>
                <a:gs pos="13000">
                  <a:schemeClr val="accent3">
                    <a:lumMod val="60000"/>
                    <a:lumOff val="40000"/>
                  </a:schemeClr>
                </a:gs>
                <a:gs pos="43000">
                  <a:schemeClr val="accent2">
                    <a:lumMod val="60000"/>
                    <a:lumOff val="40000"/>
                  </a:schemeClr>
                </a:gs>
                <a:gs pos="67000">
                  <a:schemeClr val="accent2">
                    <a:lumMod val="75000"/>
                  </a:schemeClr>
                </a:gs>
                <a:gs pos="83000">
                  <a:schemeClr val="accent2">
                    <a:lumMod val="75000"/>
                  </a:schemeClr>
                </a:gs>
                <a:gs pos="100000">
                  <a:schemeClr val="accent3">
                    <a:lumMod val="60000"/>
                    <a:lumOff val="40000"/>
                  </a:schemeClr>
                </a:gs>
              </a:gsLst>
              <a:lin ang="0" scaled="1"/>
              <a:tileRect/>
            </a:gradFill>
            <a:ln w="19050">
              <a:noFill/>
              <a:miter lim="800000"/>
            </a:ln>
          </p:spPr>
          <p:txBody>
            <a:bodyPr>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zh-CN" sz="3600" b="1">
                <a:latin typeface="Lucida Sans" pitchFamily="34" charset="0"/>
                <a:ea typeface="SimSun" pitchFamily="2" charset="-122"/>
                <a:cs typeface="Lucida Sans" pitchFamily="34" charset="0"/>
              </a:endParaRPr>
            </a:p>
          </p:txBody>
        </p:sp>
        <p:sp>
          <p:nvSpPr>
            <p:cNvPr id="82" name="Text Box 248"/>
            <p:cNvSpPr txBox="1">
              <a:spLocks noChangeArrowheads="1"/>
            </p:cNvSpPr>
            <p:nvPr/>
          </p:nvSpPr>
          <p:spPr bwMode="auto">
            <a:xfrm>
              <a:off x="1157514" y="6046588"/>
              <a:ext cx="10805886" cy="969496"/>
            </a:xfrm>
            <a:prstGeom prst="rect">
              <a:avLst/>
            </a:prstGeom>
            <a:gradFill>
              <a:gsLst>
                <a:gs pos="56000">
                  <a:schemeClr val="accent2">
                    <a:lumMod val="50000"/>
                  </a:schemeClr>
                </a:gs>
                <a:gs pos="100000">
                  <a:schemeClr val="bg1">
                    <a:alpha val="0"/>
                  </a:schemeClr>
                </a:gs>
              </a:gsLst>
              <a:lin ang="0" scaled="1"/>
              <a:tileRect/>
            </a:gra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zh-CN" sz="5700" b="1" dirty="0">
                  <a:solidFill>
                    <a:schemeClr val="bg1"/>
                  </a:solidFill>
                  <a:latin typeface="Footlight MT Light" panose="0204060206030A020304" pitchFamily="18" charset="77"/>
                  <a:ea typeface="SimSun" pitchFamily="2" charset="-122"/>
                  <a:cs typeface="Lucida Sans" pitchFamily="34" charset="0"/>
                </a:rPr>
                <a:t>METHODS</a:t>
              </a:r>
            </a:p>
          </p:txBody>
        </p:sp>
      </p:grpSp>
      <p:pic>
        <p:nvPicPr>
          <p:cNvPr id="8" name="Picture 7">
            <a:extLst>
              <a:ext uri="{FF2B5EF4-FFF2-40B4-BE49-F238E27FC236}">
                <a16:creationId xmlns:a16="http://schemas.microsoft.com/office/drawing/2014/main" id="{6CA244E8-1A40-F649-9316-92B03AD7476F}"/>
              </a:ext>
            </a:extLst>
          </p:cNvPr>
          <p:cNvPicPr>
            <a:picLocks noChangeAspect="1"/>
          </p:cNvPicPr>
          <p:nvPr/>
        </p:nvPicPr>
        <p:blipFill>
          <a:blip r:embed="rId4"/>
          <a:stretch>
            <a:fillRect/>
          </a:stretch>
        </p:blipFill>
        <p:spPr>
          <a:xfrm>
            <a:off x="424858" y="1599105"/>
            <a:ext cx="3477264" cy="3375182"/>
          </a:xfrm>
          <a:prstGeom prst="rect">
            <a:avLst/>
          </a:prstGeom>
        </p:spPr>
      </p:pic>
      <p:pic>
        <p:nvPicPr>
          <p:cNvPr id="66" name="Picture 65">
            <a:extLst>
              <a:ext uri="{FF2B5EF4-FFF2-40B4-BE49-F238E27FC236}">
                <a16:creationId xmlns:a16="http://schemas.microsoft.com/office/drawing/2014/main" id="{D586DBE2-ECA9-6F4E-B7C2-7FDD13A08EF2}"/>
              </a:ext>
            </a:extLst>
          </p:cNvPr>
          <p:cNvPicPr>
            <a:picLocks noChangeAspect="1"/>
          </p:cNvPicPr>
          <p:nvPr/>
        </p:nvPicPr>
        <p:blipFill>
          <a:blip r:embed="rId4"/>
          <a:stretch>
            <a:fillRect/>
          </a:stretch>
        </p:blipFill>
        <p:spPr>
          <a:xfrm>
            <a:off x="40176448" y="1650959"/>
            <a:ext cx="3477264" cy="3375182"/>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Default Design">
      <a:majorFont>
        <a:latin typeface="Times New Roman"/>
        <a:ea typeface="Arial"/>
        <a:cs typeface="Arial"/>
      </a:majorFont>
      <a:minorFont>
        <a:latin typeface="Times New Roman"/>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3388</TotalTime>
  <Words>499</Words>
  <Application>Microsoft Macintosh PowerPoint</Application>
  <PresentationFormat>Custom</PresentationFormat>
  <Paragraphs>110</Paragraphs>
  <Slides>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ＭＳ Ｐゴシック</vt:lpstr>
      <vt:lpstr>宋体</vt:lpstr>
      <vt:lpstr>宋体</vt:lpstr>
      <vt:lpstr>Arial</vt:lpstr>
      <vt:lpstr>Footlight MT Light</vt:lpstr>
      <vt:lpstr>Lucida Sans</vt:lpstr>
      <vt:lpstr>Times New Roman</vt:lpstr>
      <vt:lpstr>Wingdings</vt:lpstr>
      <vt:lpstr>Default Design</vt:lpstr>
      <vt:lpstr>PowerPoint Presentation</vt:lpstr>
    </vt:vector>
  </TitlesOfParts>
  <Manager/>
  <Company>Graphicsland</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for a scientific poster</dc:title>
  <dc:subject>Free Poster Presentation Example</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Lauren King</cp:lastModifiedBy>
  <cp:revision>146</cp:revision>
  <cp:lastPrinted>2000-08-03T00:31:24Z</cp:lastPrinted>
  <dcterms:modified xsi:type="dcterms:W3CDTF">2018-08-07T17:51:40Z</dcterms:modified>
  <cp:category>research posters template</cp:category>
</cp:coreProperties>
</file>