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62906" autoAdjust="0"/>
  </p:normalViewPr>
  <p:slideViewPr>
    <p:cSldViewPr snapToGrid="0" snapToObjects="1" showGuides="1">
      <p:cViewPr>
        <p:scale>
          <a:sx n="43" d="100"/>
          <a:sy n="43" d="100"/>
        </p:scale>
        <p:origin x="-552" y="-1856"/>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7/10/18</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cm.org.uk/" TargetMode="External"/><Relationship Id="rId4" Type="http://schemas.openxmlformats.org/officeDocument/2006/relationships/hyperlink" Target="https://www-uptodate-com.ezproxy.rosalindfranklin.edu/contents/long-term-neurodevelopmental-outcome-of-preterm-infants-epidemiology-and-risk-factors?source=history_widget"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References: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 Harrison, W. &amp; Goodman, D. (2015). Epidemiologic trends in neonatal intensive care, 2007-2012. </a:t>
            </a:r>
            <a:r>
              <a:rPr lang="en-US" sz="5800" i="1" kern="1200" dirty="0" smtClean="0">
                <a:solidFill>
                  <a:schemeClr val="tx1"/>
                </a:solidFill>
                <a:effectLst/>
                <a:latin typeface="+mn-lt"/>
                <a:ea typeface="+mn-ea"/>
                <a:cs typeface="+mn-cs"/>
              </a:rPr>
              <a:t>JAMA Pediatrics, 169</a:t>
            </a:r>
            <a:r>
              <a:rPr lang="en-US" sz="5800" kern="1200" dirty="0" smtClean="0">
                <a:solidFill>
                  <a:schemeClr val="tx1"/>
                </a:solidFill>
                <a:effectLst/>
                <a:latin typeface="+mn-lt"/>
                <a:ea typeface="+mn-ea"/>
                <a:cs typeface="+mn-cs"/>
              </a:rPr>
              <a:t>(9), 855-862.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2. Institute of Medicine. (2007). </a:t>
            </a:r>
            <a:r>
              <a:rPr lang="en-US" sz="5800" i="1" kern="1200" dirty="0" smtClean="0">
                <a:solidFill>
                  <a:schemeClr val="tx1"/>
                </a:solidFill>
                <a:effectLst/>
                <a:latin typeface="+mn-lt"/>
                <a:ea typeface="+mn-ea"/>
                <a:cs typeface="+mn-cs"/>
              </a:rPr>
              <a:t>Preterm Birth: Causes, Consequences, and Prevention.</a:t>
            </a:r>
            <a:r>
              <a:rPr lang="en-US" sz="5800" kern="1200" dirty="0" smtClean="0">
                <a:solidFill>
                  <a:schemeClr val="tx1"/>
                </a:solidFill>
                <a:effectLst/>
                <a:latin typeface="+mn-lt"/>
                <a:ea typeface="+mn-ea"/>
                <a:cs typeface="+mn-cs"/>
              </a:rPr>
              <a:t> Washington, D.C.: National Academy Press.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3. Da Fonseca Pinto, E., e Silva, I. L., Cardoso, F., &amp; Beresford, H. (2008) The stress of the premature newborn: An </a:t>
            </a:r>
            <a:r>
              <a:rPr lang="en-US" sz="5800" kern="1200" dirty="0" err="1" smtClean="0">
                <a:solidFill>
                  <a:schemeClr val="tx1"/>
                </a:solidFill>
                <a:effectLst/>
                <a:latin typeface="+mn-lt"/>
                <a:ea typeface="+mn-ea"/>
                <a:cs typeface="+mn-cs"/>
              </a:rPr>
              <a:t>axiologic</a:t>
            </a:r>
            <a:r>
              <a:rPr lang="en-US" sz="5800" kern="1200" dirty="0" smtClean="0">
                <a:solidFill>
                  <a:schemeClr val="tx1"/>
                </a:solidFill>
                <a:effectLst/>
                <a:latin typeface="+mn-lt"/>
                <a:ea typeface="+mn-ea"/>
                <a:cs typeface="+mn-cs"/>
              </a:rPr>
              <a:t> reflection regarding possible influences of sensory-environmental factors in intensive care units for the newborn. </a:t>
            </a:r>
            <a:r>
              <a:rPr lang="en-US" sz="5800" i="1" kern="1200" dirty="0" smtClean="0">
                <a:solidFill>
                  <a:schemeClr val="tx1"/>
                </a:solidFill>
                <a:effectLst/>
                <a:latin typeface="+mn-lt"/>
                <a:ea typeface="+mn-ea"/>
                <a:cs typeface="+mn-cs"/>
              </a:rPr>
              <a:t>Fitness &amp; Performance Journal (Online Edition), 7</a:t>
            </a:r>
            <a:r>
              <a:rPr lang="en-US" sz="5800" kern="1200" dirty="0" smtClean="0">
                <a:solidFill>
                  <a:schemeClr val="tx1"/>
                </a:solidFill>
                <a:effectLst/>
                <a:latin typeface="+mn-lt"/>
                <a:ea typeface="+mn-ea"/>
                <a:cs typeface="+mn-cs"/>
              </a:rPr>
              <a:t>(5), 345-351. doi:10.3900/fpj.7.5.345.e</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4.</a:t>
            </a:r>
            <a:r>
              <a:rPr lang="en-US" sz="5800" kern="1200" baseline="0" dirty="0" smtClean="0">
                <a:solidFill>
                  <a:schemeClr val="tx1"/>
                </a:solidFill>
                <a:effectLst/>
                <a:latin typeface="+mn-lt"/>
                <a:ea typeface="+mn-ea"/>
                <a:cs typeface="+mn-cs"/>
              </a:rPr>
              <a:t> </a:t>
            </a:r>
            <a:r>
              <a:rPr lang="en-US" sz="5800" kern="1200" dirty="0" smtClean="0">
                <a:solidFill>
                  <a:schemeClr val="tx1"/>
                </a:solidFill>
                <a:effectLst/>
                <a:latin typeface="+mn-lt"/>
                <a:ea typeface="+mn-ea"/>
                <a:cs typeface="+mn-cs"/>
              </a:rPr>
              <a:t>Allen, A. M. (1995). Stressors to neonates in the neonatal unit. </a:t>
            </a:r>
            <a:r>
              <a:rPr lang="en-US" sz="5800" i="1" kern="1200" dirty="0" smtClean="0">
                <a:solidFill>
                  <a:schemeClr val="tx1"/>
                </a:solidFill>
                <a:effectLst/>
                <a:latin typeface="+mn-lt"/>
                <a:ea typeface="+mn-ea"/>
                <a:cs typeface="+mn-cs"/>
              </a:rPr>
              <a:t>Midwives: Official Journal of the Royal College of Midwives, 108</a:t>
            </a:r>
            <a:r>
              <a:rPr lang="en-US" sz="5800" kern="1200" dirty="0" smtClean="0">
                <a:solidFill>
                  <a:schemeClr val="tx1"/>
                </a:solidFill>
                <a:effectLst/>
                <a:latin typeface="+mn-lt"/>
                <a:ea typeface="+mn-ea"/>
                <a:cs typeface="+mn-cs"/>
              </a:rPr>
              <a:t>(1288), 139-140. Retrieved from </a:t>
            </a:r>
            <a:r>
              <a:rPr lang="en-US" sz="5800" u="none" strike="noStrike" kern="1200" dirty="0" smtClean="0">
                <a:solidFill>
                  <a:schemeClr val="tx1"/>
                </a:solidFill>
                <a:effectLst/>
                <a:latin typeface="+mn-lt"/>
                <a:ea typeface="+mn-ea"/>
                <a:cs typeface="+mn-cs"/>
                <a:hlinkClick r:id="rId3"/>
              </a:rPr>
              <a:t>https://www.rcm.org.uk</a:t>
            </a: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5. White, R. D. (2015). The sensory environment of the intensive care nursery. In R. J. Martin, A. A., </a:t>
            </a:r>
            <a:r>
              <a:rPr lang="en-US" sz="5800" kern="1200" dirty="0" err="1" smtClean="0">
                <a:solidFill>
                  <a:schemeClr val="tx1"/>
                </a:solidFill>
                <a:effectLst/>
                <a:latin typeface="+mn-lt"/>
                <a:ea typeface="+mn-ea"/>
                <a:cs typeface="+mn-cs"/>
              </a:rPr>
              <a:t>Fanaroff</a:t>
            </a:r>
            <a:r>
              <a:rPr lang="en-US" sz="5800" kern="1200" dirty="0" smtClean="0">
                <a:solidFill>
                  <a:schemeClr val="tx1"/>
                </a:solidFill>
                <a:effectLst/>
                <a:latin typeface="+mn-lt"/>
                <a:ea typeface="+mn-ea"/>
                <a:cs typeface="+mn-cs"/>
              </a:rPr>
              <a:t>, &amp; M. C. Walsh (Eds.), </a:t>
            </a:r>
            <a:r>
              <a:rPr lang="en-US" sz="5800" i="1" kern="1200" dirty="0" err="1" smtClean="0">
                <a:solidFill>
                  <a:schemeClr val="tx1"/>
                </a:solidFill>
                <a:effectLst/>
                <a:latin typeface="+mn-lt"/>
                <a:ea typeface="+mn-ea"/>
                <a:cs typeface="+mn-cs"/>
              </a:rPr>
              <a:t>Fanaroff</a:t>
            </a:r>
            <a:r>
              <a:rPr lang="en-US" sz="5800" i="1" kern="1200" dirty="0" smtClean="0">
                <a:solidFill>
                  <a:schemeClr val="tx1"/>
                </a:solidFill>
                <a:effectLst/>
                <a:latin typeface="+mn-lt"/>
                <a:ea typeface="+mn-ea"/>
                <a:cs typeface="+mn-cs"/>
              </a:rPr>
              <a:t> and Martin’s neonatal-perinatal medicine: Diseases of the fetus and infant </a:t>
            </a:r>
            <a:r>
              <a:rPr lang="en-US" sz="5800" kern="1200" dirty="0" smtClean="0">
                <a:solidFill>
                  <a:schemeClr val="tx1"/>
                </a:solidFill>
                <a:effectLst/>
                <a:latin typeface="+mn-lt"/>
                <a:ea typeface="+mn-ea"/>
                <a:cs typeface="+mn-cs"/>
              </a:rPr>
              <a:t>(10</a:t>
            </a:r>
            <a:r>
              <a:rPr lang="en-US" sz="5800" kern="1200" baseline="30000" dirty="0" smtClean="0">
                <a:solidFill>
                  <a:schemeClr val="tx1"/>
                </a:solidFill>
                <a:effectLst/>
                <a:latin typeface="+mn-lt"/>
                <a:ea typeface="+mn-ea"/>
                <a:cs typeface="+mn-cs"/>
              </a:rPr>
              <a:t>th</a:t>
            </a:r>
            <a:r>
              <a:rPr lang="en-US" sz="5800" kern="1200" dirty="0" smtClean="0">
                <a:solidFill>
                  <a:schemeClr val="tx1"/>
                </a:solidFill>
                <a:effectLst/>
                <a:latin typeface="+mn-lt"/>
                <a:ea typeface="+mn-ea"/>
                <a:cs typeface="+mn-cs"/>
              </a:rPr>
              <a:t> ed.) (pp. 513-514). Philadelphia, PA: Elsevier Saunders.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White, R. D. (2003). Individual rooms in the NICU – an evolving concept. </a:t>
            </a:r>
            <a:r>
              <a:rPr lang="en-US" sz="5800" i="1" kern="1200" dirty="0" smtClean="0">
                <a:solidFill>
                  <a:schemeClr val="tx1"/>
                </a:solidFill>
                <a:effectLst/>
                <a:latin typeface="+mn-lt"/>
                <a:ea typeface="+mn-ea"/>
                <a:cs typeface="+mn-cs"/>
              </a:rPr>
              <a:t>Journal of Perinatology, 23</a:t>
            </a:r>
            <a:r>
              <a:rPr lang="en-US" sz="5800" kern="1200" dirty="0" smtClean="0">
                <a:solidFill>
                  <a:schemeClr val="tx1"/>
                </a:solidFill>
                <a:effectLst/>
                <a:latin typeface="+mn-lt"/>
                <a:ea typeface="+mn-ea"/>
                <a:cs typeface="+mn-cs"/>
              </a:rPr>
              <a:t>(Supplement 1), S22-S24.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6. Wilson-Costello, D. &amp; Payne, A. (2017). Long-term neurodevelopmental outcome of preterm infants: Epidemiology and risk factors. In M. S. Kim (Ed.), </a:t>
            </a:r>
            <a:r>
              <a:rPr lang="en-US" sz="5800" i="1" kern="1200" dirty="0" err="1" smtClean="0">
                <a:solidFill>
                  <a:schemeClr val="tx1"/>
                </a:solidFill>
                <a:effectLst/>
                <a:latin typeface="+mn-lt"/>
                <a:ea typeface="+mn-ea"/>
                <a:cs typeface="+mn-cs"/>
              </a:rPr>
              <a:t>UpToDate</a:t>
            </a:r>
            <a:r>
              <a:rPr lang="en-US" sz="5800" i="1" kern="1200" dirty="0" smtClean="0">
                <a:solidFill>
                  <a:schemeClr val="tx1"/>
                </a:solidFill>
                <a:effectLst/>
                <a:latin typeface="+mn-lt"/>
                <a:ea typeface="+mn-ea"/>
                <a:cs typeface="+mn-cs"/>
              </a:rPr>
              <a:t>.</a:t>
            </a:r>
            <a:r>
              <a:rPr lang="en-US" sz="5800" kern="1200" dirty="0" smtClean="0">
                <a:solidFill>
                  <a:schemeClr val="tx1"/>
                </a:solidFill>
                <a:effectLst/>
                <a:latin typeface="+mn-lt"/>
                <a:ea typeface="+mn-ea"/>
                <a:cs typeface="+mn-cs"/>
              </a:rPr>
              <a:t> Retrieved October 7, 2017 from </a:t>
            </a:r>
            <a:r>
              <a:rPr lang="en-US" sz="5800" u="sng" kern="1200" dirty="0" smtClean="0">
                <a:solidFill>
                  <a:schemeClr val="tx1"/>
                </a:solidFill>
                <a:effectLst/>
                <a:latin typeface="+mn-lt"/>
                <a:ea typeface="+mn-ea"/>
                <a:cs typeface="+mn-cs"/>
                <a:hlinkClick r:id="rId4"/>
              </a:rPr>
              <a:t>https://www-uptodate-com.ezproxy.rosalindfranklin.edu/contents/long-term-neurodevelopmental-outcome-of-preterm-infants-epidemiology-and-risk-factors?source=history_widget</a:t>
            </a: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7.</a:t>
            </a:r>
            <a:r>
              <a:rPr lang="en-US" sz="5800" kern="1200" baseline="0" dirty="0" smtClean="0">
                <a:solidFill>
                  <a:schemeClr val="tx1"/>
                </a:solidFill>
                <a:effectLst/>
                <a:latin typeface="+mn-lt"/>
                <a:ea typeface="+mn-ea"/>
                <a:cs typeface="+mn-cs"/>
              </a:rPr>
              <a:t> </a:t>
            </a:r>
            <a:r>
              <a:rPr lang="en-US" sz="5800" kern="1200" dirty="0" smtClean="0">
                <a:solidFill>
                  <a:schemeClr val="tx1"/>
                </a:solidFill>
                <a:effectLst/>
                <a:latin typeface="+mn-lt"/>
                <a:ea typeface="+mn-ea"/>
                <a:cs typeface="+mn-cs"/>
              </a:rPr>
              <a:t>Neuman, B., &amp; Fawcett, J. (2009). </a:t>
            </a:r>
            <a:r>
              <a:rPr lang="en-US" sz="5800" i="1" kern="1200" dirty="0" smtClean="0">
                <a:solidFill>
                  <a:schemeClr val="tx1"/>
                </a:solidFill>
                <a:effectLst/>
                <a:latin typeface="+mn-lt"/>
                <a:ea typeface="+mn-ea"/>
                <a:cs typeface="+mn-cs"/>
              </a:rPr>
              <a:t>The Neuman systems model</a:t>
            </a:r>
            <a:r>
              <a:rPr lang="en-US" sz="5800" kern="1200" dirty="0" smtClean="0">
                <a:solidFill>
                  <a:schemeClr val="tx1"/>
                </a:solidFill>
                <a:effectLst/>
                <a:latin typeface="+mn-lt"/>
                <a:ea typeface="+mn-ea"/>
                <a:cs typeface="+mn-cs"/>
              </a:rPr>
              <a:t> (5</a:t>
            </a:r>
            <a:r>
              <a:rPr lang="en-US" sz="5800" kern="1200" baseline="30000" dirty="0" smtClean="0">
                <a:solidFill>
                  <a:schemeClr val="tx1"/>
                </a:solidFill>
                <a:effectLst/>
                <a:latin typeface="+mn-lt"/>
                <a:ea typeface="+mn-ea"/>
                <a:cs typeface="+mn-cs"/>
              </a:rPr>
              <a:t>th</a:t>
            </a:r>
            <a:r>
              <a:rPr lang="en-US" sz="5800" kern="1200" dirty="0" smtClean="0">
                <a:solidFill>
                  <a:schemeClr val="tx1"/>
                </a:solidFill>
                <a:effectLst/>
                <a:latin typeface="+mn-lt"/>
                <a:ea typeface="+mn-ea"/>
                <a:cs typeface="+mn-cs"/>
              </a:rPr>
              <a:t> ed.). Upper Saddle River, NJ: Prentice Hall. </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baseline="0" dirty="0" smtClean="0">
                <a:solidFill>
                  <a:schemeClr val="tx1"/>
                </a:solidFill>
                <a:effectLst/>
                <a:latin typeface="+mn-lt"/>
                <a:ea typeface="+mn-ea"/>
                <a:cs typeface="+mn-cs"/>
              </a:rPr>
              <a:t>8. </a:t>
            </a:r>
            <a:r>
              <a:rPr lang="en-US" sz="5800" kern="1200" dirty="0" err="1" smtClean="0">
                <a:solidFill>
                  <a:schemeClr val="tx1"/>
                </a:solidFill>
                <a:effectLst/>
                <a:latin typeface="+mn-lt"/>
                <a:ea typeface="+mn-ea"/>
                <a:cs typeface="+mn-cs"/>
              </a:rPr>
              <a:t>Kapellou</a:t>
            </a:r>
            <a:r>
              <a:rPr lang="en-US" sz="5800" kern="1200" dirty="0" smtClean="0">
                <a:solidFill>
                  <a:schemeClr val="tx1"/>
                </a:solidFill>
                <a:effectLst/>
                <a:latin typeface="+mn-lt"/>
                <a:ea typeface="+mn-ea"/>
                <a:cs typeface="+mn-cs"/>
              </a:rPr>
              <a:t>, O., </a:t>
            </a:r>
            <a:r>
              <a:rPr lang="en-US" sz="5800" kern="1200" dirty="0" err="1" smtClean="0">
                <a:solidFill>
                  <a:schemeClr val="tx1"/>
                </a:solidFill>
                <a:effectLst/>
                <a:latin typeface="+mn-lt"/>
                <a:ea typeface="+mn-ea"/>
                <a:cs typeface="+mn-cs"/>
              </a:rPr>
              <a:t>Counsell</a:t>
            </a:r>
            <a:r>
              <a:rPr lang="en-US" sz="5800" kern="1200" dirty="0" smtClean="0">
                <a:solidFill>
                  <a:schemeClr val="tx1"/>
                </a:solidFill>
                <a:effectLst/>
                <a:latin typeface="+mn-lt"/>
                <a:ea typeface="+mn-ea"/>
                <a:cs typeface="+mn-cs"/>
              </a:rPr>
              <a:t>, S. J., </a:t>
            </a:r>
            <a:r>
              <a:rPr lang="en-US" sz="5800" kern="1200" dirty="0" err="1" smtClean="0">
                <a:solidFill>
                  <a:schemeClr val="tx1"/>
                </a:solidFill>
                <a:effectLst/>
                <a:latin typeface="+mn-lt"/>
                <a:ea typeface="+mn-ea"/>
                <a:cs typeface="+mn-cs"/>
              </a:rPr>
              <a:t>Kennea</a:t>
            </a:r>
            <a:r>
              <a:rPr lang="en-US" sz="5800" kern="1200" dirty="0" smtClean="0">
                <a:solidFill>
                  <a:schemeClr val="tx1"/>
                </a:solidFill>
                <a:effectLst/>
                <a:latin typeface="+mn-lt"/>
                <a:ea typeface="+mn-ea"/>
                <a:cs typeface="+mn-cs"/>
              </a:rPr>
              <a:t>, N., </a:t>
            </a:r>
            <a:r>
              <a:rPr lang="en-US" sz="5800" kern="1200" dirty="0" err="1" smtClean="0">
                <a:solidFill>
                  <a:schemeClr val="tx1"/>
                </a:solidFill>
                <a:effectLst/>
                <a:latin typeface="+mn-lt"/>
                <a:ea typeface="+mn-ea"/>
                <a:cs typeface="+mn-cs"/>
              </a:rPr>
              <a:t>Dyet</a:t>
            </a:r>
            <a:r>
              <a:rPr lang="en-US" sz="5800" kern="1200" dirty="0" smtClean="0">
                <a:solidFill>
                  <a:schemeClr val="tx1"/>
                </a:solidFill>
                <a:effectLst/>
                <a:latin typeface="+mn-lt"/>
                <a:ea typeface="+mn-ea"/>
                <a:cs typeface="+mn-cs"/>
              </a:rPr>
              <a:t>, L., Saeed, N., Stark, J. . . . Edwards, A. D. (2006). Abnormal cortical development after premature birth shown by altered </a:t>
            </a:r>
            <a:r>
              <a:rPr lang="en-US" sz="5800" kern="1200" dirty="0" err="1" smtClean="0">
                <a:solidFill>
                  <a:schemeClr val="tx1"/>
                </a:solidFill>
                <a:effectLst/>
                <a:latin typeface="+mn-lt"/>
                <a:ea typeface="+mn-ea"/>
                <a:cs typeface="+mn-cs"/>
              </a:rPr>
              <a:t>allometric</a:t>
            </a:r>
            <a:r>
              <a:rPr lang="en-US" sz="5800" kern="1200" dirty="0" smtClean="0">
                <a:solidFill>
                  <a:schemeClr val="tx1"/>
                </a:solidFill>
                <a:effectLst/>
                <a:latin typeface="+mn-lt"/>
                <a:ea typeface="+mn-ea"/>
                <a:cs typeface="+mn-cs"/>
              </a:rPr>
              <a:t> scaling of brain growth. </a:t>
            </a:r>
            <a:r>
              <a:rPr lang="en-US" sz="5800" kern="1200" dirty="0" err="1" smtClean="0">
                <a:solidFill>
                  <a:schemeClr val="tx1"/>
                </a:solidFill>
                <a:effectLst/>
                <a:latin typeface="+mn-lt"/>
                <a:ea typeface="+mn-ea"/>
                <a:cs typeface="+mn-cs"/>
              </a:rPr>
              <a:t>PLoS</a:t>
            </a:r>
            <a:r>
              <a:rPr lang="en-US" sz="5800" kern="1200" dirty="0" smtClean="0">
                <a:solidFill>
                  <a:schemeClr val="tx1"/>
                </a:solidFill>
                <a:effectLst/>
                <a:latin typeface="+mn-lt"/>
                <a:ea typeface="+mn-ea"/>
                <a:cs typeface="+mn-cs"/>
              </a:rPr>
              <a:t> Medicine, 3(8), 1382-1390.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10.1371/journal.pmed.0030265</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baseline="0" dirty="0" smtClean="0">
                <a:solidFill>
                  <a:schemeClr val="tx1"/>
                </a:solidFill>
                <a:effectLst/>
                <a:latin typeface="+mn-lt"/>
                <a:ea typeface="+mn-ea"/>
                <a:cs typeface="+mn-cs"/>
              </a:rPr>
              <a:t>9. </a:t>
            </a:r>
            <a:r>
              <a:rPr lang="en-US" sz="5800" kern="1200" dirty="0" err="1" smtClean="0">
                <a:solidFill>
                  <a:schemeClr val="tx1"/>
                </a:solidFill>
                <a:effectLst/>
                <a:latin typeface="+mn-lt"/>
                <a:ea typeface="+mn-ea"/>
                <a:cs typeface="+mn-cs"/>
              </a:rPr>
              <a:t>Domanico</a:t>
            </a:r>
            <a:r>
              <a:rPr lang="en-US" sz="5800" kern="1200" dirty="0" smtClean="0">
                <a:solidFill>
                  <a:schemeClr val="tx1"/>
                </a:solidFill>
                <a:effectLst/>
                <a:latin typeface="+mn-lt"/>
                <a:ea typeface="+mn-ea"/>
                <a:cs typeface="+mn-cs"/>
              </a:rPr>
              <a:t>, R., Davis, D. IK., Coleman, F., &amp; Davis, B. O. (2011). Documenting the NICU design dilemma: Comparative patient progress in open-ward and single family room units. </a:t>
            </a:r>
            <a:r>
              <a:rPr lang="en-US" sz="5800" i="1" kern="1200" dirty="0" smtClean="0">
                <a:solidFill>
                  <a:schemeClr val="tx1"/>
                </a:solidFill>
                <a:effectLst/>
                <a:latin typeface="+mn-lt"/>
                <a:ea typeface="+mn-ea"/>
                <a:cs typeface="+mn-cs"/>
              </a:rPr>
              <a:t>Journal of Perinatology, 31</a:t>
            </a:r>
            <a:r>
              <a:rPr lang="en-US" sz="5800" kern="1200" dirty="0" smtClean="0">
                <a:solidFill>
                  <a:schemeClr val="tx1"/>
                </a:solidFill>
                <a:effectLst/>
                <a:latin typeface="+mn-lt"/>
                <a:ea typeface="+mn-ea"/>
                <a:cs typeface="+mn-cs"/>
              </a:rPr>
              <a:t>(4), 281-288.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10.1038/jp.2010.120</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10. </a:t>
            </a:r>
            <a:r>
              <a:rPr lang="en-US" sz="5800" kern="1200" dirty="0" smtClean="0">
                <a:solidFill>
                  <a:schemeClr val="tx1"/>
                </a:solidFill>
                <a:effectLst/>
                <a:latin typeface="+mn-lt"/>
                <a:ea typeface="+mn-ea"/>
                <a:cs typeface="+mn-cs"/>
              </a:rPr>
              <a:t>Pineda, R., Durant, P., </a:t>
            </a:r>
            <a:r>
              <a:rPr lang="en-US" sz="5800" kern="1200" dirty="0" err="1" smtClean="0">
                <a:solidFill>
                  <a:schemeClr val="tx1"/>
                </a:solidFill>
                <a:effectLst/>
                <a:latin typeface="+mn-lt"/>
                <a:ea typeface="+mn-ea"/>
                <a:cs typeface="+mn-cs"/>
              </a:rPr>
              <a:t>Mathur</a:t>
            </a:r>
            <a:r>
              <a:rPr lang="en-US" sz="5800" kern="1200" dirty="0" smtClean="0">
                <a:solidFill>
                  <a:schemeClr val="tx1"/>
                </a:solidFill>
                <a:effectLst/>
                <a:latin typeface="+mn-lt"/>
                <a:ea typeface="+mn-ea"/>
                <a:cs typeface="+mn-cs"/>
              </a:rPr>
              <a:t>, A., </a:t>
            </a:r>
            <a:r>
              <a:rPr lang="en-US" sz="5800" kern="1200" dirty="0" err="1" smtClean="0">
                <a:solidFill>
                  <a:schemeClr val="tx1"/>
                </a:solidFill>
                <a:effectLst/>
                <a:latin typeface="+mn-lt"/>
                <a:ea typeface="+mn-ea"/>
                <a:cs typeface="+mn-cs"/>
              </a:rPr>
              <a:t>Inder</a:t>
            </a:r>
            <a:r>
              <a:rPr lang="en-US" sz="5800" kern="1200" dirty="0" smtClean="0">
                <a:solidFill>
                  <a:schemeClr val="tx1"/>
                </a:solidFill>
                <a:effectLst/>
                <a:latin typeface="+mn-lt"/>
                <a:ea typeface="+mn-ea"/>
                <a:cs typeface="+mn-cs"/>
              </a:rPr>
              <a:t>, T., </a:t>
            </a:r>
            <a:r>
              <a:rPr lang="en-US" sz="5800" kern="1200" dirty="0" err="1" smtClean="0">
                <a:solidFill>
                  <a:schemeClr val="tx1"/>
                </a:solidFill>
                <a:effectLst/>
                <a:latin typeface="+mn-lt"/>
                <a:ea typeface="+mn-ea"/>
                <a:cs typeface="+mn-cs"/>
              </a:rPr>
              <a:t>Wallendorf</a:t>
            </a:r>
            <a:r>
              <a:rPr lang="en-US" sz="5800" kern="1200" dirty="0" smtClean="0">
                <a:solidFill>
                  <a:schemeClr val="tx1"/>
                </a:solidFill>
                <a:effectLst/>
                <a:latin typeface="+mn-lt"/>
                <a:ea typeface="+mn-ea"/>
                <a:cs typeface="+mn-cs"/>
              </a:rPr>
              <a:t>, M., &amp; </a:t>
            </a:r>
            <a:r>
              <a:rPr lang="en-US" sz="5800" kern="1200" dirty="0" err="1" smtClean="0">
                <a:solidFill>
                  <a:schemeClr val="tx1"/>
                </a:solidFill>
                <a:effectLst/>
                <a:latin typeface="+mn-lt"/>
                <a:ea typeface="+mn-ea"/>
                <a:cs typeface="+mn-cs"/>
              </a:rPr>
              <a:t>Scblaggar</a:t>
            </a:r>
            <a:r>
              <a:rPr lang="en-US" sz="5800" kern="1200" dirty="0" smtClean="0">
                <a:solidFill>
                  <a:schemeClr val="tx1"/>
                </a:solidFill>
                <a:effectLst/>
                <a:latin typeface="+mn-lt"/>
                <a:ea typeface="+mn-ea"/>
                <a:cs typeface="+mn-cs"/>
              </a:rPr>
              <a:t>, B. L. (2017). Auditory exposure in the neonatal intensive care unit: Room type and other predictors. </a:t>
            </a:r>
            <a:r>
              <a:rPr lang="en-US" sz="5800" i="1" kern="1200" dirty="0" smtClean="0">
                <a:solidFill>
                  <a:schemeClr val="tx1"/>
                </a:solidFill>
                <a:effectLst/>
                <a:latin typeface="+mn-lt"/>
                <a:ea typeface="+mn-ea"/>
                <a:cs typeface="+mn-cs"/>
              </a:rPr>
              <a:t>The Journal of Pediatrics</a:t>
            </a:r>
            <a:r>
              <a:rPr lang="en-US" sz="5800" kern="1200" dirty="0" smtClean="0">
                <a:solidFill>
                  <a:schemeClr val="tx1"/>
                </a:solidFill>
                <a:effectLst/>
                <a:latin typeface="+mn-lt"/>
                <a:ea typeface="+mn-ea"/>
                <a:cs typeface="+mn-cs"/>
              </a:rPr>
              <a:t>, 183, 56-66.e3.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a:t>
            </a:r>
            <a:r>
              <a:rPr lang="en-US" sz="5800" kern="1200" dirty="0" smtClean="0">
                <a:solidFill>
                  <a:schemeClr val="tx1"/>
                </a:solidFill>
                <a:effectLst/>
                <a:latin typeface="+mn-lt"/>
                <a:ea typeface="+mn-ea"/>
                <a:cs typeface="+mn-cs"/>
              </a:rPr>
              <a:t>10.1016/j.jpeds.2016.12.072</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11.</a:t>
            </a:r>
            <a:r>
              <a:rPr lang="en-US" sz="5800" kern="1200" baseline="0" dirty="0" smtClean="0">
                <a:solidFill>
                  <a:schemeClr val="tx1"/>
                </a:solidFill>
                <a:effectLst/>
                <a:latin typeface="+mn-lt"/>
                <a:ea typeface="+mn-ea"/>
                <a:cs typeface="+mn-cs"/>
              </a:rPr>
              <a:t> </a:t>
            </a:r>
            <a:r>
              <a:rPr lang="en-US" sz="5800" kern="1200" dirty="0" smtClean="0">
                <a:solidFill>
                  <a:schemeClr val="tx1"/>
                </a:solidFill>
                <a:effectLst/>
                <a:latin typeface="+mn-lt"/>
                <a:ea typeface="+mn-ea"/>
                <a:cs typeface="+mn-cs"/>
              </a:rPr>
              <a:t>Meredith, J. L., </a:t>
            </a:r>
            <a:r>
              <a:rPr lang="en-US" sz="5800" kern="1200" dirty="0" err="1" smtClean="0">
                <a:solidFill>
                  <a:schemeClr val="tx1"/>
                </a:solidFill>
                <a:effectLst/>
                <a:latin typeface="+mn-lt"/>
                <a:ea typeface="+mn-ea"/>
                <a:cs typeface="+mn-cs"/>
              </a:rPr>
              <a:t>Jnah</a:t>
            </a:r>
            <a:r>
              <a:rPr lang="en-US" sz="5800" kern="1200" dirty="0" smtClean="0">
                <a:solidFill>
                  <a:schemeClr val="tx1"/>
                </a:solidFill>
                <a:effectLst/>
                <a:latin typeface="+mn-lt"/>
                <a:ea typeface="+mn-ea"/>
                <a:cs typeface="+mn-cs"/>
              </a:rPr>
              <a:t>, A., &amp; Newberry, D. (2017). The NICU environment: Infusing single-family room benefits into the open-bay setting. </a:t>
            </a:r>
            <a:r>
              <a:rPr lang="en-US" sz="5800" i="1" kern="1200" dirty="0" smtClean="0">
                <a:solidFill>
                  <a:schemeClr val="tx1"/>
                </a:solidFill>
                <a:effectLst/>
                <a:latin typeface="+mn-lt"/>
                <a:ea typeface="+mn-ea"/>
                <a:cs typeface="+mn-cs"/>
              </a:rPr>
              <a:t>Neonatal Network, 36</a:t>
            </a:r>
            <a:r>
              <a:rPr lang="en-US" sz="5800" kern="1200" dirty="0" smtClean="0">
                <a:solidFill>
                  <a:schemeClr val="tx1"/>
                </a:solidFill>
                <a:effectLst/>
                <a:latin typeface="+mn-lt"/>
                <a:ea typeface="+mn-ea"/>
                <a:cs typeface="+mn-cs"/>
              </a:rPr>
              <a:t>(2), 69-76.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10.1891/0730-0832.36.2.69</a:t>
            </a:r>
          </a:p>
          <a:p>
            <a:r>
              <a:rPr lang="en-US" sz="5800" kern="1200" dirty="0" smtClean="0">
                <a:solidFill>
                  <a:schemeClr val="tx1"/>
                </a:solidFill>
                <a:effectLst/>
                <a:latin typeface="+mn-lt"/>
                <a:ea typeface="+mn-ea"/>
                <a:cs typeface="+mn-cs"/>
              </a:rPr>
              <a:t>12.</a:t>
            </a:r>
            <a:r>
              <a:rPr lang="en-US" sz="5800" kern="1200" baseline="0" dirty="0" smtClean="0">
                <a:solidFill>
                  <a:schemeClr val="tx1"/>
                </a:solidFill>
                <a:effectLst/>
                <a:latin typeface="+mn-lt"/>
                <a:ea typeface="+mn-ea"/>
                <a:cs typeface="+mn-cs"/>
              </a:rPr>
              <a:t> </a:t>
            </a:r>
            <a:r>
              <a:rPr lang="en-US" sz="5800" kern="1200" dirty="0" err="1" smtClean="0">
                <a:solidFill>
                  <a:schemeClr val="tx1"/>
                </a:solidFill>
                <a:effectLst/>
                <a:latin typeface="+mn-lt"/>
                <a:ea typeface="+mn-ea"/>
                <a:cs typeface="+mn-cs"/>
              </a:rPr>
              <a:t>Vohr</a:t>
            </a:r>
            <a:r>
              <a:rPr lang="en-US" sz="5800" kern="1200" dirty="0" smtClean="0">
                <a:solidFill>
                  <a:schemeClr val="tx1"/>
                </a:solidFill>
                <a:effectLst/>
                <a:latin typeface="+mn-lt"/>
                <a:ea typeface="+mn-ea"/>
                <a:cs typeface="+mn-cs"/>
              </a:rPr>
              <a:t>, B. McGowan, E., McKinley, L., Tucker, R., </a:t>
            </a:r>
            <a:r>
              <a:rPr lang="en-US" sz="5800" kern="1200" dirty="0" err="1" smtClean="0">
                <a:solidFill>
                  <a:schemeClr val="tx1"/>
                </a:solidFill>
                <a:effectLst/>
                <a:latin typeface="+mn-lt"/>
                <a:ea typeface="+mn-ea"/>
                <a:cs typeface="+mn-cs"/>
              </a:rPr>
              <a:t>Keszler</a:t>
            </a:r>
            <a:r>
              <a:rPr lang="en-US" sz="5800" kern="1200" dirty="0" smtClean="0">
                <a:solidFill>
                  <a:schemeClr val="tx1"/>
                </a:solidFill>
                <a:effectLst/>
                <a:latin typeface="+mn-lt"/>
                <a:ea typeface="+mn-ea"/>
                <a:cs typeface="+mn-cs"/>
              </a:rPr>
              <a:t>, L., &amp; </a:t>
            </a:r>
            <a:r>
              <a:rPr lang="en-US" sz="5800" kern="1200" dirty="0" err="1" smtClean="0">
                <a:solidFill>
                  <a:schemeClr val="tx1"/>
                </a:solidFill>
                <a:effectLst/>
                <a:latin typeface="+mn-lt"/>
                <a:ea typeface="+mn-ea"/>
                <a:cs typeface="+mn-cs"/>
              </a:rPr>
              <a:t>Alksninis</a:t>
            </a:r>
            <a:r>
              <a:rPr lang="en-US" sz="5800" kern="1200" dirty="0" smtClean="0">
                <a:solidFill>
                  <a:schemeClr val="tx1"/>
                </a:solidFill>
                <a:effectLst/>
                <a:latin typeface="+mn-lt"/>
                <a:ea typeface="+mn-ea"/>
                <a:cs typeface="+mn-cs"/>
              </a:rPr>
              <a:t>, B. (2017). Differential effects of the single-family room neonatal intensive care unit on 18-24-month Bayley scores of preterm infants. </a:t>
            </a:r>
            <a:r>
              <a:rPr lang="en-US" sz="5800" i="1" kern="1200" dirty="0" smtClean="0">
                <a:solidFill>
                  <a:schemeClr val="tx1"/>
                </a:solidFill>
                <a:effectLst/>
                <a:latin typeface="+mn-lt"/>
                <a:ea typeface="+mn-ea"/>
                <a:cs typeface="+mn-cs"/>
              </a:rPr>
              <a:t>The Journal of Pediatrics</a:t>
            </a:r>
            <a:r>
              <a:rPr lang="en-US" sz="5800" kern="1200" dirty="0" smtClean="0">
                <a:solidFill>
                  <a:schemeClr val="tx1"/>
                </a:solidFill>
                <a:effectLst/>
                <a:latin typeface="+mn-lt"/>
                <a:ea typeface="+mn-ea"/>
                <a:cs typeface="+mn-cs"/>
              </a:rPr>
              <a:t>, 185, 42-48.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10.1016/j.jpeds.2017.01.056</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baseline="0" dirty="0" smtClean="0">
                <a:solidFill>
                  <a:schemeClr val="tx1"/>
                </a:solidFill>
                <a:effectLst/>
                <a:latin typeface="+mn-lt"/>
                <a:ea typeface="+mn-ea"/>
                <a:cs typeface="+mn-cs"/>
              </a:rPr>
              <a:t>13. </a:t>
            </a:r>
            <a:r>
              <a:rPr lang="en-US" sz="5800" kern="1200" dirty="0" smtClean="0">
                <a:solidFill>
                  <a:schemeClr val="tx1"/>
                </a:solidFill>
                <a:effectLst/>
                <a:latin typeface="+mn-lt"/>
                <a:ea typeface="+mn-ea"/>
                <a:cs typeface="+mn-cs"/>
              </a:rPr>
              <a:t>Lester, B. M., Hawes, K., </a:t>
            </a:r>
            <a:r>
              <a:rPr lang="en-US" sz="5800" kern="1200" dirty="0" err="1" smtClean="0">
                <a:solidFill>
                  <a:schemeClr val="tx1"/>
                </a:solidFill>
                <a:effectLst/>
                <a:latin typeface="+mn-lt"/>
                <a:ea typeface="+mn-ea"/>
                <a:cs typeface="+mn-cs"/>
              </a:rPr>
              <a:t>Abar</a:t>
            </a:r>
            <a:r>
              <a:rPr lang="en-US" sz="5800" kern="1200" dirty="0" smtClean="0">
                <a:solidFill>
                  <a:schemeClr val="tx1"/>
                </a:solidFill>
                <a:effectLst/>
                <a:latin typeface="+mn-lt"/>
                <a:ea typeface="+mn-ea"/>
                <a:cs typeface="+mn-cs"/>
              </a:rPr>
              <a:t>, B., Sullivan, M., Miller, R., </a:t>
            </a:r>
            <a:r>
              <a:rPr lang="en-US" sz="5800" kern="1200" dirty="0" err="1" smtClean="0">
                <a:solidFill>
                  <a:schemeClr val="tx1"/>
                </a:solidFill>
                <a:effectLst/>
                <a:latin typeface="+mn-lt"/>
                <a:ea typeface="+mn-ea"/>
                <a:cs typeface="+mn-cs"/>
              </a:rPr>
              <a:t>Bigsby</a:t>
            </a:r>
            <a:r>
              <a:rPr lang="en-US" sz="5800" kern="1200" dirty="0" smtClean="0">
                <a:solidFill>
                  <a:schemeClr val="tx1"/>
                </a:solidFill>
                <a:effectLst/>
                <a:latin typeface="+mn-lt"/>
                <a:ea typeface="+mn-ea"/>
                <a:cs typeface="+mn-cs"/>
              </a:rPr>
              <a:t>, R., ... Padbury, J. F. (2014). Single-family room care and neurobehavioral and medical outcomes in preterm infants. </a:t>
            </a:r>
            <a:r>
              <a:rPr lang="en-US" sz="5800" i="1" kern="1200" dirty="0" smtClean="0">
                <a:solidFill>
                  <a:schemeClr val="tx1"/>
                </a:solidFill>
                <a:effectLst/>
                <a:latin typeface="+mn-lt"/>
                <a:ea typeface="+mn-ea"/>
                <a:cs typeface="+mn-cs"/>
              </a:rPr>
              <a:t>Pediatrics, 134</a:t>
            </a:r>
            <a:r>
              <a:rPr lang="en-US" sz="5800" kern="1200" dirty="0" smtClean="0">
                <a:solidFill>
                  <a:schemeClr val="tx1"/>
                </a:solidFill>
                <a:effectLst/>
                <a:latin typeface="+mn-lt"/>
                <a:ea typeface="+mn-ea"/>
                <a:cs typeface="+mn-cs"/>
              </a:rPr>
              <a:t>(4), 754-760.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10.1542/peds.2013-4252</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14. Pineda, R. G., Neil, J., </a:t>
            </a:r>
            <a:r>
              <a:rPr lang="en-US" sz="5800" kern="1200" dirty="0" err="1" smtClean="0">
                <a:solidFill>
                  <a:schemeClr val="tx1"/>
                </a:solidFill>
                <a:effectLst/>
                <a:latin typeface="+mn-lt"/>
                <a:ea typeface="+mn-ea"/>
                <a:cs typeface="+mn-cs"/>
              </a:rPr>
              <a:t>Dierker</a:t>
            </a:r>
            <a:r>
              <a:rPr lang="en-US" sz="5800" kern="1200" dirty="0" smtClean="0">
                <a:solidFill>
                  <a:schemeClr val="tx1"/>
                </a:solidFill>
                <a:effectLst/>
                <a:latin typeface="+mn-lt"/>
                <a:ea typeface="+mn-ea"/>
                <a:cs typeface="+mn-cs"/>
              </a:rPr>
              <a:t>, D., </a:t>
            </a:r>
            <a:r>
              <a:rPr lang="en-US" sz="5800" kern="1200" dirty="0" err="1" smtClean="0">
                <a:solidFill>
                  <a:schemeClr val="tx1"/>
                </a:solidFill>
                <a:effectLst/>
                <a:latin typeface="+mn-lt"/>
                <a:ea typeface="+mn-ea"/>
                <a:cs typeface="+mn-cs"/>
              </a:rPr>
              <a:t>Smyser</a:t>
            </a:r>
            <a:r>
              <a:rPr lang="en-US" sz="5800" kern="1200" dirty="0" smtClean="0">
                <a:solidFill>
                  <a:schemeClr val="tx1"/>
                </a:solidFill>
                <a:effectLst/>
                <a:latin typeface="+mn-lt"/>
                <a:ea typeface="+mn-ea"/>
                <a:cs typeface="+mn-cs"/>
              </a:rPr>
              <a:t>, C. D., </a:t>
            </a:r>
            <a:r>
              <a:rPr lang="en-US" sz="5800" kern="1200" dirty="0" err="1" smtClean="0">
                <a:solidFill>
                  <a:schemeClr val="tx1"/>
                </a:solidFill>
                <a:effectLst/>
                <a:latin typeface="+mn-lt"/>
                <a:ea typeface="+mn-ea"/>
                <a:cs typeface="+mn-cs"/>
              </a:rPr>
              <a:t>Wallendor</a:t>
            </a:r>
            <a:r>
              <a:rPr lang="en-US" sz="5800" kern="1200" dirty="0" smtClean="0">
                <a:solidFill>
                  <a:schemeClr val="tx1"/>
                </a:solidFill>
                <a:effectLst/>
                <a:latin typeface="+mn-lt"/>
                <a:ea typeface="+mn-ea"/>
                <a:cs typeface="+mn-cs"/>
              </a:rPr>
              <a:t>, M., </a:t>
            </a:r>
            <a:r>
              <a:rPr lang="en-US" sz="5800" kern="1200" dirty="0" err="1" smtClean="0">
                <a:solidFill>
                  <a:schemeClr val="tx1"/>
                </a:solidFill>
                <a:effectLst/>
                <a:latin typeface="+mn-lt"/>
                <a:ea typeface="+mn-ea"/>
                <a:cs typeface="+mn-cs"/>
              </a:rPr>
              <a:t>Kidokoro</a:t>
            </a:r>
            <a:r>
              <a:rPr lang="en-US" sz="5800" kern="1200" dirty="0" smtClean="0">
                <a:solidFill>
                  <a:schemeClr val="tx1"/>
                </a:solidFill>
                <a:effectLst/>
                <a:latin typeface="+mn-lt"/>
                <a:ea typeface="+mn-ea"/>
                <a:cs typeface="+mn-cs"/>
              </a:rPr>
              <a:t>, H., ... </a:t>
            </a:r>
            <a:r>
              <a:rPr lang="en-US" sz="5800" kern="1200" dirty="0" err="1" smtClean="0">
                <a:solidFill>
                  <a:schemeClr val="tx1"/>
                </a:solidFill>
                <a:effectLst/>
                <a:latin typeface="+mn-lt"/>
                <a:ea typeface="+mn-ea"/>
                <a:cs typeface="+mn-cs"/>
              </a:rPr>
              <a:t>Inder</a:t>
            </a:r>
            <a:r>
              <a:rPr lang="en-US" sz="5800" kern="1200" dirty="0" smtClean="0">
                <a:solidFill>
                  <a:schemeClr val="tx1"/>
                </a:solidFill>
                <a:effectLst/>
                <a:latin typeface="+mn-lt"/>
                <a:ea typeface="+mn-ea"/>
                <a:cs typeface="+mn-cs"/>
              </a:rPr>
              <a:t>, T. (2014). Alterations in brain structure and neurodevelopmental outcome in preterm infants hospitalized in different neonatal intensive care unit environments. </a:t>
            </a:r>
            <a:r>
              <a:rPr lang="en-US" sz="5800" i="1" kern="1200" dirty="0" smtClean="0">
                <a:solidFill>
                  <a:schemeClr val="tx1"/>
                </a:solidFill>
                <a:effectLst/>
                <a:latin typeface="+mn-lt"/>
                <a:ea typeface="+mn-ea"/>
                <a:cs typeface="+mn-cs"/>
              </a:rPr>
              <a:t>The Journal of Pediatrics,</a:t>
            </a:r>
            <a:r>
              <a:rPr lang="en-US" sz="5800" kern="1200" dirty="0" smtClean="0">
                <a:solidFill>
                  <a:schemeClr val="tx1"/>
                </a:solidFill>
                <a:effectLst/>
                <a:latin typeface="+mn-lt"/>
                <a:ea typeface="+mn-ea"/>
                <a:cs typeface="+mn-cs"/>
              </a:rPr>
              <a:t> 164(1), 52-60.e2.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10.1016/j.jpeds.2013.08.047</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15. Lester, B. M., Miller, R. J., Hawes, K., Salisbury, A., </a:t>
            </a:r>
            <a:r>
              <a:rPr lang="en-US" sz="5800" kern="1200" dirty="0" err="1" smtClean="0">
                <a:solidFill>
                  <a:schemeClr val="tx1"/>
                </a:solidFill>
                <a:effectLst/>
                <a:latin typeface="+mn-lt"/>
                <a:ea typeface="+mn-ea"/>
                <a:cs typeface="+mn-cs"/>
              </a:rPr>
              <a:t>Bigsby</a:t>
            </a:r>
            <a:r>
              <a:rPr lang="en-US" sz="5800" kern="1200" dirty="0" smtClean="0">
                <a:solidFill>
                  <a:schemeClr val="tx1"/>
                </a:solidFill>
                <a:effectLst/>
                <a:latin typeface="+mn-lt"/>
                <a:ea typeface="+mn-ea"/>
                <a:cs typeface="+mn-cs"/>
              </a:rPr>
              <a:t>, R., Sullivan, M. C., &amp; Padbury, J. F. (2011). Infant neurobehavioral development. </a:t>
            </a:r>
            <a:r>
              <a:rPr lang="en-US" sz="5800" i="1" kern="1200" dirty="0" smtClean="0">
                <a:solidFill>
                  <a:schemeClr val="tx1"/>
                </a:solidFill>
                <a:effectLst/>
                <a:latin typeface="+mn-lt"/>
                <a:ea typeface="+mn-ea"/>
                <a:cs typeface="+mn-cs"/>
              </a:rPr>
              <a:t>Seminars in Perinatology, 35</a:t>
            </a:r>
            <a:r>
              <a:rPr lang="en-US" sz="5800" kern="1200" dirty="0" smtClean="0">
                <a:solidFill>
                  <a:schemeClr val="tx1"/>
                </a:solidFill>
                <a:effectLst/>
                <a:latin typeface="+mn-lt"/>
                <a:ea typeface="+mn-ea"/>
                <a:cs typeface="+mn-cs"/>
              </a:rPr>
              <a:t>(1), 8-19.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10.1053/j.semperi.2010.10.003</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16. American Academy of Pediatrics. (1997). Noise: A hazard for the fetus and newborn. </a:t>
            </a:r>
            <a:r>
              <a:rPr lang="en-US" sz="5800" i="1" kern="1200" dirty="0" smtClean="0">
                <a:solidFill>
                  <a:schemeClr val="tx1"/>
                </a:solidFill>
                <a:effectLst/>
                <a:latin typeface="+mn-lt"/>
                <a:ea typeface="+mn-ea"/>
                <a:cs typeface="+mn-cs"/>
              </a:rPr>
              <a:t>Pediatrics, 100</a:t>
            </a:r>
            <a:r>
              <a:rPr lang="en-US" sz="5800" kern="1200" dirty="0" smtClean="0">
                <a:solidFill>
                  <a:schemeClr val="tx1"/>
                </a:solidFill>
                <a:effectLst/>
                <a:latin typeface="+mn-lt"/>
                <a:ea typeface="+mn-ea"/>
                <a:cs typeface="+mn-cs"/>
              </a:rPr>
              <a:t>(4), 724-727.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10.1542/peds.100.4.724</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17. White, R. D., Smith, J. A., Shepley, M. M. (2013). Recommended standards for newborn ICU design, eighth edition. </a:t>
            </a:r>
            <a:r>
              <a:rPr lang="en-US" sz="5800" i="1" kern="1200" dirty="0" smtClean="0">
                <a:solidFill>
                  <a:schemeClr val="tx1"/>
                </a:solidFill>
                <a:effectLst/>
                <a:latin typeface="+mn-lt"/>
                <a:ea typeface="+mn-ea"/>
                <a:cs typeface="+mn-cs"/>
              </a:rPr>
              <a:t>Journal of Perinatology, 33</a:t>
            </a:r>
            <a:r>
              <a:rPr lang="en-US" sz="5800" kern="1200" dirty="0" smtClean="0">
                <a:solidFill>
                  <a:schemeClr val="tx1"/>
                </a:solidFill>
                <a:effectLst/>
                <a:latin typeface="+mn-lt"/>
                <a:ea typeface="+mn-ea"/>
                <a:cs typeface="+mn-cs"/>
              </a:rPr>
              <a:t>(S1), S2-S16.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10.1038/jp.2013.10</a:t>
            </a:r>
          </a:p>
          <a:p>
            <a:pPr marL="0" marR="0" indent="0" algn="l" defTabSz="4388900" rtl="0" eaLnBrk="1" fontAlgn="auto" latinLnBrk="0" hangingPunct="1">
              <a:lnSpc>
                <a:spcPct val="100000"/>
              </a:lnSpc>
              <a:spcBef>
                <a:spcPts val="0"/>
              </a:spcBef>
              <a:spcAft>
                <a:spcPts val="0"/>
              </a:spcAft>
              <a:buClrTx/>
              <a:buSzTx/>
              <a:buFontTx/>
              <a:buNone/>
              <a:tabLst/>
              <a:defRPr/>
            </a:pPr>
            <a:r>
              <a:rPr lang="en-US" sz="5800" kern="1200" dirty="0" smtClean="0">
                <a:solidFill>
                  <a:schemeClr val="tx1"/>
                </a:solidFill>
                <a:effectLst/>
                <a:latin typeface="+mn-lt"/>
                <a:ea typeface="+mn-ea"/>
                <a:cs typeface="+mn-cs"/>
              </a:rPr>
              <a:t>18.</a:t>
            </a:r>
            <a:r>
              <a:rPr lang="en-US" sz="5800" kern="1200" baseline="0" dirty="0" smtClean="0">
                <a:solidFill>
                  <a:schemeClr val="tx1"/>
                </a:solidFill>
                <a:effectLst/>
                <a:latin typeface="+mn-lt"/>
                <a:ea typeface="+mn-ea"/>
                <a:cs typeface="+mn-cs"/>
              </a:rPr>
              <a:t> </a:t>
            </a:r>
            <a:r>
              <a:rPr lang="en-US" sz="5800" kern="1200" dirty="0" smtClean="0">
                <a:solidFill>
                  <a:schemeClr val="tx1"/>
                </a:solidFill>
                <a:effectLst/>
                <a:latin typeface="+mn-lt"/>
                <a:ea typeface="+mn-ea"/>
                <a:cs typeface="+mn-cs"/>
              </a:rPr>
              <a:t>Rand, K. &amp; </a:t>
            </a:r>
            <a:r>
              <a:rPr lang="en-US" sz="5800" kern="1200" dirty="0" err="1" smtClean="0">
                <a:solidFill>
                  <a:schemeClr val="tx1"/>
                </a:solidFill>
                <a:effectLst/>
                <a:latin typeface="+mn-lt"/>
                <a:ea typeface="+mn-ea"/>
                <a:cs typeface="+mn-cs"/>
              </a:rPr>
              <a:t>Lahav</a:t>
            </a:r>
            <a:r>
              <a:rPr lang="en-US" sz="5800" kern="1200" dirty="0" smtClean="0">
                <a:solidFill>
                  <a:schemeClr val="tx1"/>
                </a:solidFill>
                <a:effectLst/>
                <a:latin typeface="+mn-lt"/>
                <a:ea typeface="+mn-ea"/>
                <a:cs typeface="+mn-cs"/>
              </a:rPr>
              <a:t>, A. (2014). Impact of the NICU environment on language deprivation in preterm infants. </a:t>
            </a:r>
            <a:r>
              <a:rPr lang="en-US" sz="5800" i="1" kern="1200" dirty="0" err="1" smtClean="0">
                <a:solidFill>
                  <a:schemeClr val="tx1"/>
                </a:solidFill>
                <a:effectLst/>
                <a:latin typeface="+mn-lt"/>
                <a:ea typeface="+mn-ea"/>
                <a:cs typeface="+mn-cs"/>
              </a:rPr>
              <a:t>Acta</a:t>
            </a:r>
            <a:r>
              <a:rPr lang="en-US" sz="5800" i="1" kern="1200" dirty="0" smtClean="0">
                <a:solidFill>
                  <a:schemeClr val="tx1"/>
                </a:solidFill>
                <a:effectLst/>
                <a:latin typeface="+mn-lt"/>
                <a:ea typeface="+mn-ea"/>
                <a:cs typeface="+mn-cs"/>
              </a:rPr>
              <a:t> </a:t>
            </a:r>
            <a:r>
              <a:rPr lang="en-US" sz="5800" i="1" kern="1200" dirty="0" err="1" smtClean="0">
                <a:solidFill>
                  <a:schemeClr val="tx1"/>
                </a:solidFill>
                <a:effectLst/>
                <a:latin typeface="+mn-lt"/>
                <a:ea typeface="+mn-ea"/>
                <a:cs typeface="+mn-cs"/>
              </a:rPr>
              <a:t>Paediatrica</a:t>
            </a:r>
            <a:r>
              <a:rPr lang="en-US" sz="5800" i="1" kern="1200" dirty="0" smtClean="0">
                <a:solidFill>
                  <a:schemeClr val="tx1"/>
                </a:solidFill>
                <a:effectLst/>
                <a:latin typeface="+mn-lt"/>
                <a:ea typeface="+mn-ea"/>
                <a:cs typeface="+mn-cs"/>
              </a:rPr>
              <a:t>, 103</a:t>
            </a:r>
            <a:r>
              <a:rPr lang="en-US" sz="5800" kern="1200" dirty="0" smtClean="0">
                <a:solidFill>
                  <a:schemeClr val="tx1"/>
                </a:solidFill>
                <a:effectLst/>
                <a:latin typeface="+mn-lt"/>
                <a:ea typeface="+mn-ea"/>
                <a:cs typeface="+mn-cs"/>
              </a:rPr>
              <a:t>(3), 243-248. </a:t>
            </a:r>
            <a:r>
              <a:rPr lang="en-US" sz="5800" kern="1200" dirty="0" err="1" smtClean="0">
                <a:solidFill>
                  <a:schemeClr val="tx1"/>
                </a:solidFill>
                <a:effectLst/>
                <a:latin typeface="+mn-lt"/>
                <a:ea typeface="+mn-ea"/>
                <a:cs typeface="+mn-cs"/>
              </a:rPr>
              <a:t>doi</a:t>
            </a:r>
            <a:r>
              <a:rPr lang="en-US" sz="5800" kern="1200" dirty="0" smtClean="0">
                <a:solidFill>
                  <a:schemeClr val="tx1"/>
                </a:solidFill>
                <a:effectLst/>
                <a:latin typeface="+mn-lt"/>
                <a:ea typeface="+mn-ea"/>
                <a:cs typeface="+mn-cs"/>
              </a:rPr>
              <a:t>: 10.1111/</a:t>
            </a:r>
            <a:r>
              <a:rPr lang="en-US" sz="5800" kern="1200" dirty="0" err="1" smtClean="0">
                <a:solidFill>
                  <a:schemeClr val="tx1"/>
                </a:solidFill>
                <a:effectLst/>
                <a:latin typeface="+mn-lt"/>
                <a:ea typeface="+mn-ea"/>
                <a:cs typeface="+mn-cs"/>
              </a:rPr>
              <a:t>apa</a:t>
            </a:r>
            <a:r>
              <a:rPr lang="en-US" sz="5800" kern="1200" dirty="0" smtClean="0">
                <a:solidFill>
                  <a:schemeClr val="tx1"/>
                </a:solidFill>
                <a:effectLst/>
                <a:latin typeface="+mn-lt"/>
                <a:ea typeface="+mn-ea"/>
                <a:cs typeface="+mn-cs"/>
              </a:rPr>
              <a:t>/12481</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baseline="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pPr marL="0" marR="0" indent="0" algn="l" defTabSz="4388900" rtl="0" eaLnBrk="1" fontAlgn="auto" latinLnBrk="0" hangingPunct="1">
              <a:lnSpc>
                <a:spcPct val="100000"/>
              </a:lnSpc>
              <a:spcBef>
                <a:spcPts val="0"/>
              </a:spcBef>
              <a:spcAft>
                <a:spcPts val="0"/>
              </a:spcAft>
              <a:buClrTx/>
              <a:buSzTx/>
              <a:buFontTx/>
              <a:buNone/>
              <a:tabLst/>
              <a:defRPr/>
            </a:pPr>
            <a:endParaRPr lang="en-US" sz="58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43891200" cy="4371975"/>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flipV="1">
            <a:off x="0" y="4371975"/>
            <a:ext cx="43891200" cy="433386"/>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baseline="-25000"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0" name="Rounded Rectangle 29"/>
          <p:cNvSpPr/>
          <p:nvPr userDrawn="1"/>
        </p:nvSpPr>
        <p:spPr>
          <a:xfrm>
            <a:off x="506697" y="5267325"/>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userDrawn="1"/>
        </p:nvSpPr>
        <p:spPr>
          <a:xfrm>
            <a:off x="33164748" y="5257799"/>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userDrawn="1"/>
        </p:nvSpPr>
        <p:spPr>
          <a:xfrm>
            <a:off x="11233151" y="5257798"/>
            <a:ext cx="21428073" cy="26736675"/>
          </a:xfrm>
          <a:prstGeom prst="roundRect">
            <a:avLst>
              <a:gd name="adj" fmla="val 457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userDrawn="1"/>
        </p:nvGrpSpPr>
        <p:grpSpPr>
          <a:xfrm>
            <a:off x="-11225189" y="-1"/>
            <a:ext cx="11018865" cy="32918401"/>
            <a:chOff x="-11225189" y="-1"/>
            <a:chExt cx="11018865" cy="32918401"/>
          </a:xfrm>
        </p:grpSpPr>
        <p:sp>
          <p:nvSpPr>
            <p:cNvPr id="48" name="Rectangle 4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trifold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49" name="Straight Connector 4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userDrawn="1"/>
          </p:nvPicPr>
          <p:blipFill>
            <a:blip r:embed="rId4"/>
            <a:stretch>
              <a:fillRect/>
            </a:stretch>
          </p:blipFill>
          <p:spPr>
            <a:xfrm>
              <a:off x="-10740740" y="10261718"/>
              <a:ext cx="1597666" cy="1201935"/>
            </a:xfrm>
            <a:prstGeom prst="rect">
              <a:avLst/>
            </a:prstGeom>
          </p:spPr>
        </p:pic>
        <p:pic>
          <p:nvPicPr>
            <p:cNvPr id="51" name="Picture 50"/>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2" name="Group 51"/>
            <p:cNvGrpSpPr/>
            <p:nvPr userDrawn="1"/>
          </p:nvGrpSpPr>
          <p:grpSpPr>
            <a:xfrm>
              <a:off x="-9744993" y="23540957"/>
              <a:ext cx="7531182" cy="2120439"/>
              <a:chOff x="-4470427" y="11016658"/>
              <a:chExt cx="3470785" cy="974220"/>
            </a:xfrm>
          </p:grpSpPr>
          <p:grpSp>
            <p:nvGrpSpPr>
              <p:cNvPr id="58" name="Group 57"/>
              <p:cNvGrpSpPr/>
              <p:nvPr userDrawn="1"/>
            </p:nvGrpSpPr>
            <p:grpSpPr>
              <a:xfrm>
                <a:off x="-2783495" y="11060886"/>
                <a:ext cx="624431" cy="893535"/>
                <a:chOff x="-3958697" y="11117435"/>
                <a:chExt cx="779338" cy="1280430"/>
              </a:xfrm>
            </p:grpSpPr>
            <p:pic>
              <p:nvPicPr>
                <p:cNvPr id="64" name="Picture 63"/>
                <p:cNvPicPr>
                  <a:picLocks noChangeAspect="1"/>
                </p:cNvPicPr>
                <p:nvPr userDrawn="1"/>
              </p:nvPicPr>
              <p:blipFill>
                <a:blip r:embed="rId6"/>
                <a:stretch>
                  <a:fillRect/>
                </a:stretch>
              </p:blipFill>
              <p:spPr>
                <a:xfrm>
                  <a:off x="-3948160" y="11117435"/>
                  <a:ext cx="768801" cy="1090857"/>
                </a:xfrm>
                <a:prstGeom prst="rect">
                  <a:avLst/>
                </a:prstGeom>
              </p:spPr>
            </p:pic>
            <p:sp>
              <p:nvSpPr>
                <p:cNvPr id="65" name="TextBox 64"/>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59" name="Group 58"/>
              <p:cNvGrpSpPr/>
              <p:nvPr userDrawn="1"/>
            </p:nvGrpSpPr>
            <p:grpSpPr>
              <a:xfrm>
                <a:off x="-2033159" y="11060889"/>
                <a:ext cx="1033517" cy="893529"/>
                <a:chOff x="-2921738" y="11200127"/>
                <a:chExt cx="1420279" cy="1227904"/>
              </a:xfrm>
            </p:grpSpPr>
            <p:pic>
              <p:nvPicPr>
                <p:cNvPr id="62" name="Picture 61"/>
                <p:cNvPicPr>
                  <a:picLocks noChangeAspect="1"/>
                </p:cNvPicPr>
                <p:nvPr userDrawn="1"/>
              </p:nvPicPr>
              <p:blipFill>
                <a:blip r:embed="rId6"/>
                <a:stretch>
                  <a:fillRect/>
                </a:stretch>
              </p:blipFill>
              <p:spPr>
                <a:xfrm>
                  <a:off x="-2921738" y="11200127"/>
                  <a:ext cx="1420279" cy="1029694"/>
                </a:xfrm>
                <a:prstGeom prst="rect">
                  <a:avLst/>
                </a:prstGeom>
              </p:spPr>
            </p:pic>
            <p:sp>
              <p:nvSpPr>
                <p:cNvPr id="63" name="TextBox 62"/>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0" name="Picture 59"/>
              <p:cNvPicPr>
                <a:picLocks noChangeAspect="1"/>
              </p:cNvPicPr>
              <p:nvPr userDrawn="1"/>
            </p:nvPicPr>
            <p:blipFill>
              <a:blip r:embed="rId7"/>
              <a:stretch>
                <a:fillRect/>
              </a:stretch>
            </p:blipFill>
            <p:spPr>
              <a:xfrm>
                <a:off x="-4470427" y="11016658"/>
                <a:ext cx="1098742" cy="847761"/>
              </a:xfrm>
              <a:prstGeom prst="rect">
                <a:avLst/>
              </a:prstGeom>
            </p:spPr>
          </p:pic>
          <p:sp>
            <p:nvSpPr>
              <p:cNvPr id="61" name="TextBox 60"/>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3" name="Group 52"/>
            <p:cNvGrpSpPr/>
            <p:nvPr userDrawn="1"/>
          </p:nvGrpSpPr>
          <p:grpSpPr>
            <a:xfrm>
              <a:off x="-10398793" y="27751410"/>
              <a:ext cx="9323012" cy="2453251"/>
              <a:chOff x="-4754996" y="12734136"/>
              <a:chExt cx="4296559" cy="1127128"/>
            </a:xfrm>
          </p:grpSpPr>
          <p:graphicFrame>
            <p:nvGraphicFramePr>
              <p:cNvPr id="54" name="Object 53"/>
              <p:cNvGraphicFramePr>
                <a:graphicFrameLocks noChangeAspect="1"/>
              </p:cNvGraphicFramePr>
              <p:nvPr userDrawn="1">
                <p:extLst>
                  <p:ext uri="{D42A27DB-BD31-4B8C-83A1-F6EECF244321}">
                    <p14:modId xmlns:p14="http://schemas.microsoft.com/office/powerpoint/2010/main" val="2583320257"/>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01"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55" name="Object 54"/>
              <p:cNvGraphicFramePr>
                <a:graphicFrameLocks noChangeAspect="1"/>
              </p:cNvGraphicFramePr>
              <p:nvPr userDrawn="1">
                <p:extLst>
                  <p:ext uri="{D42A27DB-BD31-4B8C-83A1-F6EECF244321}">
                    <p14:modId xmlns:p14="http://schemas.microsoft.com/office/powerpoint/2010/main" val="3111605449"/>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02"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56" name="TextBox 55"/>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57" name="TextBox 56"/>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66" name="Group 65"/>
          <p:cNvGrpSpPr/>
          <p:nvPr userDrawn="1"/>
        </p:nvGrpSpPr>
        <p:grpSpPr>
          <a:xfrm>
            <a:off x="44157839" y="-55065"/>
            <a:ext cx="11062139" cy="32973465"/>
            <a:chOff x="44157839" y="-55065"/>
            <a:chExt cx="11062139" cy="32973465"/>
          </a:xfrm>
        </p:grpSpPr>
        <p:sp>
          <p:nvSpPr>
            <p:cNvPr id="67" name="Rectangle 6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8" name="Object 67"/>
            <p:cNvGraphicFramePr>
              <a:graphicFrameLocks noChangeAspect="1"/>
            </p:cNvGraphicFramePr>
            <p:nvPr userDrawn="1">
              <p:extLst>
                <p:ext uri="{D42A27DB-BD31-4B8C-83A1-F6EECF244321}">
                  <p14:modId xmlns:p14="http://schemas.microsoft.com/office/powerpoint/2010/main" val="298943172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03"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9" name="Picture 68"/>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70" name="Object 69"/>
            <p:cNvGraphicFramePr>
              <a:graphicFrameLocks noChangeAspect="1"/>
            </p:cNvGraphicFramePr>
            <p:nvPr userDrawn="1">
              <p:extLst>
                <p:ext uri="{D42A27DB-BD31-4B8C-83A1-F6EECF244321}">
                  <p14:modId xmlns:p14="http://schemas.microsoft.com/office/powerpoint/2010/main" val="2574947463"/>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04"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71" name="Group 70"/>
            <p:cNvGrpSpPr/>
            <p:nvPr userDrawn="1"/>
          </p:nvGrpSpPr>
          <p:grpSpPr>
            <a:xfrm>
              <a:off x="44487207" y="29414560"/>
              <a:ext cx="10354213" cy="1265612"/>
              <a:chOff x="44200453" y="28362386"/>
              <a:chExt cx="9771399" cy="1090622"/>
            </a:xfrm>
          </p:grpSpPr>
          <p:sp>
            <p:nvSpPr>
              <p:cNvPr id="73" name="Rounded Rectangle 7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75" name="TextBox 74"/>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72" name="TextBox 71"/>
            <p:cNvSpPr txBox="1"/>
            <p:nvPr userDrawn="1"/>
          </p:nvSpPr>
          <p:spPr>
            <a:xfrm>
              <a:off x="44262808" y="31169782"/>
              <a:ext cx="6870215" cy="1399638"/>
            </a:xfrm>
            <a:prstGeom prst="rect">
              <a:avLst/>
            </a:prstGeom>
            <a:noFill/>
          </p:spPr>
          <p:txBody>
            <a:bodyPr wrap="square" lIns="65304" tIns="32651" rIns="65304" bIns="32651" rtlCol="0">
              <a:spAutoFit/>
            </a:bodyPr>
            <a:lstStyle/>
            <a:p>
              <a:pPr marL="344488" indent="-34448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344488"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tiff"/><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4666" y="6252868"/>
            <a:ext cx="10196513" cy="12095597"/>
          </a:xfrm>
        </p:spPr>
        <p:txBody>
          <a:bodyPr/>
          <a:lstStyle/>
          <a:p>
            <a:pPr marL="342900" indent="-342900">
              <a:buFont typeface="Arial" charset="0"/>
              <a:buChar char="•"/>
            </a:pPr>
            <a:r>
              <a:rPr lang="en-US" sz="2800" dirty="0"/>
              <a:t>NICU admission occurs in 77.9 per 1000 live </a:t>
            </a:r>
            <a:r>
              <a:rPr lang="en-US" sz="2800" dirty="0" smtClean="0"/>
              <a:t>births</a:t>
            </a:r>
            <a:r>
              <a:rPr lang="en-US" sz="2800" baseline="30000" dirty="0" smtClean="0"/>
              <a:t>1.</a:t>
            </a:r>
            <a:r>
              <a:rPr lang="en-US" sz="2800" dirty="0" smtClean="0"/>
              <a:t> Medical expenses, maternal care, early intervention costs, special education, and lost productivity costs later in life yield an average lifetime expense of nearly $52,000</a:t>
            </a:r>
            <a:r>
              <a:rPr lang="en-US" sz="2800" baseline="30000" dirty="0" smtClean="0"/>
              <a:t>2</a:t>
            </a:r>
            <a:r>
              <a:rPr lang="en-US" sz="2800" dirty="0" smtClean="0"/>
              <a:t>. </a:t>
            </a:r>
          </a:p>
          <a:p>
            <a:pPr marL="342900" indent="-342900">
              <a:buFont typeface="Arial" charset="0"/>
              <a:buChar char="•"/>
            </a:pPr>
            <a:r>
              <a:rPr lang="en-US" sz="2800" dirty="0" smtClean="0"/>
              <a:t>Jerusalinkski</a:t>
            </a:r>
            <a:r>
              <a:rPr lang="en-US" sz="2800" baseline="30000" dirty="0" smtClean="0"/>
              <a:t>3</a:t>
            </a:r>
            <a:r>
              <a:rPr lang="en-US" sz="2800" dirty="0" smtClean="0"/>
              <a:t> notes </a:t>
            </a:r>
            <a:r>
              <a:rPr lang="en-US" sz="2800" dirty="0"/>
              <a:t>that the immature brain of premature infants is ill-equipped to process and selectively inhibit environmental stimuli incurred in the NICU, a factor compounded by inability of infants to dictate their environment and remove themselves from stressful </a:t>
            </a:r>
            <a:r>
              <a:rPr lang="en-US" sz="2800" dirty="0" smtClean="0"/>
              <a:t>incidents</a:t>
            </a:r>
            <a:r>
              <a:rPr lang="en-US" sz="2800" baseline="30000" dirty="0" smtClean="0"/>
              <a:t>4</a:t>
            </a:r>
            <a:r>
              <a:rPr lang="en-US" sz="2800" dirty="0" smtClean="0"/>
              <a:t>. </a:t>
            </a:r>
            <a:endParaRPr lang="en-US" sz="2800" dirty="0"/>
          </a:p>
          <a:p>
            <a:pPr marL="342900" indent="-342900">
              <a:buFont typeface="Arial" charset="0"/>
              <a:buChar char="•"/>
            </a:pPr>
            <a:r>
              <a:rPr lang="en-US" sz="2800" dirty="0" smtClean="0"/>
              <a:t>Consequently</a:t>
            </a:r>
            <a:r>
              <a:rPr lang="en-US" sz="2800" dirty="0"/>
              <a:t>, premature infants are especially susceptible to environmental stressors, particularly in the NICU where they may encounter intense stimuli such as bright lights, loud noises, and abnormal tactile stimulation (including exposure to painful and invasive procedures, along with reduced skin-to-skin </a:t>
            </a:r>
            <a:r>
              <a:rPr lang="en-US" sz="2800" dirty="0" smtClean="0"/>
              <a:t>contact)</a:t>
            </a:r>
            <a:r>
              <a:rPr lang="en-US" sz="2800" baseline="30000" dirty="0" smtClean="0"/>
              <a:t>4,5</a:t>
            </a:r>
            <a:endParaRPr lang="en-US" sz="2800" dirty="0" smtClean="0"/>
          </a:p>
          <a:p>
            <a:pPr marL="342900" indent="-342900">
              <a:buFont typeface="Arial" charset="0"/>
              <a:buChar char="•"/>
            </a:pPr>
            <a:r>
              <a:rPr lang="en-US" sz="2800" dirty="0"/>
              <a:t>There is a growing expectation that single-family rooms (SFR) in the NICU will improve patient outcome by affording greater privacy, environmental control and space customization to the medical and developmental needs of each individual </a:t>
            </a:r>
            <a:r>
              <a:rPr lang="en-US" sz="2800" dirty="0" smtClean="0"/>
              <a:t>patient</a:t>
            </a:r>
            <a:r>
              <a:rPr lang="en-US" sz="2800" baseline="30000" dirty="0" smtClean="0"/>
              <a:t>5</a:t>
            </a:r>
            <a:r>
              <a:rPr lang="en-US" sz="2800" dirty="0" smtClean="0"/>
              <a:t>.</a:t>
            </a:r>
          </a:p>
          <a:p>
            <a:pPr marL="342900" indent="-342900">
              <a:buFont typeface="Arial" charset="0"/>
              <a:buChar char="•"/>
            </a:pPr>
            <a:r>
              <a:rPr lang="en-US" sz="2800" dirty="0" smtClean="0"/>
              <a:t>While </a:t>
            </a:r>
            <a:r>
              <a:rPr lang="en-US" sz="2800" dirty="0"/>
              <a:t>most studies report beneficial effects of the SFR in NICUs, very few studies focus on the neurodevelopmental outcome associated with specific NICU designs</a:t>
            </a:r>
            <a:r>
              <a:rPr lang="en-US" sz="2800" dirty="0" smtClean="0"/>
              <a:t>.</a:t>
            </a:r>
          </a:p>
          <a:p>
            <a:pPr marL="342900" indent="-342900">
              <a:buFont typeface="Arial" charset="0"/>
              <a:buChar char="•"/>
            </a:pPr>
            <a:r>
              <a:rPr lang="en-US" sz="2800" dirty="0"/>
              <a:t>Neurodevelopment refers to cognitive, neurologic, and/or sensory development of the individual; negative neurodevelopment may manifest as cognitive delay, hearing deficit or loss, and visual impairment among other </a:t>
            </a:r>
            <a:r>
              <a:rPr lang="en-US" sz="2800" dirty="0" smtClean="0"/>
              <a:t>presentations</a:t>
            </a:r>
            <a:r>
              <a:rPr lang="en-US" sz="2800" baseline="30000" dirty="0" smtClean="0"/>
              <a:t>6</a:t>
            </a:r>
            <a:r>
              <a:rPr lang="en-US" sz="2800" dirty="0" smtClean="0"/>
              <a:t>. </a:t>
            </a:r>
          </a:p>
        </p:txBody>
      </p:sp>
      <p:sp>
        <p:nvSpPr>
          <p:cNvPr id="3" name="Text Placeholder 2"/>
          <p:cNvSpPr>
            <a:spLocks noGrp="1"/>
          </p:cNvSpPr>
          <p:nvPr>
            <p:ph type="body" sz="quarter" idx="11"/>
          </p:nvPr>
        </p:nvSpPr>
        <p:spPr>
          <a:xfrm>
            <a:off x="331720" y="5370443"/>
            <a:ext cx="10196513" cy="861766"/>
          </a:xfrm>
        </p:spPr>
        <p:txBody>
          <a:bodyPr/>
          <a:lstStyle/>
          <a:p>
            <a:r>
              <a:rPr lang="en-US" sz="4400" smtClean="0"/>
              <a:t>BACKGROUND</a:t>
            </a:r>
            <a:endParaRPr lang="en-US" sz="4400" dirty="0"/>
          </a:p>
        </p:txBody>
      </p:sp>
      <p:sp>
        <p:nvSpPr>
          <p:cNvPr id="6" name="Text Placeholder 5"/>
          <p:cNvSpPr>
            <a:spLocks noGrp="1"/>
          </p:cNvSpPr>
          <p:nvPr>
            <p:ph type="body" sz="quarter" idx="20"/>
          </p:nvPr>
        </p:nvSpPr>
        <p:spPr>
          <a:xfrm>
            <a:off x="461926" y="25015838"/>
            <a:ext cx="10210799" cy="861766"/>
          </a:xfrm>
        </p:spPr>
        <p:txBody>
          <a:bodyPr/>
          <a:lstStyle/>
          <a:p>
            <a:r>
              <a:rPr lang="en-US" sz="4400" dirty="0" smtClean="0"/>
              <a:t>METHODOLOGY</a:t>
            </a:r>
            <a:endParaRPr lang="en-US" sz="4400" dirty="0"/>
          </a:p>
        </p:txBody>
      </p:sp>
      <p:sp>
        <p:nvSpPr>
          <p:cNvPr id="10" name="Text Placeholder 9"/>
          <p:cNvSpPr>
            <a:spLocks noGrp="1"/>
          </p:cNvSpPr>
          <p:nvPr>
            <p:ph type="body" sz="quarter" idx="24"/>
          </p:nvPr>
        </p:nvSpPr>
        <p:spPr>
          <a:xfrm>
            <a:off x="11216668" y="19036914"/>
            <a:ext cx="21421724" cy="861766"/>
          </a:xfrm>
        </p:spPr>
        <p:txBody>
          <a:bodyPr/>
          <a:lstStyle/>
          <a:p>
            <a:r>
              <a:rPr lang="en-US" sz="4400" dirty="0" smtClean="0"/>
              <a:t>RESULTS </a:t>
            </a:r>
            <a:endParaRPr lang="en-US" sz="4400" dirty="0"/>
          </a:p>
        </p:txBody>
      </p:sp>
      <p:sp>
        <p:nvSpPr>
          <p:cNvPr id="13" name="Text Placeholder 12"/>
          <p:cNvSpPr>
            <a:spLocks noGrp="1"/>
          </p:cNvSpPr>
          <p:nvPr>
            <p:ph type="body" sz="quarter" idx="27"/>
          </p:nvPr>
        </p:nvSpPr>
        <p:spPr>
          <a:xfrm>
            <a:off x="33256113" y="25237403"/>
            <a:ext cx="10201275" cy="861766"/>
          </a:xfrm>
        </p:spPr>
        <p:txBody>
          <a:bodyPr/>
          <a:lstStyle/>
          <a:p>
            <a:r>
              <a:rPr lang="en-US" sz="4400" dirty="0" smtClean="0"/>
              <a:t>CONCLUSIONS</a:t>
            </a:r>
            <a:endParaRPr lang="en-US" sz="4400" dirty="0"/>
          </a:p>
        </p:txBody>
      </p:sp>
      <p:sp>
        <p:nvSpPr>
          <p:cNvPr id="17" name="Text Placeholder 16"/>
          <p:cNvSpPr>
            <a:spLocks noGrp="1"/>
          </p:cNvSpPr>
          <p:nvPr>
            <p:ph type="body" sz="quarter" idx="96"/>
          </p:nvPr>
        </p:nvSpPr>
        <p:spPr>
          <a:xfrm>
            <a:off x="11485725" y="15608659"/>
            <a:ext cx="11630610" cy="4025695"/>
          </a:xfrm>
        </p:spPr>
        <p:txBody>
          <a:bodyPr/>
          <a:lstStyle/>
          <a:p>
            <a:r>
              <a:rPr lang="en-US" sz="2800" b="1" dirty="0" smtClean="0">
                <a:solidFill>
                  <a:srgbClr val="002060"/>
                </a:solidFill>
              </a:rPr>
              <a:t>Figure 1. (Above). </a:t>
            </a:r>
            <a:r>
              <a:rPr lang="en-US" sz="2800" dirty="0" smtClean="0">
                <a:solidFill>
                  <a:srgbClr val="002060"/>
                </a:solidFill>
              </a:rPr>
              <a:t>In </a:t>
            </a:r>
            <a:r>
              <a:rPr lang="en-US" sz="2800" dirty="0" smtClean="0">
                <a:solidFill>
                  <a:srgbClr val="002060"/>
                </a:solidFill>
              </a:rPr>
              <a:t>the Neuman Systems theoretical </a:t>
            </a:r>
            <a:r>
              <a:rPr lang="en-US" sz="2800" dirty="0">
                <a:solidFill>
                  <a:srgbClr val="002060"/>
                </a:solidFill>
              </a:rPr>
              <a:t>model, the NICU environment presents excessive stressors that permeate a preterm infant’s defenses and </a:t>
            </a:r>
            <a:r>
              <a:rPr lang="en-US" sz="2800" dirty="0" smtClean="0">
                <a:solidFill>
                  <a:srgbClr val="002060"/>
                </a:solidFill>
              </a:rPr>
              <a:t>resistance</a:t>
            </a:r>
            <a:r>
              <a:rPr lang="en-US" sz="2800" baseline="30000" dirty="0" smtClean="0">
                <a:solidFill>
                  <a:srgbClr val="002060"/>
                </a:solidFill>
              </a:rPr>
              <a:t>7</a:t>
            </a:r>
            <a:r>
              <a:rPr lang="en-US" sz="2800" dirty="0" smtClean="0">
                <a:solidFill>
                  <a:srgbClr val="002060"/>
                </a:solidFill>
              </a:rPr>
              <a:t>. </a:t>
            </a:r>
            <a:r>
              <a:rPr lang="en-US" sz="2800" dirty="0">
                <a:solidFill>
                  <a:srgbClr val="002060"/>
                </a:solidFill>
              </a:rPr>
              <a:t>This results in reactive neurological alterations and may manifest in neurodevelopmental disorders. </a:t>
            </a:r>
            <a:r>
              <a:rPr lang="en-US" sz="2800" dirty="0" smtClean="0">
                <a:solidFill>
                  <a:srgbClr val="002060"/>
                </a:solidFill>
              </a:rPr>
              <a:t>Environmental </a:t>
            </a:r>
            <a:r>
              <a:rPr lang="en-US" sz="2800" dirty="0">
                <a:solidFill>
                  <a:srgbClr val="002060"/>
                </a:solidFill>
              </a:rPr>
              <a:t>nursing interventions can act on the patient and environment to prevent, reduce, or minimize the effects of negative neurodevelopmental outcomes. </a:t>
            </a:r>
            <a:endParaRPr lang="en-US" sz="2800" dirty="0" smtClean="0">
              <a:solidFill>
                <a:srgbClr val="002060"/>
              </a:solidFill>
            </a:endParaRPr>
          </a:p>
          <a:p>
            <a:r>
              <a:rPr lang="en-US" sz="2800" b="1" dirty="0" smtClean="0">
                <a:solidFill>
                  <a:srgbClr val="002060"/>
                </a:solidFill>
              </a:rPr>
              <a:t>Figure 2. (Right). </a:t>
            </a:r>
            <a:r>
              <a:rPr lang="en-US" sz="2800" dirty="0" smtClean="0">
                <a:solidFill>
                  <a:srgbClr val="002060"/>
                </a:solidFill>
              </a:rPr>
              <a:t>Gestational age and brain volume (From Kappelou et al.</a:t>
            </a:r>
            <a:r>
              <a:rPr lang="en-US" sz="2800" baseline="30000" dirty="0" smtClean="0">
                <a:solidFill>
                  <a:srgbClr val="002060"/>
                </a:solidFill>
              </a:rPr>
              <a:t>8</a:t>
            </a:r>
            <a:r>
              <a:rPr lang="en-US" sz="2800" dirty="0" smtClean="0">
                <a:solidFill>
                  <a:srgbClr val="002060"/>
                </a:solidFill>
              </a:rPr>
              <a:t> ). </a:t>
            </a:r>
            <a:endParaRPr lang="en-US" sz="2800" dirty="0">
              <a:solidFill>
                <a:srgbClr val="002060"/>
              </a:solidFill>
            </a:endParaRPr>
          </a:p>
          <a:p>
            <a:endParaRPr lang="en-US" dirty="0">
              <a:solidFill>
                <a:srgbClr val="FF0000"/>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70" y="184554"/>
            <a:ext cx="4495800" cy="4521939"/>
          </a:xfrm>
          <a:prstGeom prst="rect">
            <a:avLst/>
          </a:prstGeom>
        </p:spPr>
      </p:pic>
      <p:sp>
        <p:nvSpPr>
          <p:cNvPr id="21" name="Text Placeholder 17"/>
          <p:cNvSpPr>
            <a:spLocks noGrp="1"/>
          </p:cNvSpPr>
          <p:nvPr>
            <p:ph type="body" sz="quarter" idx="4294967295"/>
          </p:nvPr>
        </p:nvSpPr>
        <p:spPr>
          <a:xfrm>
            <a:off x="5142690" y="108451"/>
            <a:ext cx="33631219" cy="3965294"/>
          </a:xfrm>
          <a:prstGeom prst="rect">
            <a:avLst/>
          </a:prstGeom>
        </p:spPr>
        <p:txBody>
          <a:bodyPr>
            <a:noAutofit/>
          </a:bodyPr>
          <a:lstStyle/>
          <a:p>
            <a:pPr marL="0" indent="0" algn="ctr">
              <a:spcBef>
                <a:spcPts val="0"/>
              </a:spcBef>
              <a:buNone/>
            </a:pPr>
            <a:r>
              <a:rPr lang="en-US" sz="6000" b="1" dirty="0">
                <a:solidFill>
                  <a:srgbClr val="F3F5FA"/>
                </a:solidFill>
              </a:rPr>
              <a:t>The Impact of Neonatal Intensive Care Unit Design on Neurodevelopmental Outcomes </a:t>
            </a:r>
            <a:endParaRPr lang="en-US" sz="6000" b="1" dirty="0" smtClean="0">
              <a:solidFill>
                <a:srgbClr val="F3F5FA"/>
              </a:solidFill>
            </a:endParaRPr>
          </a:p>
          <a:p>
            <a:pPr marL="0" indent="0" algn="ctr">
              <a:spcBef>
                <a:spcPts val="0"/>
              </a:spcBef>
              <a:buNone/>
            </a:pPr>
            <a:r>
              <a:rPr lang="en-US" sz="6000" b="1" dirty="0" smtClean="0">
                <a:solidFill>
                  <a:srgbClr val="F3F5FA"/>
                </a:solidFill>
              </a:rPr>
              <a:t>of </a:t>
            </a:r>
            <a:r>
              <a:rPr lang="en-US" sz="6000" b="1" dirty="0">
                <a:solidFill>
                  <a:srgbClr val="F3F5FA"/>
                </a:solidFill>
              </a:rPr>
              <a:t>Premature Neonates: Single Rooms vs. Multi-bed Wards </a:t>
            </a:r>
          </a:p>
          <a:p>
            <a:pPr marL="0" indent="0" algn="ctr">
              <a:spcBef>
                <a:spcPts val="0"/>
              </a:spcBef>
              <a:buNone/>
            </a:pPr>
            <a:r>
              <a:rPr lang="en-US" sz="6000" b="1" dirty="0">
                <a:solidFill>
                  <a:srgbClr val="F3F5FA"/>
                </a:solidFill>
              </a:rPr>
              <a:t>An Integrated Literature Review</a:t>
            </a:r>
          </a:p>
        </p:txBody>
      </p:sp>
      <p:sp>
        <p:nvSpPr>
          <p:cNvPr id="22" name="Text Placeholder 15"/>
          <p:cNvSpPr>
            <a:spLocks noGrp="1"/>
          </p:cNvSpPr>
          <p:nvPr>
            <p:ph type="body" sz="quarter" idx="150"/>
          </p:nvPr>
        </p:nvSpPr>
        <p:spPr>
          <a:xfrm>
            <a:off x="6286764" y="3547029"/>
            <a:ext cx="31998968" cy="1280160"/>
          </a:xfrm>
        </p:spPr>
        <p:txBody>
          <a:bodyPr>
            <a:normAutofit/>
          </a:bodyPr>
          <a:lstStyle/>
          <a:p>
            <a:r>
              <a:rPr lang="en-US" sz="5400" dirty="0" smtClean="0"/>
              <a:t>DePaul University School of Nursing, Chicago, IL 60604</a:t>
            </a:r>
            <a:endParaRPr lang="en-US" sz="5400" dirty="0"/>
          </a:p>
        </p:txBody>
      </p:sp>
      <p:sp>
        <p:nvSpPr>
          <p:cNvPr id="23" name="Text Placeholder 16"/>
          <p:cNvSpPr>
            <a:spLocks noGrp="1"/>
          </p:cNvSpPr>
          <p:nvPr>
            <p:ph type="body" sz="quarter" idx="4294967295"/>
          </p:nvPr>
        </p:nvSpPr>
        <p:spPr>
          <a:xfrm>
            <a:off x="5958816" y="2852871"/>
            <a:ext cx="31998968" cy="1280160"/>
          </a:xfrm>
          <a:prstGeom prst="rect">
            <a:avLst/>
          </a:prstGeom>
        </p:spPr>
        <p:txBody>
          <a:bodyPr>
            <a:noAutofit/>
          </a:bodyPr>
          <a:lstStyle/>
          <a:p>
            <a:pPr marL="0" indent="0" algn="ctr">
              <a:buNone/>
            </a:pPr>
            <a:r>
              <a:rPr lang="en-US" sz="5400" dirty="0" smtClean="0">
                <a:solidFill>
                  <a:srgbClr val="F3F5FA"/>
                </a:solidFill>
              </a:rPr>
              <a:t>Tory Bugaieski, MS with Larry Maturin, MSN, APN, ACNS-BC, CEN, CCRN </a:t>
            </a:r>
            <a:endParaRPr lang="en-US" sz="5400" dirty="0">
              <a:solidFill>
                <a:srgbClr val="F3F5FA"/>
              </a:solidFil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0790" y="180447"/>
            <a:ext cx="4495800" cy="4521939"/>
          </a:xfrm>
          <a:prstGeom prst="rect">
            <a:avLst/>
          </a:prstGeom>
        </p:spPr>
      </p:pic>
      <p:sp>
        <p:nvSpPr>
          <p:cNvPr id="25" name="Text Placeholder 10"/>
          <p:cNvSpPr>
            <a:spLocks noGrp="1"/>
          </p:cNvSpPr>
          <p:nvPr>
            <p:ph type="body" sz="quarter" idx="25"/>
          </p:nvPr>
        </p:nvSpPr>
        <p:spPr>
          <a:xfrm>
            <a:off x="16715246" y="5319080"/>
            <a:ext cx="10201275" cy="861766"/>
          </a:xfrm>
        </p:spPr>
        <p:txBody>
          <a:bodyPr/>
          <a:lstStyle/>
          <a:p>
            <a:r>
              <a:rPr lang="en-US" sz="4400" dirty="0" smtClean="0"/>
              <a:t>RESEARCH QUESTIONS</a:t>
            </a:r>
            <a:endParaRPr lang="en-US" sz="4400" dirty="0"/>
          </a:p>
        </p:txBody>
      </p:sp>
      <p:sp>
        <p:nvSpPr>
          <p:cNvPr id="26" name="Text Placeholder 11"/>
          <p:cNvSpPr>
            <a:spLocks noGrp="1"/>
          </p:cNvSpPr>
          <p:nvPr>
            <p:ph type="body" sz="quarter" idx="26"/>
          </p:nvPr>
        </p:nvSpPr>
        <p:spPr>
          <a:xfrm>
            <a:off x="11080103" y="5900122"/>
            <a:ext cx="22023431" cy="2529901"/>
          </a:xfrm>
        </p:spPr>
        <p:txBody>
          <a:bodyPr/>
          <a:lstStyle/>
          <a:p>
            <a:pPr marL="614363" lvl="0" indent="-346075">
              <a:buAutoNum type="arabicPeriod"/>
            </a:pPr>
            <a:r>
              <a:rPr lang="en-US" sz="3200" b="1" dirty="0" smtClean="0"/>
              <a:t> </a:t>
            </a:r>
            <a:r>
              <a:rPr lang="en-US" sz="3200" dirty="0" smtClean="0"/>
              <a:t>Does </a:t>
            </a:r>
            <a:r>
              <a:rPr lang="en-US" sz="3200" dirty="0"/>
              <a:t>NICU patient room design (multi-bed wards versus single-family rooms) affect neurodevelopment in premature infants? </a:t>
            </a:r>
          </a:p>
          <a:p>
            <a:pPr marL="614363" lvl="0" indent="-346075">
              <a:spcBef>
                <a:spcPts val="0"/>
              </a:spcBef>
            </a:pPr>
            <a:r>
              <a:rPr lang="en-US" sz="3200" b="1" dirty="0" smtClean="0"/>
              <a:t>2. </a:t>
            </a:r>
            <a:r>
              <a:rPr lang="en-US" sz="3200" dirty="0" smtClean="0"/>
              <a:t>What </a:t>
            </a:r>
            <a:r>
              <a:rPr lang="en-US" sz="3200" dirty="0"/>
              <a:t>interventions can nurses and other healthcare professionals </a:t>
            </a:r>
            <a:r>
              <a:rPr lang="en-US" sz="3200" dirty="0" smtClean="0"/>
              <a:t>take to </a:t>
            </a:r>
            <a:r>
              <a:rPr lang="en-US" sz="3200" dirty="0"/>
              <a:t>attenuate environmental stressors and maximize neurodevelopmental outcomes in multi-bed and single-family room NICUs? </a:t>
            </a:r>
          </a:p>
          <a:p>
            <a:endParaRPr lang="en-US" sz="3200" dirty="0"/>
          </a:p>
        </p:txBody>
      </p:sp>
      <p:pic>
        <p:nvPicPr>
          <p:cNvPr id="4" name="Picture 3"/>
          <p:cNvPicPr>
            <a:picLocks noChangeAspect="1"/>
          </p:cNvPicPr>
          <p:nvPr/>
        </p:nvPicPr>
        <p:blipFill>
          <a:blip r:embed="rId4"/>
          <a:stretch>
            <a:fillRect/>
          </a:stretch>
        </p:blipFill>
        <p:spPr>
          <a:xfrm>
            <a:off x="524666" y="18559266"/>
            <a:ext cx="10148059" cy="5929238"/>
          </a:xfrm>
          <a:prstGeom prst="rect">
            <a:avLst/>
          </a:prstGeom>
        </p:spPr>
      </p:pic>
      <p:sp>
        <p:nvSpPr>
          <p:cNvPr id="28" name="Text Placeholder 13"/>
          <p:cNvSpPr>
            <a:spLocks noGrp="1"/>
          </p:cNvSpPr>
          <p:nvPr>
            <p:ph type="body" sz="quarter" idx="28"/>
          </p:nvPr>
        </p:nvSpPr>
        <p:spPr>
          <a:xfrm>
            <a:off x="516397" y="25858332"/>
            <a:ext cx="10201275" cy="5752835"/>
          </a:xfrm>
        </p:spPr>
        <p:txBody>
          <a:bodyPr/>
          <a:lstStyle/>
          <a:p>
            <a:pPr marL="342900" indent="-342900">
              <a:spcBef>
                <a:spcPts val="672"/>
              </a:spcBef>
              <a:buFont typeface="Arial" charset="0"/>
              <a:buChar char="•"/>
            </a:pPr>
            <a:r>
              <a:rPr lang="en-US" sz="2800" dirty="0"/>
              <a:t>An integrative literature review was used to analyze the neurodevelopmental outcomes in NICUs with multi-bed wards and single-family rooms. This analysis provided a basis of evidence to recommend nursing interventions that maximize neurodevelopmental outcome in both settings</a:t>
            </a:r>
            <a:r>
              <a:rPr lang="en-US" sz="2800" dirty="0" smtClean="0"/>
              <a:t>.</a:t>
            </a:r>
          </a:p>
          <a:p>
            <a:pPr marL="342900" indent="-342900">
              <a:spcBef>
                <a:spcPts val="672"/>
              </a:spcBef>
              <a:buFont typeface="Arial" charset="0"/>
              <a:buChar char="•"/>
            </a:pPr>
            <a:r>
              <a:rPr lang="en-US" sz="2800" dirty="0"/>
              <a:t>A total of 3 databases were used to procure relevant sources: PubMed, Cumulative Index to Nursing and Health Literature (CINAHL), and </a:t>
            </a:r>
            <a:r>
              <a:rPr lang="en-US" sz="2800" dirty="0" smtClean="0"/>
              <a:t>PsychInfo.. Multiple </a:t>
            </a:r>
            <a:r>
              <a:rPr lang="en-US" sz="2800" dirty="0"/>
              <a:t>text combinations were utilized in all three databases and the following key words were used in searches: </a:t>
            </a:r>
            <a:r>
              <a:rPr lang="en-US" sz="2800" i="1" dirty="0"/>
              <a:t>neonatal intensive care unit, environment, patients’ rooms, infant development, child development, brain</a:t>
            </a:r>
            <a:r>
              <a:rPr lang="en-US" sz="2800" dirty="0"/>
              <a:t>. </a:t>
            </a:r>
          </a:p>
          <a:p>
            <a:pPr marL="342900" indent="-342900">
              <a:buFont typeface="Arial" charset="0"/>
              <a:buChar char="•"/>
            </a:pPr>
            <a:endParaRPr lang="en-US" dirty="0"/>
          </a:p>
        </p:txBody>
      </p:sp>
      <p:sp>
        <p:nvSpPr>
          <p:cNvPr id="33" name="Text Placeholder 8"/>
          <p:cNvSpPr>
            <a:spLocks noGrp="1"/>
          </p:cNvSpPr>
          <p:nvPr>
            <p:ph type="body" sz="quarter" idx="23"/>
          </p:nvPr>
        </p:nvSpPr>
        <p:spPr>
          <a:xfrm>
            <a:off x="33073232" y="25858332"/>
            <a:ext cx="10201275" cy="5318357"/>
          </a:xfrm>
        </p:spPr>
        <p:txBody>
          <a:bodyPr/>
          <a:lstStyle/>
          <a:p>
            <a:pPr marL="342900" indent="-342900">
              <a:buFont typeface="Arial" charset="0"/>
              <a:buChar char="•"/>
            </a:pPr>
            <a:r>
              <a:rPr lang="en-US" sz="2800" dirty="0"/>
              <a:t>The articles included in this review </a:t>
            </a:r>
            <a:r>
              <a:rPr lang="en-US" sz="2800" dirty="0" smtClean="0"/>
              <a:t>demonstrate that NICU </a:t>
            </a:r>
            <a:r>
              <a:rPr lang="en-US" sz="2800" dirty="0"/>
              <a:t>patient room </a:t>
            </a:r>
            <a:r>
              <a:rPr lang="en-US" sz="2800" dirty="0" smtClean="0"/>
              <a:t>design (SFR vs. OPEN) does affect </a:t>
            </a:r>
            <a:r>
              <a:rPr lang="en-US" sz="2800" dirty="0"/>
              <a:t>neurodevelopment in premature infants, however these environmental and developmental effects are not necessarily </a:t>
            </a:r>
            <a:r>
              <a:rPr lang="en-US" sz="2800" dirty="0" smtClean="0"/>
              <a:t>in line with initial hypotheses and results are mixed.</a:t>
            </a:r>
            <a:endParaRPr lang="en-US" sz="2800" dirty="0" smtClean="0"/>
          </a:p>
          <a:p>
            <a:pPr marL="342900" indent="-342900">
              <a:buFont typeface="Arial" charset="0"/>
              <a:buChar char="•"/>
            </a:pPr>
            <a:r>
              <a:rPr lang="en-US" sz="2800" dirty="0" smtClean="0"/>
              <a:t>Multiple </a:t>
            </a:r>
            <a:r>
              <a:rPr lang="en-US" sz="2800" dirty="0"/>
              <a:t>studies emphasized the need for further research to better understand the implications of environmental impacts within the OPEN and SFR settings. </a:t>
            </a:r>
            <a:r>
              <a:rPr lang="en-US" sz="2800" dirty="0" smtClean="0"/>
              <a:t>Particular points for clarification include language exposure and development, presence and mediation of stress and pain, and sleep patterns. </a:t>
            </a:r>
          </a:p>
          <a:p>
            <a:pPr marL="342900" indent="-342900">
              <a:buFont typeface="Arial" charset="0"/>
              <a:buChar char="•"/>
            </a:pP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175599595"/>
              </p:ext>
            </p:extLst>
          </p:nvPr>
        </p:nvGraphicFramePr>
        <p:xfrm>
          <a:off x="11296562" y="19805800"/>
          <a:ext cx="7487166" cy="11168580"/>
        </p:xfrm>
        <a:graphic>
          <a:graphicData uri="http://schemas.openxmlformats.org/drawingml/2006/table">
            <a:tbl>
              <a:tblPr firstRow="1" bandRow="1">
                <a:tableStyleId>{8A107856-5554-42FB-B03E-39F5DBC370BA}</a:tableStyleId>
              </a:tblPr>
              <a:tblGrid>
                <a:gridCol w="7487166"/>
              </a:tblGrid>
              <a:tr h="667622">
                <a:tc>
                  <a:txBody>
                    <a:bodyPr/>
                    <a:lstStyle/>
                    <a:p>
                      <a:pPr marL="457200" marR="0" lvl="0" indent="-457200" algn="ctr" defTabSz="4388900" rtl="0" eaLnBrk="1" fontAlgn="auto" latinLnBrk="0" hangingPunct="1">
                        <a:lnSpc>
                          <a:spcPct val="100000"/>
                        </a:lnSpc>
                        <a:spcBef>
                          <a:spcPts val="0"/>
                        </a:spcBef>
                        <a:spcAft>
                          <a:spcPts val="0"/>
                        </a:spcAft>
                        <a:buClrTx/>
                        <a:buSzTx/>
                        <a:buFont typeface="Arial" charset="0"/>
                        <a:buNone/>
                        <a:tabLst/>
                        <a:defRPr/>
                      </a:pPr>
                      <a:r>
                        <a:rPr lang="en-US" sz="3600" b="1" baseline="0" dirty="0" smtClean="0"/>
                        <a:t>ENVIRONMENTAL</a:t>
                      </a:r>
                    </a:p>
                  </a:txBody>
                  <a:tcPr/>
                </a:tc>
              </a:tr>
              <a:tr h="2530322">
                <a:tc>
                  <a:txBody>
                    <a:bodyPr/>
                    <a:lstStyle/>
                    <a:p>
                      <a:pPr marL="457200" indent="-457200">
                        <a:buFont typeface="Arial" charset="0"/>
                        <a:buChar char="•"/>
                      </a:pPr>
                      <a:r>
                        <a:rPr lang="en-US" sz="2800" b="0" dirty="0" smtClean="0"/>
                        <a:t>Light intensities</a:t>
                      </a:r>
                      <a:r>
                        <a:rPr lang="en-US" sz="2800" b="0" baseline="0" dirty="0" smtClean="0"/>
                        <a:t> and day/night cycling similar in both SFR and OPEN </a:t>
                      </a:r>
                      <a:r>
                        <a:rPr lang="en-US" sz="2800" b="0" baseline="0" dirty="0" smtClean="0"/>
                        <a:t>environments, however light sources (fluorescent vs. natural) and regulation methods (blanket vs. room adjustment) differed</a:t>
                      </a:r>
                      <a:r>
                        <a:rPr lang="en-US" sz="2800" b="0" baseline="30000" dirty="0" smtClean="0"/>
                        <a:t>9</a:t>
                      </a:r>
                      <a:r>
                        <a:rPr lang="en-US" sz="2800" b="0" baseline="0" dirty="0" smtClean="0"/>
                        <a:t>.</a:t>
                      </a:r>
                      <a:endParaRPr lang="en-US" sz="2800" b="0" baseline="0" dirty="0" smtClean="0"/>
                    </a:p>
                  </a:txBody>
                  <a:tcPr/>
                </a:tc>
              </a:tr>
              <a:tr h="4824866">
                <a:tc>
                  <a:txBody>
                    <a:bodyPr/>
                    <a:lstStyle/>
                    <a:p>
                      <a:pPr marL="457200" indent="-457200">
                        <a:buFont typeface="Arial" charset="0"/>
                        <a:buChar char="•"/>
                      </a:pPr>
                      <a:r>
                        <a:rPr lang="en-US" sz="2800" b="0" dirty="0" smtClean="0"/>
                        <a:t>Sound levels were noticeably lower, more uniform and independent of peak staff activity in the</a:t>
                      </a:r>
                      <a:r>
                        <a:rPr lang="en-US" sz="2800" b="0" baseline="0" dirty="0" smtClean="0"/>
                        <a:t> SF</a:t>
                      </a:r>
                      <a:r>
                        <a:rPr lang="en-US" sz="2800" b="0" dirty="0" smtClean="0"/>
                        <a:t>R </a:t>
                      </a:r>
                      <a:r>
                        <a:rPr lang="en-US" sz="2800" b="0" dirty="0" smtClean="0"/>
                        <a:t>NICUs</a:t>
                      </a:r>
                      <a:r>
                        <a:rPr lang="en-US" sz="2800" b="0" baseline="30000" dirty="0" smtClean="0"/>
                        <a:t>9</a:t>
                      </a:r>
                      <a:r>
                        <a:rPr lang="en-US" sz="2800" b="0" dirty="0" smtClean="0"/>
                        <a:t>; </a:t>
                      </a:r>
                      <a:r>
                        <a:rPr lang="en-US" sz="2800" b="0" dirty="0" smtClean="0"/>
                        <a:t>there was also significantly</a:t>
                      </a:r>
                      <a:r>
                        <a:rPr lang="en-US" sz="2800" b="0" baseline="0" dirty="0" smtClean="0"/>
                        <a:t> more silence over a 16h </a:t>
                      </a:r>
                      <a:r>
                        <a:rPr lang="en-US" sz="2800" b="0" baseline="0" dirty="0" smtClean="0"/>
                        <a:t>period</a:t>
                      </a:r>
                      <a:r>
                        <a:rPr lang="en-US" sz="2800" b="0" baseline="30000" dirty="0" smtClean="0"/>
                        <a:t>10</a:t>
                      </a:r>
                      <a:r>
                        <a:rPr lang="en-US" sz="2800" b="0" baseline="0" dirty="0" smtClean="0"/>
                        <a:t>. </a:t>
                      </a:r>
                      <a:endParaRPr lang="en-US" sz="2800" b="0" baseline="0" dirty="0" smtClean="0"/>
                    </a:p>
                    <a:p>
                      <a:pPr marL="457200" indent="-457200">
                        <a:buFont typeface="Arial" charset="0"/>
                        <a:buChar char="•"/>
                      </a:pPr>
                      <a:r>
                        <a:rPr lang="en-US" sz="2800" b="0" baseline="0" dirty="0" smtClean="0"/>
                        <a:t>OPEN NICUs allowed more exposure to sound and language but not necessarily within the appropriate range for developmental </a:t>
                      </a:r>
                      <a:r>
                        <a:rPr lang="en-US" sz="2800" b="0" baseline="0" dirty="0" smtClean="0"/>
                        <a:t>effects</a:t>
                      </a:r>
                      <a:r>
                        <a:rPr lang="en-US" sz="2800" b="0" baseline="30000" dirty="0" smtClean="0"/>
                        <a:t>11</a:t>
                      </a:r>
                      <a:r>
                        <a:rPr lang="en-US" sz="2800" b="0" baseline="0" dirty="0" smtClean="0"/>
                        <a:t>. </a:t>
                      </a:r>
                      <a:endParaRPr lang="en-US" sz="2800" b="0" baseline="0" dirty="0" smtClean="0"/>
                    </a:p>
                    <a:p>
                      <a:pPr marL="457200" indent="-457200">
                        <a:buFont typeface="Arial" charset="0"/>
                        <a:buChar char="•"/>
                      </a:pPr>
                      <a:r>
                        <a:rPr lang="en-US" sz="2800" b="0" baseline="0" dirty="0" smtClean="0"/>
                        <a:t>Infants in both SFR and OPEN were exposed to little meaningful language but total language exposure did not differ between room </a:t>
                      </a:r>
                      <a:r>
                        <a:rPr lang="en-US" sz="2800" b="0" baseline="0" dirty="0" smtClean="0"/>
                        <a:t>types</a:t>
                      </a:r>
                      <a:r>
                        <a:rPr lang="en-US" sz="2800" b="0" baseline="30000" dirty="0" smtClean="0"/>
                        <a:t>10</a:t>
                      </a:r>
                      <a:r>
                        <a:rPr lang="en-US" sz="2800" b="0" baseline="0" dirty="0" smtClean="0"/>
                        <a:t>. </a:t>
                      </a:r>
                      <a:endParaRPr lang="en-US" sz="2800" b="0" baseline="0" dirty="0" smtClean="0"/>
                    </a:p>
                  </a:txBody>
                  <a:tcPr/>
                </a:tc>
              </a:tr>
              <a:tr h="3145770">
                <a:tc>
                  <a:txBody>
                    <a:bodyPr/>
                    <a:lstStyle/>
                    <a:p>
                      <a:pPr marL="457200" indent="-457200">
                        <a:buFont typeface="Arial" charset="0"/>
                        <a:buChar char="•"/>
                      </a:pPr>
                      <a:r>
                        <a:rPr lang="en-US" sz="2800" dirty="0" smtClean="0"/>
                        <a:t>SFR advantages included improved parental involvement and </a:t>
                      </a:r>
                      <a:r>
                        <a:rPr lang="en-US" sz="2800" dirty="0" smtClean="0"/>
                        <a:t>visitation</a:t>
                      </a:r>
                      <a:r>
                        <a:rPr lang="en-US" sz="2800" baseline="30000" dirty="0" smtClean="0"/>
                        <a:t>11, 12, 13</a:t>
                      </a:r>
                      <a:r>
                        <a:rPr lang="en-US" sz="2800" dirty="0" smtClean="0"/>
                        <a:t>;</a:t>
                      </a:r>
                      <a:r>
                        <a:rPr lang="en-US" sz="2800" baseline="0" dirty="0" smtClean="0"/>
                        <a:t> </a:t>
                      </a:r>
                      <a:r>
                        <a:rPr lang="en-US" sz="2800" baseline="0" dirty="0" smtClean="0"/>
                        <a:t>this includes breast/bottle feeding, kangaroo care,  and parental bathing and diaper </a:t>
                      </a:r>
                      <a:r>
                        <a:rPr lang="en-US" sz="2800" baseline="0" dirty="0" smtClean="0"/>
                        <a:t>care</a:t>
                      </a:r>
                      <a:r>
                        <a:rPr lang="en-US" sz="2800" baseline="30000" dirty="0" smtClean="0"/>
                        <a:t>13</a:t>
                      </a:r>
                      <a:r>
                        <a:rPr lang="en-US" sz="2800" baseline="0" dirty="0" smtClean="0"/>
                        <a:t>. </a:t>
                      </a:r>
                    </a:p>
                    <a:p>
                      <a:pPr marL="457200" indent="-457200">
                        <a:buFont typeface="Arial" charset="0"/>
                        <a:buChar char="•"/>
                      </a:pPr>
                      <a:r>
                        <a:rPr lang="en-US" sz="2800" baseline="0" dirty="0" smtClean="0"/>
                        <a:t>SFR demonstrated an increased number of developmental support sessions and an overall increased degree of developmental support</a:t>
                      </a:r>
                      <a:r>
                        <a:rPr lang="en-US" sz="2800" baseline="30000" dirty="0" smtClean="0"/>
                        <a:t>13</a:t>
                      </a:r>
                      <a:r>
                        <a:rPr lang="en-US" sz="2800" baseline="0" dirty="0" smtClean="0"/>
                        <a:t>. </a:t>
                      </a:r>
                      <a:endParaRPr lang="en-US" sz="2800" dirty="0"/>
                    </a:p>
                  </a:txBody>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30226175"/>
              </p:ext>
            </p:extLst>
          </p:nvPr>
        </p:nvGraphicFramePr>
        <p:xfrm>
          <a:off x="18796700" y="19803258"/>
          <a:ext cx="13847685" cy="11171122"/>
        </p:xfrm>
        <a:graphic>
          <a:graphicData uri="http://schemas.openxmlformats.org/drawingml/2006/table">
            <a:tbl>
              <a:tblPr firstRow="1" bandRow="1">
                <a:tableStyleId>{69CF1AB2-1976-4502-BF36-3FF5EA218861}</a:tableStyleId>
              </a:tblPr>
              <a:tblGrid>
                <a:gridCol w="13847685"/>
              </a:tblGrid>
              <a:tr h="621407">
                <a:tc>
                  <a:txBody>
                    <a:bodyPr/>
                    <a:lstStyle/>
                    <a:p>
                      <a:pPr marL="457200" marR="0" lvl="0" indent="-457200" algn="ctr" defTabSz="4388900" rtl="0" eaLnBrk="1" fontAlgn="auto" latinLnBrk="0" hangingPunct="1">
                        <a:lnSpc>
                          <a:spcPct val="100000"/>
                        </a:lnSpc>
                        <a:spcBef>
                          <a:spcPts val="0"/>
                        </a:spcBef>
                        <a:spcAft>
                          <a:spcPts val="0"/>
                        </a:spcAft>
                        <a:buClrTx/>
                        <a:buSzTx/>
                        <a:buFont typeface="Arial" charset="0"/>
                        <a:buNone/>
                        <a:tabLst/>
                        <a:defRPr/>
                      </a:pPr>
                      <a:r>
                        <a:rPr lang="en-US" sz="3600" b="1" baseline="0" dirty="0" smtClean="0"/>
                        <a:t>NEURODEVELOPMENTAL </a:t>
                      </a:r>
                    </a:p>
                  </a:txBody>
                  <a:tcPr/>
                </a:tc>
              </a:tr>
              <a:tr h="3402944">
                <a:tc>
                  <a:txBody>
                    <a:bodyPr/>
                    <a:lstStyle/>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baseline="0" dirty="0" smtClean="0"/>
                        <a:t>No differences were noted in Premie Neuro scores</a:t>
                      </a:r>
                      <a:r>
                        <a:rPr lang="en-US" sz="2800" b="0" baseline="30000" dirty="0" smtClean="0"/>
                        <a:t>14</a:t>
                      </a:r>
                      <a:r>
                        <a:rPr lang="en-US" sz="2800" b="0" baseline="0" dirty="0" smtClean="0"/>
                        <a:t> or head circumference at 30 weeks</a:t>
                      </a:r>
                      <a:r>
                        <a:rPr lang="en-US" sz="2800" b="0" baseline="30000" dirty="0" smtClean="0"/>
                        <a:t>9, 13</a:t>
                      </a:r>
                      <a:r>
                        <a:rPr lang="en-US" sz="2800" b="0" baseline="0" dirty="0" smtClean="0"/>
                        <a:t>, retinopathy of prematurity, nor prevalence of blindness, nor necessity of glasses of at 18-24months. </a:t>
                      </a:r>
                    </a:p>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baseline="0" dirty="0" smtClean="0"/>
                        <a:t>One study reported no differences in hearing loss, while one reported increased prevalence of hearing aids in OPEN infants at 18-24months</a:t>
                      </a:r>
                      <a:r>
                        <a:rPr lang="en-US" sz="2800" b="0" baseline="30000" dirty="0" smtClean="0"/>
                        <a:t>12</a:t>
                      </a:r>
                      <a:r>
                        <a:rPr lang="en-US" sz="2800" b="0" baseline="0" dirty="0" smtClean="0"/>
                        <a:t>.</a:t>
                      </a:r>
                    </a:p>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dirty="0" smtClean="0"/>
                        <a:t>SFR infants demonstrated </a:t>
                      </a:r>
                      <a:r>
                        <a:rPr lang="en-US" sz="2800" b="0" baseline="0" dirty="0" smtClean="0"/>
                        <a:t>fewer apnea events and fewer apnea events/day</a:t>
                      </a:r>
                      <a:r>
                        <a:rPr lang="en-US" sz="2800" b="0" baseline="30000" dirty="0" smtClean="0"/>
                        <a:t>9</a:t>
                      </a:r>
                      <a:r>
                        <a:rPr lang="en-US" sz="2800" b="0" baseline="0" dirty="0" smtClean="0"/>
                        <a:t>. </a:t>
                      </a:r>
                    </a:p>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baseline="0" dirty="0" smtClean="0"/>
                        <a:t>SFR infants demonstrated shorter intervals to maternal breast milk, mean TPN days, and TPN days/LOS</a:t>
                      </a:r>
                      <a:r>
                        <a:rPr lang="en-US" sz="2800" b="0" baseline="30000" dirty="0" smtClean="0"/>
                        <a:t>9</a:t>
                      </a:r>
                      <a:r>
                        <a:rPr lang="en-US" sz="2800" b="0" baseline="0" dirty="0" smtClean="0"/>
                        <a:t>.</a:t>
                      </a:r>
                    </a:p>
                  </a:txBody>
                  <a:tcPr/>
                </a:tc>
              </a:tr>
              <a:tr h="2988672">
                <a:tc>
                  <a:txBody>
                    <a:bodyPr/>
                    <a:lstStyle/>
                    <a:p>
                      <a:pPr marL="457200" indent="-457200">
                        <a:buFont typeface="Arial" charset="0"/>
                        <a:buChar char="•"/>
                      </a:pPr>
                      <a:r>
                        <a:rPr lang="en-US" sz="2800" b="0" dirty="0" smtClean="0"/>
                        <a:t>Infants in the SFR demonstrated</a:t>
                      </a:r>
                      <a:r>
                        <a:rPr lang="en-US" sz="2800" b="0" baseline="0" dirty="0" smtClean="0"/>
                        <a:t> better (lower) NNNS scores in attention, physiologic stress, hypertonicity, lethargy, and pain scores</a:t>
                      </a:r>
                      <a:r>
                        <a:rPr lang="en-US" sz="2800" b="0" baseline="30000" dirty="0" smtClean="0"/>
                        <a:t>15</a:t>
                      </a:r>
                      <a:r>
                        <a:rPr lang="en-US" sz="2800" b="0" baseline="0" dirty="0" smtClean="0"/>
                        <a:t>. </a:t>
                      </a:r>
                    </a:p>
                    <a:p>
                      <a:pPr marL="457200" indent="-457200">
                        <a:buFont typeface="Arial" charset="0"/>
                        <a:buChar char="•"/>
                      </a:pPr>
                      <a:r>
                        <a:rPr lang="en-US" sz="2800" b="0" baseline="0" dirty="0" smtClean="0"/>
                        <a:t>At 18-24 months corrected age, infants in the SFR NICU had higher Bayley-III fine motor scores</a:t>
                      </a:r>
                      <a:r>
                        <a:rPr lang="en-US" sz="2800" b="0" baseline="30000" dirty="0" smtClean="0"/>
                        <a:t>12</a:t>
                      </a:r>
                      <a:r>
                        <a:rPr lang="en-US" sz="2800" b="0" baseline="0" dirty="0" smtClean="0"/>
                        <a:t>; cognitive composite and motor composite results varied with one study reported better outcomes for SFR infants</a:t>
                      </a:r>
                      <a:r>
                        <a:rPr lang="en-US" sz="2800" b="0" baseline="30000" dirty="0" smtClean="0"/>
                        <a:t>12</a:t>
                      </a:r>
                      <a:r>
                        <a:rPr lang="en-US" sz="2800" b="0" baseline="0" dirty="0" smtClean="0"/>
                        <a:t>, and another no difference in cognitive scores and decreased motor score for SFR</a:t>
                      </a:r>
                      <a:r>
                        <a:rPr lang="en-US" sz="2800" b="0" baseline="30000" dirty="0" smtClean="0"/>
                        <a:t>14</a:t>
                      </a:r>
                      <a:r>
                        <a:rPr lang="en-US" sz="2800" b="0" baseline="0" dirty="0" smtClean="0"/>
                        <a:t>. </a:t>
                      </a:r>
                    </a:p>
                    <a:p>
                      <a:pPr marL="457200" indent="-457200">
                        <a:buFont typeface="Arial" charset="0"/>
                        <a:buChar char="•"/>
                      </a:pPr>
                      <a:r>
                        <a:rPr lang="en-US" sz="2800" b="0" baseline="0" dirty="0" smtClean="0"/>
                        <a:t>SFR and maternal involvement individually mediate pain scores</a:t>
                      </a:r>
                      <a:r>
                        <a:rPr lang="en-US" sz="2800" b="0" baseline="30000" dirty="0" smtClean="0"/>
                        <a:t>13</a:t>
                      </a:r>
                      <a:r>
                        <a:rPr lang="en-US" sz="2800" b="0" baseline="0" dirty="0" smtClean="0"/>
                        <a:t>. </a:t>
                      </a:r>
                    </a:p>
                  </a:txBody>
                  <a:tcPr/>
                </a:tc>
              </a:tr>
              <a:tr h="3947362">
                <a:tc>
                  <a:txBody>
                    <a:bodyPr/>
                    <a:lstStyle/>
                    <a:p>
                      <a:pPr marL="457200" indent="-457200">
                        <a:buFont typeface="Arial" charset="0"/>
                        <a:buChar char="•"/>
                      </a:pPr>
                      <a:r>
                        <a:rPr lang="en-US" sz="2800" b="0" baseline="0" dirty="0" smtClean="0"/>
                        <a:t>Mixed results exist in regards to language exposure and developmental outcomes, particularly in SFR. </a:t>
                      </a:r>
                    </a:p>
                    <a:p>
                      <a:pPr marL="457200" indent="-457200">
                        <a:buFont typeface="Arial" charset="0"/>
                        <a:buChar char="•"/>
                      </a:pPr>
                      <a:r>
                        <a:rPr lang="en-US" sz="2800" b="0" baseline="0" dirty="0" smtClean="0"/>
                        <a:t>One study reported lower language composite scores on the Bayley-III in SFR infants</a:t>
                      </a:r>
                      <a:r>
                        <a:rPr lang="en-US" sz="2800" b="0" baseline="30000" dirty="0" smtClean="0"/>
                        <a:t>14</a:t>
                      </a:r>
                      <a:r>
                        <a:rPr lang="en-US" sz="2800" b="0" baseline="0" dirty="0" smtClean="0"/>
                        <a:t>, while another reported significantly higher composite and expressive scores</a:t>
                      </a:r>
                      <a:r>
                        <a:rPr lang="en-US" sz="2800" b="0" baseline="30000" dirty="0" smtClean="0"/>
                        <a:t>12</a:t>
                      </a:r>
                      <a:r>
                        <a:rPr lang="en-US" sz="2800" b="0" baseline="0" dirty="0" smtClean="0"/>
                        <a:t>. </a:t>
                      </a:r>
                    </a:p>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baseline="0" dirty="0" smtClean="0"/>
                        <a:t>SFR infants demonstrated altered brain structure, including altered cerebral development, diminished normal hemispheric asymmetry and trending towards lower aEEG cerebral maturation scores. These occurred in brain areas associated with language development</a:t>
                      </a:r>
                      <a:r>
                        <a:rPr lang="en-US" sz="2800" b="0" baseline="30000" dirty="0" smtClean="0"/>
                        <a:t>14</a:t>
                      </a:r>
                      <a:r>
                        <a:rPr lang="en-US" sz="2800" b="0" baseline="0" dirty="0" smtClean="0"/>
                        <a:t>. </a:t>
                      </a:r>
                    </a:p>
                    <a:p>
                      <a:pPr marL="457200" marR="0" indent="-457200" algn="l" defTabSz="4388900" rtl="0" eaLnBrk="1" fontAlgn="auto" latinLnBrk="0" hangingPunct="1">
                        <a:lnSpc>
                          <a:spcPct val="100000"/>
                        </a:lnSpc>
                        <a:spcBef>
                          <a:spcPts val="0"/>
                        </a:spcBef>
                        <a:spcAft>
                          <a:spcPts val="0"/>
                        </a:spcAft>
                        <a:buClrTx/>
                        <a:buSzTx/>
                        <a:buFont typeface="Arial" charset="0"/>
                        <a:buChar char="•"/>
                        <a:tabLst/>
                        <a:defRPr/>
                      </a:pPr>
                      <a:r>
                        <a:rPr lang="en-US" sz="2800" b="0" baseline="0" dirty="0" smtClean="0"/>
                        <a:t>SFR infants presented with higher ITSEA scores in externalizing problems and decreased scores for social and emotional compliance</a:t>
                      </a:r>
                      <a:r>
                        <a:rPr lang="en-US" sz="2800" b="0" baseline="30000" dirty="0" smtClean="0"/>
                        <a:t>14</a:t>
                      </a:r>
                      <a:r>
                        <a:rPr lang="en-US" sz="2800" b="0" baseline="0" dirty="0" smtClean="0"/>
                        <a:t>. </a:t>
                      </a:r>
                    </a:p>
                  </a:txBody>
                  <a:tcPr/>
                </a:tc>
              </a:tr>
            </a:tbl>
          </a:graphicData>
        </a:graphic>
      </p:graphicFrame>
      <p:sp>
        <p:nvSpPr>
          <p:cNvPr id="38" name="Text Placeholder 12"/>
          <p:cNvSpPr>
            <a:spLocks noGrp="1"/>
          </p:cNvSpPr>
          <p:nvPr>
            <p:ph type="body" sz="quarter" idx="27"/>
          </p:nvPr>
        </p:nvSpPr>
        <p:spPr>
          <a:xfrm>
            <a:off x="33185093" y="5355610"/>
            <a:ext cx="10201275" cy="861766"/>
          </a:xfrm>
        </p:spPr>
        <p:txBody>
          <a:bodyPr/>
          <a:lstStyle/>
          <a:p>
            <a:r>
              <a:rPr lang="en-US" sz="4400" dirty="0" smtClean="0"/>
              <a:t>NURSING IMPLICATIONS</a:t>
            </a:r>
            <a:endParaRPr lang="en-US" sz="4400" dirty="0"/>
          </a:p>
        </p:txBody>
      </p:sp>
      <p:pic>
        <p:nvPicPr>
          <p:cNvPr id="46" name="Picture 45"/>
          <p:cNvPicPr>
            <a:picLocks noChangeAspect="1"/>
          </p:cNvPicPr>
          <p:nvPr/>
        </p:nvPicPr>
        <p:blipFill>
          <a:blip r:embed="rId5"/>
          <a:stretch>
            <a:fillRect/>
          </a:stretch>
        </p:blipFill>
        <p:spPr>
          <a:xfrm>
            <a:off x="33179100" y="19777126"/>
            <a:ext cx="10207268" cy="5418626"/>
          </a:xfrm>
          <a:prstGeom prst="rect">
            <a:avLst/>
          </a:prstGeom>
        </p:spPr>
      </p:pic>
      <p:sp>
        <p:nvSpPr>
          <p:cNvPr id="47" name="Text Placeholder 8"/>
          <p:cNvSpPr>
            <a:spLocks noGrp="1"/>
          </p:cNvSpPr>
          <p:nvPr>
            <p:ph type="body" sz="quarter" idx="23"/>
          </p:nvPr>
        </p:nvSpPr>
        <p:spPr>
          <a:xfrm>
            <a:off x="33049694" y="6032642"/>
            <a:ext cx="10201275" cy="13770616"/>
          </a:xfrm>
        </p:spPr>
        <p:txBody>
          <a:bodyPr/>
          <a:lstStyle/>
          <a:p>
            <a:pPr marL="342900" indent="-342900">
              <a:buFont typeface="Arial" charset="0"/>
              <a:buChar char="•"/>
            </a:pPr>
            <a:r>
              <a:rPr lang="en-US" sz="2800" b="1" dirty="0" smtClean="0"/>
              <a:t>Primary Prevention</a:t>
            </a:r>
          </a:p>
          <a:p>
            <a:pPr marL="830263" lvl="1" indent="-392113">
              <a:buFont typeface="Arial" charset="0"/>
              <a:buChar char="•"/>
            </a:pPr>
            <a:r>
              <a:rPr lang="en-US" sz="2800" dirty="0" smtClean="0">
                <a:solidFill>
                  <a:srgbClr val="002060"/>
                </a:solidFill>
                <a:latin typeface="Times" charset="0"/>
                <a:ea typeface="Times" charset="0"/>
                <a:cs typeface="Times" charset="0"/>
              </a:rPr>
              <a:t>SFR and OPEN environments present similar visual developmental outcomes; SFR provides increased individual control but mechanisms associated with SFR control may not be necessary to provide optimum developmental care</a:t>
            </a:r>
            <a:r>
              <a:rPr lang="en-US" sz="2800" baseline="30000" dirty="0" smtClean="0">
                <a:solidFill>
                  <a:srgbClr val="002060"/>
                </a:solidFill>
                <a:latin typeface="Times" charset="0"/>
                <a:ea typeface="Times" charset="0"/>
                <a:cs typeface="Times" charset="0"/>
              </a:rPr>
              <a:t>9, 11</a:t>
            </a:r>
            <a:r>
              <a:rPr lang="en-US" sz="2800" dirty="0" smtClean="0">
                <a:solidFill>
                  <a:srgbClr val="002060"/>
                </a:solidFill>
                <a:latin typeface="Times" charset="0"/>
                <a:ea typeface="Times" charset="0"/>
                <a:cs typeface="Times" charset="0"/>
              </a:rPr>
              <a:t>. </a:t>
            </a:r>
          </a:p>
          <a:p>
            <a:pPr marL="830263" lvl="1" indent="-392113">
              <a:buFont typeface="Arial" charset="0"/>
              <a:buChar char="•"/>
            </a:pPr>
            <a:r>
              <a:rPr lang="en-US" sz="2800" dirty="0" smtClean="0">
                <a:solidFill>
                  <a:srgbClr val="002060"/>
                </a:solidFill>
                <a:latin typeface="Times" charset="0"/>
                <a:ea typeface="Times" charset="0"/>
                <a:cs typeface="Times" charset="0"/>
              </a:rPr>
              <a:t>Both SFR and OPEN environments require decreased auditory stimulation relating to volume (decibels) to conform to recommended neuroprotective levels</a:t>
            </a:r>
            <a:r>
              <a:rPr lang="en-US" sz="2800" baseline="30000" dirty="0" smtClean="0">
                <a:solidFill>
                  <a:srgbClr val="002060"/>
                </a:solidFill>
                <a:latin typeface="Times" charset="0"/>
                <a:ea typeface="Times" charset="0"/>
                <a:cs typeface="Times" charset="0"/>
              </a:rPr>
              <a:t>12, 16</a:t>
            </a:r>
            <a:r>
              <a:rPr lang="en-US" sz="2800" dirty="0" smtClean="0">
                <a:solidFill>
                  <a:srgbClr val="002060"/>
                </a:solidFill>
                <a:latin typeface="Times" charset="0"/>
                <a:ea typeface="Times" charset="0"/>
                <a:cs typeface="Times" charset="0"/>
              </a:rPr>
              <a:t>. </a:t>
            </a:r>
          </a:p>
          <a:p>
            <a:pPr marL="830263" lvl="1" indent="-392113">
              <a:buFont typeface="Arial" charset="0"/>
              <a:buChar char="•"/>
            </a:pPr>
            <a:r>
              <a:rPr lang="en-US" sz="2800" dirty="0">
                <a:solidFill>
                  <a:srgbClr val="002060"/>
                </a:solidFill>
                <a:latin typeface="Times" charset="0"/>
                <a:ea typeface="Times" charset="0"/>
                <a:cs typeface="Times" charset="0"/>
              </a:rPr>
              <a:t>B</a:t>
            </a:r>
            <a:r>
              <a:rPr lang="en-US" sz="2800" dirty="0" smtClean="0">
                <a:solidFill>
                  <a:srgbClr val="002060"/>
                </a:solidFill>
                <a:latin typeface="Times" charset="0"/>
                <a:ea typeface="Times" charset="0"/>
                <a:cs typeface="Times" charset="0"/>
              </a:rPr>
              <a:t>oth SFR and OPEN require increased exposure to meaningful language which may be facilitated through increased parental involvement, language exposure at proper volumes, elimination of arbitrary unit noise, increased nurse communication with infants (especially SFR), and reduced length of NICU stays</a:t>
            </a:r>
            <a:r>
              <a:rPr lang="en-US" sz="2800" baseline="30000" dirty="0" smtClean="0">
                <a:solidFill>
                  <a:srgbClr val="002060"/>
                </a:solidFill>
                <a:latin typeface="Times" charset="0"/>
                <a:ea typeface="Times" charset="0"/>
                <a:cs typeface="Times" charset="0"/>
              </a:rPr>
              <a:t>14, 17, 18</a:t>
            </a:r>
            <a:r>
              <a:rPr lang="en-US" sz="2800" dirty="0" smtClean="0">
                <a:solidFill>
                  <a:srgbClr val="002060"/>
                </a:solidFill>
                <a:latin typeface="Times" charset="0"/>
                <a:ea typeface="Times" charset="0"/>
                <a:cs typeface="Times" charset="0"/>
              </a:rPr>
              <a:t>. </a:t>
            </a:r>
          </a:p>
          <a:p>
            <a:pPr marL="342900" indent="-342900">
              <a:buFont typeface="Arial" charset="0"/>
              <a:buChar char="•"/>
            </a:pPr>
            <a:r>
              <a:rPr lang="en-US" sz="2800" b="1" dirty="0" smtClean="0"/>
              <a:t>Secondary Prevention</a:t>
            </a:r>
          </a:p>
          <a:p>
            <a:pPr marL="830263" lvl="1" indent="-392113">
              <a:buFont typeface="Arial" charset="0"/>
              <a:buChar char="•"/>
            </a:pPr>
            <a:r>
              <a:rPr lang="en-US" sz="2800" dirty="0" smtClean="0">
                <a:solidFill>
                  <a:srgbClr val="002060"/>
                </a:solidFill>
                <a:latin typeface="Times" charset="0"/>
                <a:ea typeface="Times" charset="0"/>
                <a:cs typeface="Times" charset="0"/>
              </a:rPr>
              <a:t>Minimize stress and pain through maximization of parental and maternal involvement in both settings (particularly OPEN</a:t>
            </a:r>
            <a:r>
              <a:rPr lang="en-US" sz="2800" baseline="30000" dirty="0" smtClean="0">
                <a:solidFill>
                  <a:srgbClr val="002060"/>
                </a:solidFill>
                <a:latin typeface="Times" charset="0"/>
                <a:ea typeface="Times" charset="0"/>
                <a:cs typeface="Times" charset="0"/>
              </a:rPr>
              <a:t>)15.</a:t>
            </a:r>
            <a:r>
              <a:rPr lang="en-US" sz="2800" dirty="0" smtClean="0">
                <a:solidFill>
                  <a:srgbClr val="002060"/>
                </a:solidFill>
                <a:latin typeface="Times" charset="0"/>
                <a:ea typeface="Times" charset="0"/>
                <a:cs typeface="Times" charset="0"/>
              </a:rPr>
              <a:t> </a:t>
            </a:r>
            <a:endParaRPr lang="en-US" sz="2800" dirty="0">
              <a:solidFill>
                <a:srgbClr val="002060"/>
              </a:solidFill>
              <a:latin typeface="Times" charset="0"/>
              <a:ea typeface="Times" charset="0"/>
              <a:cs typeface="Times" charset="0"/>
            </a:endParaRPr>
          </a:p>
          <a:p>
            <a:pPr marL="1401735" lvl="2" indent="-392113">
              <a:buFont typeface="Arial" charset="0"/>
              <a:buChar char="•"/>
            </a:pPr>
            <a:r>
              <a:rPr lang="en-US" sz="2800" dirty="0">
                <a:solidFill>
                  <a:srgbClr val="002060"/>
                </a:solidFill>
                <a:latin typeface="Times" charset="0"/>
                <a:ea typeface="Times" charset="0"/>
                <a:cs typeface="Times" charset="0"/>
              </a:rPr>
              <a:t>F</a:t>
            </a:r>
            <a:r>
              <a:rPr lang="en-US" sz="2800" dirty="0" smtClean="0">
                <a:solidFill>
                  <a:srgbClr val="002060"/>
                </a:solidFill>
                <a:latin typeface="Times" charset="0"/>
                <a:ea typeface="Times" charset="0"/>
                <a:cs typeface="Times" charset="0"/>
              </a:rPr>
              <a:t>requent stress and pain assessments</a:t>
            </a:r>
          </a:p>
          <a:p>
            <a:pPr marL="1401735" lvl="2" indent="-392113">
              <a:buFont typeface="Arial" charset="0"/>
              <a:buChar char="•"/>
            </a:pPr>
            <a:r>
              <a:rPr lang="en-US" sz="2800" dirty="0" smtClean="0">
                <a:solidFill>
                  <a:srgbClr val="002060"/>
                </a:solidFill>
                <a:latin typeface="Times" charset="0"/>
                <a:ea typeface="Times" charset="0"/>
                <a:cs typeface="Times" charset="0"/>
              </a:rPr>
              <a:t>Pharmacological and non-pharmacological measures</a:t>
            </a:r>
          </a:p>
          <a:p>
            <a:pPr marL="830263" lvl="1" indent="-392113">
              <a:buFont typeface="Arial" charset="0"/>
              <a:buChar char="•"/>
            </a:pPr>
            <a:r>
              <a:rPr lang="en-US" sz="2800" dirty="0" smtClean="0">
                <a:solidFill>
                  <a:srgbClr val="002060"/>
                </a:solidFill>
                <a:latin typeface="Times" charset="0"/>
                <a:ea typeface="Times" charset="0"/>
                <a:cs typeface="Times" charset="0"/>
              </a:rPr>
              <a:t>Determine appropriate level of developmental support and maternal involvement required for developmental level of individual infants in both settings</a:t>
            </a:r>
            <a:r>
              <a:rPr lang="en-US" sz="2800" baseline="30000" dirty="0" smtClean="0">
                <a:solidFill>
                  <a:srgbClr val="002060"/>
                </a:solidFill>
                <a:latin typeface="Times" charset="0"/>
                <a:ea typeface="Times" charset="0"/>
                <a:cs typeface="Times" charset="0"/>
              </a:rPr>
              <a:t>15</a:t>
            </a:r>
            <a:r>
              <a:rPr lang="en-US" sz="2800" dirty="0" smtClean="0">
                <a:solidFill>
                  <a:srgbClr val="002060"/>
                </a:solidFill>
                <a:latin typeface="Times" charset="0"/>
                <a:ea typeface="Times" charset="0"/>
                <a:cs typeface="Times" charset="0"/>
              </a:rPr>
              <a:t>. </a:t>
            </a:r>
            <a:endParaRPr lang="en-US" sz="2800" dirty="0">
              <a:solidFill>
                <a:srgbClr val="002060"/>
              </a:solidFill>
              <a:latin typeface="Times" charset="0"/>
              <a:ea typeface="Times" charset="0"/>
              <a:cs typeface="Times" charset="0"/>
            </a:endParaRPr>
          </a:p>
          <a:p>
            <a:pPr marL="342900" indent="-342900">
              <a:buFont typeface="Arial" charset="0"/>
              <a:buChar char="•"/>
            </a:pPr>
            <a:r>
              <a:rPr lang="en-US" sz="2800" b="1" dirty="0" smtClean="0"/>
              <a:t>Tertiary Prevention </a:t>
            </a:r>
          </a:p>
          <a:p>
            <a:pPr marL="942975" lvl="1" indent="-400050">
              <a:buFont typeface="Arial" charset="0"/>
              <a:buChar char="•"/>
            </a:pPr>
            <a:r>
              <a:rPr lang="en-US" sz="2800" dirty="0" smtClean="0">
                <a:solidFill>
                  <a:srgbClr val="002060"/>
                </a:solidFill>
                <a:latin typeface="Times" charset="0"/>
                <a:ea typeface="Times" charset="0"/>
                <a:cs typeface="Times" charset="0"/>
              </a:rPr>
              <a:t>Increase availability and use of developmental support, particularly in the OPEN environment</a:t>
            </a:r>
            <a:r>
              <a:rPr lang="en-US" sz="2800" baseline="30000" dirty="0" smtClean="0">
                <a:solidFill>
                  <a:srgbClr val="002060"/>
                </a:solidFill>
                <a:latin typeface="Times" charset="0"/>
                <a:ea typeface="Times" charset="0"/>
                <a:cs typeface="Times" charset="0"/>
              </a:rPr>
              <a:t>15</a:t>
            </a:r>
            <a:r>
              <a:rPr lang="en-US" sz="2800" dirty="0" smtClean="0">
                <a:solidFill>
                  <a:srgbClr val="002060"/>
                </a:solidFill>
                <a:latin typeface="Times" charset="0"/>
                <a:ea typeface="Times" charset="0"/>
                <a:cs typeface="Times" charset="0"/>
              </a:rPr>
              <a:t>. This includes use of additional physical, occupational, speech and other therapies. </a:t>
            </a:r>
          </a:p>
          <a:p>
            <a:pPr marL="942975" lvl="1" indent="-400050">
              <a:buFont typeface="Arial" charset="0"/>
              <a:buChar char="•"/>
            </a:pPr>
            <a:r>
              <a:rPr lang="en-US" sz="2800" dirty="0" smtClean="0">
                <a:solidFill>
                  <a:srgbClr val="002060"/>
                </a:solidFill>
                <a:latin typeface="Times" charset="0"/>
                <a:ea typeface="Times" charset="0"/>
                <a:cs typeface="Times" charset="0"/>
              </a:rPr>
              <a:t>Applies to preterm infants both during their stay in the NICU and after discharge from the NICU. </a:t>
            </a:r>
            <a:endParaRPr lang="en-US" sz="2800" dirty="0">
              <a:solidFill>
                <a:srgbClr val="002060"/>
              </a:solidFill>
              <a:latin typeface="Times" charset="0"/>
              <a:ea typeface="Times" charset="0"/>
              <a:cs typeface="Times" charset="0"/>
            </a:endParaRPr>
          </a:p>
          <a:p>
            <a:pPr marL="1828725" lvl="1" indent="-342900">
              <a:buFont typeface="Arial" charset="0"/>
              <a:buChar char="•"/>
            </a:pPr>
            <a:endParaRPr lang="en-US" sz="2800" dirty="0"/>
          </a:p>
          <a:p>
            <a:pPr marL="342900" indent="-342900">
              <a:buFont typeface="Arial" charset="0"/>
              <a:buChar char="•"/>
            </a:pPr>
            <a:endParaRPr lang="en-US" dirty="0"/>
          </a:p>
        </p:txBody>
      </p:sp>
      <p:sp>
        <p:nvSpPr>
          <p:cNvPr id="48" name="Text Placeholder 13"/>
          <p:cNvSpPr>
            <a:spLocks noGrp="1"/>
          </p:cNvSpPr>
          <p:nvPr>
            <p:ph type="body" sz="quarter" idx="28"/>
          </p:nvPr>
        </p:nvSpPr>
        <p:spPr>
          <a:xfrm>
            <a:off x="12208545" y="30743554"/>
            <a:ext cx="19766545" cy="1323417"/>
          </a:xfrm>
        </p:spPr>
        <p:txBody>
          <a:bodyPr/>
          <a:lstStyle/>
          <a:p>
            <a:r>
              <a:rPr lang="en-US" sz="2800" b="1" dirty="0" smtClean="0"/>
              <a:t>Abbreviations: </a:t>
            </a:r>
            <a:r>
              <a:rPr lang="en-US" sz="2800" dirty="0"/>
              <a:t>OPEN</a:t>
            </a:r>
            <a:r>
              <a:rPr lang="en-US" sz="2800"/>
              <a:t>, </a:t>
            </a:r>
            <a:r>
              <a:rPr lang="en-US" sz="2800" smtClean="0"/>
              <a:t>open-ward/multi-bed; </a:t>
            </a:r>
            <a:r>
              <a:rPr lang="en-US" sz="2800" dirty="0"/>
              <a:t>SFR, single-family </a:t>
            </a:r>
            <a:r>
              <a:rPr lang="en-US" sz="2800"/>
              <a:t>room </a:t>
            </a:r>
            <a:r>
              <a:rPr lang="en-US" sz="2800" smtClean="0"/>
              <a:t>; </a:t>
            </a:r>
            <a:r>
              <a:rPr lang="en-US" sz="2800" dirty="0"/>
              <a:t>MBM, maternal breast milk; TPN, total parenteral nutrition; LOS, length of stay; NNNS NICU Network Neurobehavioral </a:t>
            </a:r>
            <a:r>
              <a:rPr lang="en-US" sz="2800" dirty="0" smtClean="0"/>
              <a:t>Scale; </a:t>
            </a:r>
            <a:r>
              <a:rPr lang="en-US" sz="2800" dirty="0"/>
              <a:t>aEEG, amplitude integrated electroencephalography. </a:t>
            </a:r>
          </a:p>
        </p:txBody>
      </p:sp>
      <p:sp>
        <p:nvSpPr>
          <p:cNvPr id="49" name="Text Placeholder 14"/>
          <p:cNvSpPr>
            <a:spLocks noGrp="1"/>
          </p:cNvSpPr>
          <p:nvPr>
            <p:ph type="body" sz="quarter" idx="29"/>
          </p:nvPr>
        </p:nvSpPr>
        <p:spPr>
          <a:xfrm>
            <a:off x="33308743" y="30543497"/>
            <a:ext cx="10201275" cy="861766"/>
          </a:xfrm>
        </p:spPr>
        <p:txBody>
          <a:bodyPr/>
          <a:lstStyle/>
          <a:p>
            <a:r>
              <a:rPr lang="en-US" sz="4400" dirty="0" smtClean="0"/>
              <a:t>REFERENCES</a:t>
            </a:r>
            <a:endParaRPr lang="en-US" sz="4400" dirty="0"/>
          </a:p>
        </p:txBody>
      </p:sp>
      <p:sp>
        <p:nvSpPr>
          <p:cNvPr id="50" name="Text Placeholder 8"/>
          <p:cNvSpPr>
            <a:spLocks noGrp="1"/>
          </p:cNvSpPr>
          <p:nvPr>
            <p:ph type="body" sz="quarter" idx="23"/>
          </p:nvPr>
        </p:nvSpPr>
        <p:spPr>
          <a:xfrm>
            <a:off x="33308742" y="31122849"/>
            <a:ext cx="10201275" cy="935638"/>
          </a:xfrm>
        </p:spPr>
        <p:txBody>
          <a:bodyPr/>
          <a:lstStyle/>
          <a:p>
            <a:pPr algn="ctr"/>
            <a:r>
              <a:rPr lang="en-US" sz="2800" dirty="0" smtClean="0"/>
              <a:t>Please see attachment. </a:t>
            </a:r>
            <a:endParaRPr lang="en-US" sz="2800" dirty="0"/>
          </a:p>
          <a:p>
            <a:pPr marL="342900" indent="-342900">
              <a:buFont typeface="Arial" charset="0"/>
              <a:buChar char="•"/>
            </a:pPr>
            <a:endParaRPr lang="en-US" dirty="0"/>
          </a:p>
        </p:txBody>
      </p:sp>
      <p:pic>
        <p:nvPicPr>
          <p:cNvPr id="7" name="Picture 6"/>
          <p:cNvPicPr>
            <a:picLocks noChangeAspect="1"/>
          </p:cNvPicPr>
          <p:nvPr/>
        </p:nvPicPr>
        <p:blipFill>
          <a:blip r:embed="rId6"/>
          <a:stretch>
            <a:fillRect/>
          </a:stretch>
        </p:blipFill>
        <p:spPr>
          <a:xfrm>
            <a:off x="23048732" y="7662120"/>
            <a:ext cx="9620726" cy="11095374"/>
          </a:xfrm>
          <a:prstGeom prst="rect">
            <a:avLst/>
          </a:prstGeom>
        </p:spPr>
      </p:pic>
      <p:pic>
        <p:nvPicPr>
          <p:cNvPr id="35" name="Picture 34" descr="../../../Desktop/Screen%20Shot%202018-07-16%20at%2012.09.09%20AM.png"/>
          <p:cNvPicPr/>
          <p:nvPr/>
        </p:nvPicPr>
        <p:blipFill rotWithShape="1">
          <a:blip r:embed="rId7">
            <a:extLst>
              <a:ext uri="{28A0092B-C50C-407E-A947-70E740481C1C}">
                <a14:useLocalDpi xmlns:a14="http://schemas.microsoft.com/office/drawing/2010/main" val="0"/>
              </a:ext>
            </a:extLst>
          </a:blip>
          <a:srcRect t="1096" r="693" b="1"/>
          <a:stretch/>
        </p:blipFill>
        <p:spPr bwMode="auto">
          <a:xfrm>
            <a:off x="11669744" y="7664367"/>
            <a:ext cx="10468303" cy="80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12541</TotalTime>
  <Words>2191</Words>
  <Application>Microsoft Macintosh PowerPoint</Application>
  <PresentationFormat>Custom</PresentationFormat>
  <Paragraphs>92</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Calibri</vt:lpstr>
      <vt:lpstr>Times</vt:lpstr>
      <vt:lpstr>Times New Roman</vt:lpstr>
      <vt:lpstr>Trebuchet MS</vt:lpstr>
      <vt:lpstr>Arial</vt:lpstr>
      <vt:lpstr>PosterPresentations.com-36x48_Trifold_Template-V3</vt:lpstr>
      <vt:lpstr>Image</vt:lpstr>
      <vt:lpstr>PowerPoint Presentation</vt:lpstr>
    </vt:vector>
  </TitlesOfParts>
  <Company>Hewlett-Packard Company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tbugaies@alumni.nd.edu</cp:lastModifiedBy>
  <cp:revision>80</cp:revision>
  <dcterms:created xsi:type="dcterms:W3CDTF">2012-02-03T23:30:52Z</dcterms:created>
  <dcterms:modified xsi:type="dcterms:W3CDTF">2018-07-17T13:58:05Z</dcterms:modified>
</cp:coreProperties>
</file>