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6858000" cy="9144000"/>
  <p:custDataLst>
    <p:tags r:id="rId3"/>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56"/>
    <a:srgbClr val="901F1B"/>
    <a:srgbClr val="483933"/>
    <a:srgbClr val="F3D8B1"/>
    <a:srgbClr val="605B55"/>
    <a:srgbClr val="6EADA9"/>
    <a:srgbClr val="EAEAEA"/>
    <a:srgbClr val="CCECFF"/>
    <a:srgbClr val="99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50" d="100"/>
          <a:sy n="50" d="100"/>
        </p:scale>
        <p:origin x="-4864" y="-5776"/>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32F7583-1F2E-4A0D-89A2-8757FB6C046D}" type="slidenum">
              <a:rPr lang="en-US"/>
              <a:pPr>
                <a:defRPr/>
              </a:pPr>
              <a:t>‹#›</a:t>
            </a:fld>
            <a:endParaRPr lang="en-US" dirty="0"/>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9CBABAE-C7B7-4F8E-A01D-1845599FDD82}" type="slidenum">
              <a:rPr lang="en-US"/>
              <a:pPr>
                <a:defRPr/>
              </a:pPr>
              <a:t>‹#›</a:t>
            </a:fld>
            <a:endParaRPr lang="en-US" dirty="0"/>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F7E91C4-4AF7-40C1-B437-FA58F4C898C6}" type="slidenum">
              <a:rPr lang="en-US"/>
              <a:pPr>
                <a:defRPr/>
              </a:pPr>
              <a:t>‹#›</a:t>
            </a:fld>
            <a:endParaRPr lang="en-US" dirty="0"/>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7C20414-372A-41A8-9C7E-815AA41B1C22}" type="slidenum">
              <a:rPr lang="en-US"/>
              <a:pPr>
                <a:defRPr/>
              </a:pPr>
              <a:t>‹#›</a:t>
            </a:fld>
            <a:endParaRPr lang="en-US" dirty="0"/>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F90D1AA-2AB5-4265-A84E-A08A77402E80}" type="slidenum">
              <a:rPr lang="en-US"/>
              <a:pPr>
                <a:defRPr/>
              </a:pPr>
              <a:t>‹#›</a:t>
            </a:fld>
            <a:endParaRPr lang="en-US" dirty="0"/>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513" y="7681913"/>
            <a:ext cx="1967388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107C36F-0099-4FE0-ACAF-B1039AAFBCD5}" type="slidenum">
              <a:rPr lang="en-US"/>
              <a:pPr>
                <a:defRPr/>
              </a:pPr>
              <a:t>‹#›</a:t>
            </a:fld>
            <a:endParaRPr lang="en-US" dirty="0"/>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0135CE0-8D06-4438-94EA-8ECC994DF412}" type="slidenum">
              <a:rPr lang="en-US"/>
              <a:pPr>
                <a:defRPr/>
              </a:pPr>
              <a:t>‹#›</a:t>
            </a:fld>
            <a:endParaRPr lang="en-US" dirty="0"/>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02464342-44A8-4BF0-82F7-BEF55BE6F5AA}" type="slidenum">
              <a:rPr lang="en-US"/>
              <a:pPr>
                <a:defRPr/>
              </a:pPr>
              <a:t>‹#›</a:t>
            </a:fld>
            <a:endParaRPr lang="en-US" dirty="0"/>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C58F61E3-F1B1-4C93-8E0B-A94AC7364D8E}" type="slidenum">
              <a:rPr lang="en-US"/>
              <a:pPr>
                <a:defRPr/>
              </a:pPr>
              <a:t>‹#›</a:t>
            </a:fld>
            <a:endParaRPr lang="en-US" dirty="0"/>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F6AF16-7A4E-4CCF-8238-DA2023A0ED33}" type="slidenum">
              <a:rPr lang="en-US"/>
              <a:pPr>
                <a:defRPr/>
              </a:pPr>
              <a:t>‹#›</a:t>
            </a:fld>
            <a:endParaRPr lang="en-US" dirty="0"/>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C9C478-6178-4E05-8724-034EA2774309}" type="slidenum">
              <a:rPr lang="en-US"/>
              <a:pPr>
                <a:defRPr/>
              </a:pPr>
              <a:t>‹#›</a:t>
            </a:fld>
            <a:endParaRPr lang="en-US" dirty="0"/>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ADA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smtClean="0">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smtClean="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smtClean="0">
                <a:latin typeface="Arial" pitchFamily="34" charset="0"/>
              </a:defRPr>
            </a:lvl1pPr>
          </a:lstStyle>
          <a:p>
            <a:pPr>
              <a:defRPr/>
            </a:pPr>
            <a:fld id="{9A1A43B9-AFC3-461A-A4D0-5B0FD2995BC5}" type="slidenum">
              <a:rPr lang="en-US"/>
              <a:pPr>
                <a:defRPr/>
              </a:pPr>
              <a:t>‹#›</a:t>
            </a:fld>
            <a:endParaRPr lang="en-US" dirty="0"/>
          </a:p>
        </p:txBody>
      </p:sp>
      <p:pic>
        <p:nvPicPr>
          <p:cNvPr id="1031" name="New picture"/>
          <p:cNvPicPr/>
          <p:nvPr/>
        </p:nvPicPr>
        <p:blipFill dpi="0">
          <a:blip r:embed="rId13"/>
          <a:stretch>
            <a:fillRect/>
          </a:stretch>
        </p:blipFill>
        <p:spPr>
          <a:xfrm rot="16200000">
            <a:off x="-9245600" y="16459200"/>
            <a:ext cx="15367000" cy="1562100"/>
          </a:xfrm>
          <a:prstGeom prst="rect">
            <a:avLst/>
          </a:prstGeom>
        </p:spPr>
      </p:pic>
      <p:pic>
        <p:nvPicPr>
          <p:cNvPr id="1032" name="New picture"/>
          <p:cNvPicPr/>
          <p:nvPr/>
        </p:nvPicPr>
        <p:blipFill dpi="0">
          <a:blip r:embed="rId13"/>
          <a:stretch>
            <a:fillRect/>
          </a:stretch>
        </p:blipFill>
        <p:spPr>
          <a:xfrm rot="5400000">
            <a:off x="37769800" y="16459200"/>
            <a:ext cx="15367000" cy="1562100"/>
          </a:xfrm>
          <a:prstGeom prst="rect">
            <a:avLst/>
          </a:prstGeom>
        </p:spPr>
      </p:pic>
      <p:pic>
        <p:nvPicPr>
          <p:cNvPr id="1033" name="New picture"/>
          <p:cNvPicPr/>
          <p:nvPr/>
        </p:nvPicPr>
        <p:blipFill dpi="0">
          <a:blip r:embed="rId14"/>
          <a:stretch>
            <a:fillRect/>
          </a:stretch>
        </p:blipFill>
        <p:spPr>
          <a:xfrm>
            <a:off x="57150" y="33426400"/>
            <a:ext cx="43776900" cy="2019300"/>
          </a:xfrm>
          <a:prstGeom prst="rect">
            <a:avLst/>
          </a:prstGeom>
        </p:spPr>
      </p:pic>
      <p:sp>
        <p:nvSpPr>
          <p:cNvPr id="1034" name="New shape"/>
          <p:cNvSpPr/>
          <p:nvPr/>
        </p:nvSpPr>
        <p:spPr>
          <a:xfrm>
            <a:off x="57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6360" dirty="0">
                <a:solidFill>
                  <a:srgbClr val="808080"/>
                </a:solidFill>
              </a:rPr>
              <a:t>Template ID: sapphire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pitchFamily="34" charset="0"/>
        </a:defRPr>
      </a:lvl2pPr>
      <a:lvl3pPr algn="ctr" defTabSz="4703763" rtl="0" eaLnBrk="0" fontAlgn="base" hangingPunct="0">
        <a:spcBef>
          <a:spcPct val="0"/>
        </a:spcBef>
        <a:spcAft>
          <a:spcPct val="0"/>
        </a:spcAft>
        <a:defRPr sz="22700">
          <a:solidFill>
            <a:schemeClr val="tx2"/>
          </a:solidFill>
          <a:latin typeface="Arial" pitchFamily="34" charset="0"/>
        </a:defRPr>
      </a:lvl3pPr>
      <a:lvl4pPr algn="ctr" defTabSz="4703763" rtl="0" eaLnBrk="0" fontAlgn="base" hangingPunct="0">
        <a:spcBef>
          <a:spcPct val="0"/>
        </a:spcBef>
        <a:spcAft>
          <a:spcPct val="0"/>
        </a:spcAft>
        <a:defRPr sz="22700">
          <a:solidFill>
            <a:schemeClr val="tx2"/>
          </a:solidFill>
          <a:latin typeface="Arial" pitchFamily="34" charset="0"/>
        </a:defRPr>
      </a:lvl4pPr>
      <a:lvl5pPr algn="ctr" defTabSz="4703763" rtl="0" eaLnBrk="0" fontAlgn="base" hangingPunct="0">
        <a:spcBef>
          <a:spcPct val="0"/>
        </a:spcBef>
        <a:spcAft>
          <a:spcPct val="0"/>
        </a:spcAft>
        <a:defRPr sz="22700">
          <a:solidFill>
            <a:schemeClr val="tx2"/>
          </a:solidFill>
          <a:latin typeface="Arial" pitchFamily="34" charset="0"/>
        </a:defRPr>
      </a:lvl5pPr>
      <a:lvl6pPr marL="457200" algn="ctr" defTabSz="4703763" rtl="0" fontAlgn="base">
        <a:spcBef>
          <a:spcPct val="0"/>
        </a:spcBef>
        <a:spcAft>
          <a:spcPct val="0"/>
        </a:spcAft>
        <a:defRPr sz="22700">
          <a:solidFill>
            <a:schemeClr val="tx2"/>
          </a:solidFill>
          <a:latin typeface="Arial" pitchFamily="34" charset="0"/>
        </a:defRPr>
      </a:lvl6pPr>
      <a:lvl7pPr marL="914400" algn="ctr" defTabSz="4703763" rtl="0" fontAlgn="base">
        <a:spcBef>
          <a:spcPct val="0"/>
        </a:spcBef>
        <a:spcAft>
          <a:spcPct val="0"/>
        </a:spcAft>
        <a:defRPr sz="22700">
          <a:solidFill>
            <a:schemeClr val="tx2"/>
          </a:solidFill>
          <a:latin typeface="Arial" pitchFamily="34" charset="0"/>
        </a:defRPr>
      </a:lvl7pPr>
      <a:lvl8pPr marL="1371600" algn="ctr" defTabSz="4703763" rtl="0" fontAlgn="base">
        <a:spcBef>
          <a:spcPct val="0"/>
        </a:spcBef>
        <a:spcAft>
          <a:spcPct val="0"/>
        </a:spcAft>
        <a:defRPr sz="22700">
          <a:solidFill>
            <a:schemeClr val="tx2"/>
          </a:solidFill>
          <a:latin typeface="Arial" pitchFamily="34" charset="0"/>
        </a:defRPr>
      </a:lvl8pPr>
      <a:lvl9pPr marL="1828800" algn="ctr" defTabSz="4703763" rtl="0" fontAlgn="base">
        <a:spcBef>
          <a:spcPct val="0"/>
        </a:spcBef>
        <a:spcAft>
          <a:spcPct val="0"/>
        </a:spcAft>
        <a:defRPr sz="22700">
          <a:solidFill>
            <a:schemeClr val="tx2"/>
          </a:solidFill>
          <a:latin typeface="Arial" pitchFamily="34" charset="0"/>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rotWithShape="1">
          <a:blip r:embed="rId2"/>
          <a:srcRect l="6083" t="6919" r="8096"/>
          <a:stretch/>
        </p:blipFill>
        <p:spPr>
          <a:xfrm>
            <a:off x="9982200" y="19583400"/>
            <a:ext cx="3296543" cy="4182830"/>
          </a:xfrm>
          <a:prstGeom prst="rect">
            <a:avLst/>
          </a:prstGeom>
        </p:spPr>
      </p:pic>
      <p:sp>
        <p:nvSpPr>
          <p:cNvPr id="5" name="Rectangle 4"/>
          <p:cNvSpPr/>
          <p:nvPr/>
        </p:nvSpPr>
        <p:spPr bwMode="auto">
          <a:xfrm>
            <a:off x="7315200" y="990600"/>
            <a:ext cx="29260800" cy="2743200"/>
          </a:xfrm>
          <a:prstGeom prst="rect">
            <a:avLst/>
          </a:prstGeom>
          <a:solidFill>
            <a:srgbClr val="F3D8B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Bef>
                <a:spcPts val="1200"/>
              </a:spcBef>
            </a:pPr>
            <a:r>
              <a:rPr lang="en-US" sz="7200" b="1" dirty="0">
                <a:solidFill>
                  <a:srgbClr val="483933"/>
                </a:solidFill>
                <a:latin typeface="Century Gothic"/>
                <a:ea typeface="AppleGothic"/>
                <a:cs typeface="Century Gothic"/>
              </a:rPr>
              <a:t> </a:t>
            </a:r>
            <a:r>
              <a:rPr lang="en-US" sz="7200" b="1" dirty="0">
                <a:solidFill>
                  <a:srgbClr val="483933"/>
                </a:solidFill>
                <a:latin typeface="Times New Roman" panose="02020603050405020304" pitchFamily="18" charset="0"/>
                <a:ea typeface="AppleGothic"/>
                <a:cs typeface="Times New Roman" panose="02020603050405020304" pitchFamily="18" charset="0"/>
              </a:rPr>
              <a:t>The Benefits of Complementary and Alternative Medicine For Treating Rheumatoid Arthritis: An Integrative Literature Review</a:t>
            </a:r>
          </a:p>
          <a:p>
            <a:pPr algn="ctr"/>
            <a:endParaRPr lang="en-US" sz="8800" b="1" dirty="0">
              <a:solidFill>
                <a:srgbClr val="483933"/>
              </a:solidFill>
            </a:endParaRPr>
          </a:p>
        </p:txBody>
      </p:sp>
      <p:sp>
        <p:nvSpPr>
          <p:cNvPr id="6" name="Chevron 5"/>
          <p:cNvSpPr/>
          <p:nvPr/>
        </p:nvSpPr>
        <p:spPr bwMode="auto">
          <a:xfrm>
            <a:off x="3352800" y="2667000"/>
            <a:ext cx="6248400" cy="2743200"/>
          </a:xfrm>
          <a:prstGeom prst="chevron">
            <a:avLst>
              <a:gd name="adj" fmla="val 71739"/>
            </a:avLst>
          </a:prstGeom>
          <a:solidFill>
            <a:srgbClr val="F3D8B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8" name="Chevron 7"/>
          <p:cNvSpPr/>
          <p:nvPr/>
        </p:nvSpPr>
        <p:spPr bwMode="auto">
          <a:xfrm rot="10800000">
            <a:off x="34366200" y="2590800"/>
            <a:ext cx="6248400" cy="2743200"/>
          </a:xfrm>
          <a:prstGeom prst="chevron">
            <a:avLst>
              <a:gd name="adj" fmla="val 71739"/>
            </a:avLst>
          </a:prstGeom>
          <a:solidFill>
            <a:srgbClr val="F3D8B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1" name="Rectangle 10"/>
          <p:cNvSpPr/>
          <p:nvPr/>
        </p:nvSpPr>
        <p:spPr bwMode="auto">
          <a:xfrm>
            <a:off x="7162800" y="1447800"/>
            <a:ext cx="152400" cy="44958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3" name="Rectangle 12"/>
          <p:cNvSpPr/>
          <p:nvPr/>
        </p:nvSpPr>
        <p:spPr bwMode="auto">
          <a:xfrm flipH="1">
            <a:off x="7239000" y="3733800"/>
            <a:ext cx="2438400" cy="22098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4" name="Rectangle 13"/>
          <p:cNvSpPr/>
          <p:nvPr/>
        </p:nvSpPr>
        <p:spPr bwMode="auto">
          <a:xfrm flipH="1">
            <a:off x="34290000" y="3733800"/>
            <a:ext cx="2438400" cy="22098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6" name="Right Triangle 15"/>
          <p:cNvSpPr/>
          <p:nvPr/>
        </p:nvSpPr>
        <p:spPr bwMode="auto">
          <a:xfrm rot="10800000">
            <a:off x="34442400" y="3886200"/>
            <a:ext cx="2133600" cy="14478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7" name="Right Triangle 16"/>
          <p:cNvSpPr/>
          <p:nvPr/>
        </p:nvSpPr>
        <p:spPr bwMode="auto">
          <a:xfrm flipV="1">
            <a:off x="7315200" y="3886198"/>
            <a:ext cx="2133600" cy="1469163"/>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20" name="Rectangle 19"/>
          <p:cNvSpPr/>
          <p:nvPr/>
        </p:nvSpPr>
        <p:spPr bwMode="auto">
          <a:xfrm>
            <a:off x="36576000" y="1905000"/>
            <a:ext cx="152400" cy="44958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22" name="Rectangle 21"/>
          <p:cNvSpPr/>
          <p:nvPr/>
        </p:nvSpPr>
        <p:spPr bwMode="auto">
          <a:xfrm>
            <a:off x="34366200" y="3733800"/>
            <a:ext cx="2209800" cy="1524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23" name="TextBox 22"/>
          <p:cNvSpPr txBox="1"/>
          <p:nvPr/>
        </p:nvSpPr>
        <p:spPr>
          <a:xfrm>
            <a:off x="7315200" y="3962400"/>
            <a:ext cx="29337000" cy="2477601"/>
          </a:xfrm>
          <a:prstGeom prst="rect">
            <a:avLst/>
          </a:prstGeom>
          <a:noFill/>
        </p:spPr>
        <p:txBody>
          <a:bodyPr wrap="square" rtlCol="0">
            <a:spAutoFit/>
          </a:bodyPr>
          <a:lstStyle/>
          <a:p>
            <a:pPr algn="ctr">
              <a:spcAft>
                <a:spcPts val="1200"/>
              </a:spcAft>
            </a:pPr>
            <a:r>
              <a:rPr lang="en-US" sz="4500" dirty="0">
                <a:latin typeface="Times New Roman" panose="02020603050405020304" pitchFamily="18" charset="0"/>
                <a:cs typeface="Times New Roman" panose="02020603050405020304" pitchFamily="18" charset="0"/>
              </a:rPr>
              <a:t>Kali Polich, MS</a:t>
            </a:r>
          </a:p>
          <a:p>
            <a:pPr algn="ctr">
              <a:spcAft>
                <a:spcPts val="1200"/>
              </a:spcAft>
            </a:pPr>
            <a:r>
              <a:rPr lang="en-US" sz="4500" dirty="0">
                <a:latin typeface="Times New Roman" panose="02020603050405020304" pitchFamily="18" charset="0"/>
                <a:cs typeface="Times New Roman" panose="02020603050405020304" pitchFamily="18" charset="0"/>
              </a:rPr>
              <a:t>DePaul University </a:t>
            </a:r>
          </a:p>
          <a:p>
            <a:pPr algn="ctr">
              <a:spcAft>
                <a:spcPts val="1200"/>
              </a:spcAft>
            </a:pPr>
            <a:r>
              <a:rPr lang="en-US" sz="4500" dirty="0">
                <a:latin typeface="Times New Roman" panose="02020603050405020304" pitchFamily="18" charset="0"/>
                <a:cs typeface="Times New Roman" panose="02020603050405020304" pitchFamily="18" charset="0"/>
              </a:rPr>
              <a:t>Dr. Elizabeth Hartman, PhD, RN</a:t>
            </a:r>
          </a:p>
        </p:txBody>
      </p:sp>
      <p:sp>
        <p:nvSpPr>
          <p:cNvPr id="32" name="TextBox 31"/>
          <p:cNvSpPr txBox="1"/>
          <p:nvPr/>
        </p:nvSpPr>
        <p:spPr>
          <a:xfrm>
            <a:off x="0" y="5181600"/>
            <a:ext cx="43891200" cy="2215991"/>
          </a:xfrm>
          <a:prstGeom prst="rect">
            <a:avLst/>
          </a:prstGeom>
          <a:noFill/>
        </p:spPr>
        <p:txBody>
          <a:bodyPr wrap="square" rtlCol="0">
            <a:spAutoFit/>
          </a:bodyPr>
          <a:lstStyle/>
          <a:p>
            <a:endParaRPr lang="en-US" dirty="0"/>
          </a:p>
          <a:p>
            <a:r>
              <a:rPr lang="en-US" sz="5400" dirty="0">
                <a:solidFill>
                  <a:srgbClr val="605B55"/>
                </a:solidFill>
                <a:latin typeface="Century Gothic"/>
                <a:cs typeface="Century Gothic"/>
              </a:rPr>
              <a:t>      </a:t>
            </a:r>
          </a:p>
          <a:p>
            <a:endParaRPr lang="en-US" sz="5400" dirty="0">
              <a:solidFill>
                <a:srgbClr val="605B55"/>
              </a:solidFill>
              <a:latin typeface="Century Gothic"/>
              <a:cs typeface="Century Gothic"/>
            </a:endParaRPr>
          </a:p>
        </p:txBody>
      </p:sp>
      <p:sp>
        <p:nvSpPr>
          <p:cNvPr id="39" name="Rectangle 38"/>
          <p:cNvSpPr/>
          <p:nvPr/>
        </p:nvSpPr>
        <p:spPr bwMode="auto">
          <a:xfrm>
            <a:off x="0" y="6400800"/>
            <a:ext cx="43891200" cy="26517600"/>
          </a:xfrm>
          <a:prstGeom prst="rect">
            <a:avLst/>
          </a:prstGeom>
          <a:solidFill>
            <a:srgbClr val="F3D8B1"/>
          </a:solidFill>
          <a:ln w="9525" cap="flat" cmpd="sng" algn="ctr">
            <a:solidFill>
              <a:srgbClr val="F3D8B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US" sz="3200" dirty="0">
              <a:solidFill>
                <a:srgbClr val="FFFFFF"/>
              </a:solidFill>
              <a:latin typeface="Century Gothic"/>
              <a:cs typeface="Century Gothic"/>
            </a:endParaRPr>
          </a:p>
        </p:txBody>
      </p:sp>
      <p:sp>
        <p:nvSpPr>
          <p:cNvPr id="41" name="Rectangle 40"/>
          <p:cNvSpPr/>
          <p:nvPr/>
        </p:nvSpPr>
        <p:spPr bwMode="auto">
          <a:xfrm>
            <a:off x="0" y="6324600"/>
            <a:ext cx="1066800" cy="265938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42" name="Rectangle 41"/>
          <p:cNvSpPr/>
          <p:nvPr/>
        </p:nvSpPr>
        <p:spPr bwMode="auto">
          <a:xfrm>
            <a:off x="42824400" y="6346858"/>
            <a:ext cx="1066800" cy="25504742"/>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44" name="Rectangle 43"/>
          <p:cNvSpPr/>
          <p:nvPr/>
        </p:nvSpPr>
        <p:spPr bwMode="auto">
          <a:xfrm>
            <a:off x="0" y="31851600"/>
            <a:ext cx="43891200" cy="1066800"/>
          </a:xfrm>
          <a:prstGeom prst="rect">
            <a:avLst/>
          </a:prstGeom>
          <a:solidFill>
            <a:srgbClr val="E85E56"/>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49" name="Rectangle 48"/>
          <p:cNvSpPr/>
          <p:nvPr/>
        </p:nvSpPr>
        <p:spPr bwMode="auto">
          <a:xfrm>
            <a:off x="13563600" y="6324600"/>
            <a:ext cx="1600200" cy="255270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0" name="Rectangle 49"/>
          <p:cNvSpPr/>
          <p:nvPr/>
        </p:nvSpPr>
        <p:spPr bwMode="auto">
          <a:xfrm>
            <a:off x="28727400" y="6338389"/>
            <a:ext cx="1600200" cy="25513211"/>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1" name="Rectangle 50"/>
          <p:cNvSpPr/>
          <p:nvPr/>
        </p:nvSpPr>
        <p:spPr bwMode="auto">
          <a:xfrm flipV="1">
            <a:off x="914400" y="6324600"/>
            <a:ext cx="42976800" cy="2286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7" name="Chevron 56"/>
          <p:cNvSpPr/>
          <p:nvPr/>
        </p:nvSpPr>
        <p:spPr bwMode="auto">
          <a:xfrm rot="10800000">
            <a:off x="14554200" y="6934200"/>
            <a:ext cx="13792200"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8" name="Chevron 57"/>
          <p:cNvSpPr/>
          <p:nvPr/>
        </p:nvSpPr>
        <p:spPr bwMode="auto">
          <a:xfrm rot="10800000">
            <a:off x="457200" y="6934200"/>
            <a:ext cx="12592724"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9" name="Chevron 58"/>
          <p:cNvSpPr/>
          <p:nvPr/>
        </p:nvSpPr>
        <p:spPr bwMode="auto">
          <a:xfrm rot="10800000">
            <a:off x="29718000" y="6934200"/>
            <a:ext cx="12668924"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0" name="Rectangle 59"/>
          <p:cNvSpPr/>
          <p:nvPr/>
        </p:nvSpPr>
        <p:spPr bwMode="auto">
          <a:xfrm>
            <a:off x="457200" y="69342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1" name="Rectangle 60"/>
          <p:cNvSpPr/>
          <p:nvPr/>
        </p:nvSpPr>
        <p:spPr bwMode="auto">
          <a:xfrm>
            <a:off x="14554200" y="69342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2" name="Rectangle 61"/>
          <p:cNvSpPr/>
          <p:nvPr/>
        </p:nvSpPr>
        <p:spPr bwMode="auto">
          <a:xfrm>
            <a:off x="29718000" y="69342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4" name="Right Triangle 63"/>
          <p:cNvSpPr/>
          <p:nvPr/>
        </p:nvSpPr>
        <p:spPr bwMode="auto">
          <a:xfrm rot="10800000">
            <a:off x="457200" y="80772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5" name="Right Triangle 64"/>
          <p:cNvSpPr/>
          <p:nvPr/>
        </p:nvSpPr>
        <p:spPr bwMode="auto">
          <a:xfrm rot="10800000">
            <a:off x="14554200" y="80772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6" name="Right Triangle 65"/>
          <p:cNvSpPr/>
          <p:nvPr/>
        </p:nvSpPr>
        <p:spPr bwMode="auto">
          <a:xfrm rot="10800000">
            <a:off x="29718000" y="80772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67" name="TextBox 66"/>
          <p:cNvSpPr txBox="1"/>
          <p:nvPr/>
        </p:nvSpPr>
        <p:spPr>
          <a:xfrm>
            <a:off x="1143000" y="6934200"/>
            <a:ext cx="124206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BACKGROUND</a:t>
            </a:r>
          </a:p>
        </p:txBody>
      </p:sp>
      <p:sp>
        <p:nvSpPr>
          <p:cNvPr id="68" name="TextBox 67"/>
          <p:cNvSpPr txBox="1"/>
          <p:nvPr/>
        </p:nvSpPr>
        <p:spPr>
          <a:xfrm>
            <a:off x="15087600" y="6934200"/>
            <a:ext cx="134874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RESEARCH QUESTIONS</a:t>
            </a:r>
          </a:p>
        </p:txBody>
      </p:sp>
      <p:sp>
        <p:nvSpPr>
          <p:cNvPr id="69" name="TextBox 68"/>
          <p:cNvSpPr txBox="1"/>
          <p:nvPr/>
        </p:nvSpPr>
        <p:spPr>
          <a:xfrm>
            <a:off x="30327600" y="6934200"/>
            <a:ext cx="124968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CONCLUSIONS</a:t>
            </a:r>
          </a:p>
        </p:txBody>
      </p:sp>
      <p:sp>
        <p:nvSpPr>
          <p:cNvPr id="70" name="TextBox 69"/>
          <p:cNvSpPr txBox="1"/>
          <p:nvPr/>
        </p:nvSpPr>
        <p:spPr>
          <a:xfrm>
            <a:off x="1371600" y="8382000"/>
            <a:ext cx="11963400" cy="22016283"/>
          </a:xfrm>
          <a:prstGeom prst="rect">
            <a:avLst/>
          </a:prstGeom>
          <a:noFill/>
        </p:spPr>
        <p:txBody>
          <a:bodyPr wrap="square" rtlCol="0">
            <a:spAutoFit/>
          </a:bodyPr>
          <a:lstStyle/>
          <a:p>
            <a:pPr marL="27036" marR="10814">
              <a:lnSpc>
                <a:spcPts val="4364"/>
              </a:lnSpc>
            </a:pPr>
            <a:r>
              <a:rPr lang="en-US" sz="3200" b="1" dirty="0">
                <a:latin typeface="Times New Roman" panose="02020603050405020304" pitchFamily="18" charset="0"/>
                <a:cs typeface="Times New Roman" panose="02020603050405020304" pitchFamily="18" charset="0"/>
              </a:rPr>
              <a:t>Rheumatoid Arthritis </a:t>
            </a:r>
            <a:r>
              <a:rPr lang="en-US" dirty="0">
                <a:latin typeface="Times New Roman" panose="02020603050405020304" pitchFamily="18" charset="0"/>
                <a:cs typeface="Times New Roman" panose="02020603050405020304" pitchFamily="18" charset="0"/>
              </a:rPr>
              <a:t>is a “chronic, systemic autoimmune disease distinguished by joint swelling and tenderness and destruction of synovial joints, leading to disability and premature death” (McCance &amp; Huether, 2014). It affects approximately 1% of the adult population in developed countries and its’ frequency increases with age. (McCance &amp; Huether, 2014). </a:t>
            </a:r>
            <a:endParaRPr lang="en-US" sz="3200" b="1" dirty="0">
              <a:latin typeface="Times New Roman" panose="02020603050405020304" pitchFamily="18" charset="0"/>
              <a:cs typeface="Times New Roman" panose="02020603050405020304" pitchFamily="18" charset="0"/>
            </a:endParaRPr>
          </a:p>
          <a:p>
            <a:pPr marL="27036" marR="10814">
              <a:lnSpc>
                <a:spcPts val="4364"/>
              </a:lnSpc>
            </a:pPr>
            <a:endParaRPr lang="en-US" sz="3200" dirty="0">
              <a:latin typeface="Times New Roman" panose="02020603050405020304" pitchFamily="18" charset="0"/>
              <a:cs typeface="Times New Roman" panose="02020603050405020304" pitchFamily="18" charset="0"/>
            </a:endParaRPr>
          </a:p>
          <a:p>
            <a:pPr marL="27036" marR="10814">
              <a:lnSpc>
                <a:spcPts val="4364"/>
              </a:lnSpc>
            </a:pPr>
            <a:r>
              <a:rPr lang="en-US" dirty="0">
                <a:latin typeface="Times New Roman" panose="02020603050405020304" pitchFamily="18" charset="0"/>
                <a:cs typeface="Times New Roman" panose="02020603050405020304" pitchFamily="18" charset="0"/>
              </a:rPr>
              <a:t>The most common manifestations of the disease are in line with other inflammatory responses; fever, fatigue, weakness, anorexia, weight loss, and generalized aching and stiffness. Joints will be swollen and painful. Morning stiffness is extremely common. Deformed fingers, toes, and limbs eventually result from the chronic synovitis. These issues can cause physical limitations from pain and muscle atrophy.</a:t>
            </a:r>
            <a:r>
              <a:rPr lang="en-US" sz="3200" dirty="0">
                <a:latin typeface="Times New Roman" panose="02020603050405020304" pitchFamily="18" charset="0"/>
                <a:cs typeface="Times New Roman" panose="02020603050405020304" pitchFamily="18" charset="0"/>
              </a:rPr>
              <a:t> Rheumatoid nodules are another complication. </a:t>
            </a:r>
            <a:r>
              <a:rPr lang="en-US" dirty="0">
                <a:latin typeface="Times New Roman" panose="02020603050405020304" pitchFamily="18" charset="0"/>
                <a:cs typeface="Times New Roman" panose="02020603050405020304" pitchFamily="18" charset="0"/>
              </a:rPr>
              <a:t>The nodules are characterized by their central tissue necrosis surrounded by a proliferating connective tissue. (McCance &amp; Huether, 2014). Overall, Rheumatoid Arthritis causes issues across all bodily systems and daily functioning</a:t>
            </a:r>
            <a:r>
              <a:rPr lang="en-US" dirty="0"/>
              <a:t>. </a:t>
            </a:r>
            <a:endParaRPr lang="en-US" dirty="0">
              <a:latin typeface="Times New Roman" panose="02020603050405020304" pitchFamily="18" charset="0"/>
              <a:cs typeface="Times New Roman" panose="02020603050405020304" pitchFamily="18" charset="0"/>
            </a:endParaRPr>
          </a:p>
          <a:p>
            <a:pPr marL="27036" marR="10814">
              <a:lnSpc>
                <a:spcPts val="4364"/>
              </a:lnSpc>
            </a:pPr>
            <a:endParaRPr lang="en-US" sz="3200" dirty="0">
              <a:latin typeface="Century Gothic" panose="020B0502020202020204" pitchFamily="34" charset="0"/>
              <a:cs typeface="Century Gothic"/>
            </a:endParaRPr>
          </a:p>
          <a:p>
            <a:pPr marL="27036" marR="10814">
              <a:lnSpc>
                <a:spcPts val="4364"/>
              </a:lnSpc>
            </a:pPr>
            <a:endParaRPr lang="en-US" sz="3200" dirty="0">
              <a:latin typeface="Century Gothic" panose="020B0502020202020204" pitchFamily="34" charset="0"/>
              <a:cs typeface="Century Gothic"/>
            </a:endParaRPr>
          </a:p>
          <a:p>
            <a:pPr marL="27036" marR="10814">
              <a:lnSpc>
                <a:spcPts val="4364"/>
              </a:lnSpc>
              <a:spcBef>
                <a:spcPts val="3600"/>
              </a:spcBef>
            </a:pPr>
            <a:endParaRPr lang="en-US" sz="3200" dirty="0">
              <a:latin typeface="Century Gothic"/>
              <a:cs typeface="Century Gothic"/>
            </a:endParaRPr>
          </a:p>
          <a:p>
            <a:pPr marL="27036" marR="10814">
              <a:lnSpc>
                <a:spcPts val="3840"/>
              </a:lnSpc>
              <a:spcBef>
                <a:spcPts val="0"/>
              </a:spcBef>
            </a:pPr>
            <a:endParaRPr lang="en-US" sz="3200" dirty="0">
              <a:latin typeface="Times New Roman" panose="02020603050405020304" pitchFamily="18" charset="0"/>
              <a:cs typeface="Times New Roman" panose="02020603050405020304" pitchFamily="18" charset="0"/>
            </a:endParaRPr>
          </a:p>
          <a:p>
            <a:pPr marL="27036" marR="10814">
              <a:lnSpc>
                <a:spcPts val="3840"/>
              </a:lnSpc>
              <a:spcBef>
                <a:spcPts val="0"/>
              </a:spcBef>
            </a:pPr>
            <a:r>
              <a:rPr lang="en-US" sz="3200" dirty="0">
                <a:latin typeface="Times New Roman" panose="02020603050405020304" pitchFamily="18" charset="0"/>
                <a:cs typeface="Times New Roman" panose="02020603050405020304" pitchFamily="18" charset="0"/>
              </a:rPr>
              <a:t>The purpose of this integrative </a:t>
            </a:r>
          </a:p>
          <a:p>
            <a:pPr marL="27036" marR="10814">
              <a:lnSpc>
                <a:spcPts val="3840"/>
              </a:lnSpc>
              <a:spcBef>
                <a:spcPts val="0"/>
              </a:spcBef>
            </a:pPr>
            <a:r>
              <a:rPr lang="en-US" sz="3200" dirty="0">
                <a:latin typeface="Times New Roman" panose="02020603050405020304" pitchFamily="18" charset="0"/>
                <a:cs typeface="Times New Roman" panose="02020603050405020304" pitchFamily="18" charset="0"/>
              </a:rPr>
              <a:t>literature review was </a:t>
            </a:r>
            <a:r>
              <a:rPr lang="en-US" dirty="0">
                <a:latin typeface="Times New Roman" panose="02020603050405020304" pitchFamily="18" charset="0"/>
                <a:cs typeface="Times New Roman" panose="02020603050405020304" pitchFamily="18" charset="0"/>
              </a:rPr>
              <a:t>explore current</a:t>
            </a:r>
          </a:p>
          <a:p>
            <a:pPr marL="27036" marR="10814">
              <a:lnSpc>
                <a:spcPts val="3840"/>
              </a:lnSpc>
              <a:spcBef>
                <a:spcPts val="0"/>
              </a:spcBef>
            </a:pPr>
            <a:r>
              <a:rPr lang="en-US" dirty="0">
                <a:latin typeface="Times New Roman" panose="02020603050405020304" pitchFamily="18" charset="0"/>
                <a:cs typeface="Times New Roman" panose="02020603050405020304" pitchFamily="18" charset="0"/>
              </a:rPr>
              <a:t>research on the methods of treatment </a:t>
            </a:r>
          </a:p>
          <a:p>
            <a:pPr marL="27036" marR="10814">
              <a:lnSpc>
                <a:spcPts val="3840"/>
              </a:lnSpc>
              <a:spcBef>
                <a:spcPts val="0"/>
              </a:spcBef>
            </a:pPr>
            <a:r>
              <a:rPr lang="en-US" dirty="0">
                <a:latin typeface="Times New Roman" panose="02020603050405020304" pitchFamily="18" charset="0"/>
                <a:cs typeface="Times New Roman" panose="02020603050405020304" pitchFamily="18" charset="0"/>
              </a:rPr>
              <a:t>of Rheumatoid  Arthritis and </a:t>
            </a:r>
          </a:p>
          <a:p>
            <a:pPr marL="27036" marR="10814">
              <a:lnSpc>
                <a:spcPts val="3840"/>
              </a:lnSpc>
              <a:spcBef>
                <a:spcPts val="0"/>
              </a:spcBef>
            </a:pPr>
            <a:r>
              <a:rPr lang="en-US" dirty="0">
                <a:latin typeface="Times New Roman" panose="02020603050405020304" pitchFamily="18" charset="0"/>
                <a:cs typeface="Times New Roman" panose="02020603050405020304" pitchFamily="18" charset="0"/>
              </a:rPr>
              <a:t>demonstrate the benefits of </a:t>
            </a:r>
          </a:p>
          <a:p>
            <a:pPr marL="27036" marR="10814">
              <a:spcBef>
                <a:spcPts val="0"/>
              </a:spcBef>
            </a:pPr>
            <a:r>
              <a:rPr lang="en-US" dirty="0">
                <a:latin typeface="Times New Roman" panose="02020603050405020304" pitchFamily="18" charset="0"/>
                <a:cs typeface="Times New Roman" panose="02020603050405020304" pitchFamily="18" charset="0"/>
              </a:rPr>
              <a:t>complementary modes of treatment</a:t>
            </a:r>
            <a:r>
              <a:rPr lang="en-US" sz="3200" dirty="0">
                <a:latin typeface="Times New Roman" panose="02020603050405020304" pitchFamily="18" charset="0"/>
                <a:cs typeface="Times New Roman" panose="02020603050405020304" pitchFamily="18" charset="0"/>
              </a:rPr>
              <a:t>. </a:t>
            </a:r>
          </a:p>
          <a:p>
            <a:pPr marL="27036" marR="10814">
              <a:lnSpc>
                <a:spcPts val="4364"/>
              </a:lnSpc>
              <a:spcBef>
                <a:spcPts val="3000"/>
              </a:spcBef>
            </a:pPr>
            <a:endParaRPr lang="en-US" sz="3200" dirty="0">
              <a:solidFill>
                <a:srgbClr val="483933"/>
              </a:solidFill>
              <a:latin typeface="Times New Roman" panose="02020603050405020304" pitchFamily="18" charset="0"/>
              <a:cs typeface="Times New Roman" panose="02020603050405020304" pitchFamily="18" charset="0"/>
            </a:endParaRPr>
          </a:p>
          <a:p>
            <a:pPr marL="27036" marR="10814">
              <a:lnSpc>
                <a:spcPct val="150000"/>
              </a:lnSpc>
              <a:spcBef>
                <a:spcPts val="4800"/>
              </a:spcBef>
            </a:pPr>
            <a:endParaRPr lang="en-US" sz="3200" dirty="0">
              <a:solidFill>
                <a:srgbClr val="483933"/>
              </a:solidFill>
              <a:latin typeface="Times New Roman" panose="02020603050405020304" pitchFamily="18" charset="0"/>
              <a:cs typeface="Times New Roman" panose="02020603050405020304" pitchFamily="18" charset="0"/>
            </a:endParaRPr>
          </a:p>
          <a:p>
            <a:pPr marL="27036" marR="10814">
              <a:lnSpc>
                <a:spcPct val="150000"/>
              </a:lnSpc>
              <a:spcBef>
                <a:spcPts val="4800"/>
              </a:spcBef>
            </a:pPr>
            <a:r>
              <a:rPr lang="en-US" sz="3200" dirty="0">
                <a:latin typeface="Times New Roman" panose="02020603050405020304" pitchFamily="18" charset="0"/>
                <a:cs typeface="Times New Roman" panose="02020603050405020304" pitchFamily="18" charset="0"/>
              </a:rPr>
              <a:t>Application of King’s Theory of Goal Attainment</a:t>
            </a:r>
          </a:p>
          <a:p>
            <a:pPr marL="27036" marR="10814">
              <a:lnSpc>
                <a:spcPts val="4364"/>
              </a:lnSpc>
              <a:spcBef>
                <a:spcPts val="3000"/>
              </a:spcBef>
            </a:pPr>
            <a:endParaRPr lang="en-US" sz="3200" dirty="0">
              <a:solidFill>
                <a:srgbClr val="483933"/>
              </a:solidFill>
              <a:latin typeface="Century Gothic"/>
              <a:cs typeface="Century Gothic"/>
            </a:endParaRPr>
          </a:p>
          <a:p>
            <a:pPr marL="484236" marR="10814" indent="-457200">
              <a:lnSpc>
                <a:spcPts val="4364"/>
              </a:lnSpc>
              <a:buFont typeface="Arial"/>
              <a:buChar char="•"/>
            </a:pPr>
            <a:endParaRPr lang="en-US" sz="3200" b="1" dirty="0">
              <a:solidFill>
                <a:srgbClr val="483933"/>
              </a:solidFill>
              <a:latin typeface="Century Gothic"/>
              <a:cs typeface="Century Gothic"/>
            </a:endParaRPr>
          </a:p>
          <a:p>
            <a:pPr marL="27036" marR="10814">
              <a:lnSpc>
                <a:spcPts val="4364"/>
              </a:lnSpc>
            </a:pPr>
            <a:endParaRPr lang="en-US" sz="3200" dirty="0">
              <a:solidFill>
                <a:srgbClr val="483933"/>
              </a:solidFill>
              <a:latin typeface="Century Gothic"/>
              <a:cs typeface="Century Gothic"/>
            </a:endParaRPr>
          </a:p>
          <a:p>
            <a:pPr marL="27036" marR="10814">
              <a:lnSpc>
                <a:spcPts val="4364"/>
              </a:lnSpc>
            </a:pPr>
            <a:endParaRPr lang="en-US" sz="3200" dirty="0">
              <a:solidFill>
                <a:srgbClr val="483933"/>
              </a:solidFill>
              <a:latin typeface="Century Gothic"/>
              <a:cs typeface="Century Gothic"/>
            </a:endParaRPr>
          </a:p>
          <a:p>
            <a:endParaRPr lang="en-US" dirty="0"/>
          </a:p>
        </p:txBody>
      </p:sp>
      <p:sp>
        <p:nvSpPr>
          <p:cNvPr id="71" name="Chevron 70"/>
          <p:cNvSpPr/>
          <p:nvPr/>
        </p:nvSpPr>
        <p:spPr bwMode="auto">
          <a:xfrm rot="10800000">
            <a:off x="457200" y="18973800"/>
            <a:ext cx="6172200"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2" name="Rectangle 71"/>
          <p:cNvSpPr/>
          <p:nvPr/>
        </p:nvSpPr>
        <p:spPr bwMode="auto">
          <a:xfrm>
            <a:off x="457200" y="189738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3" name="Right Triangle 72"/>
          <p:cNvSpPr/>
          <p:nvPr/>
        </p:nvSpPr>
        <p:spPr bwMode="auto">
          <a:xfrm rot="10800000">
            <a:off x="457200" y="201168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4" name="TextBox 73"/>
          <p:cNvSpPr txBox="1"/>
          <p:nvPr/>
        </p:nvSpPr>
        <p:spPr>
          <a:xfrm>
            <a:off x="1066800" y="18973800"/>
            <a:ext cx="50292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PURPOSE</a:t>
            </a:r>
          </a:p>
        </p:txBody>
      </p:sp>
      <p:sp>
        <p:nvSpPr>
          <p:cNvPr id="75" name="Rectangle 74"/>
          <p:cNvSpPr/>
          <p:nvPr/>
        </p:nvSpPr>
        <p:spPr bwMode="auto">
          <a:xfrm>
            <a:off x="1066800" y="24003000"/>
            <a:ext cx="12573000" cy="6096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6" name="Chevron 75"/>
          <p:cNvSpPr/>
          <p:nvPr/>
        </p:nvSpPr>
        <p:spPr bwMode="auto">
          <a:xfrm rot="10800000">
            <a:off x="457200" y="25069800"/>
            <a:ext cx="12592724"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7" name="Rectangle 76"/>
          <p:cNvSpPr/>
          <p:nvPr/>
        </p:nvSpPr>
        <p:spPr bwMode="auto">
          <a:xfrm>
            <a:off x="457200" y="250698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8" name="Right Triangle 77"/>
          <p:cNvSpPr/>
          <p:nvPr/>
        </p:nvSpPr>
        <p:spPr bwMode="auto">
          <a:xfrm rot="10800000">
            <a:off x="457200" y="262128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79" name="TextBox 78"/>
          <p:cNvSpPr txBox="1"/>
          <p:nvPr/>
        </p:nvSpPr>
        <p:spPr>
          <a:xfrm>
            <a:off x="1066800" y="25069800"/>
            <a:ext cx="124206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CONCEPTUAL FRAMEWORK</a:t>
            </a:r>
          </a:p>
        </p:txBody>
      </p:sp>
      <p:sp>
        <p:nvSpPr>
          <p:cNvPr id="2" name="TextBox 1"/>
          <p:cNvSpPr txBox="1"/>
          <p:nvPr/>
        </p:nvSpPr>
        <p:spPr>
          <a:xfrm>
            <a:off x="15468600" y="8382000"/>
            <a:ext cx="13106400" cy="28469332"/>
          </a:xfrm>
          <a:prstGeom prst="rect">
            <a:avLst/>
          </a:prstGeom>
          <a:noFill/>
        </p:spPr>
        <p:txBody>
          <a:bodyPr wrap="square" rtlCol="0">
            <a:spAutoFit/>
          </a:bodyPr>
          <a:lstStyle/>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marL="514350" lvl="0" indent="-514350">
              <a:buAutoNum type="arabicPeriod"/>
            </a:pPr>
            <a:r>
              <a:rPr lang="en-US" dirty="0">
                <a:latin typeface="Times New Roman" panose="02020603050405020304" pitchFamily="18" charset="0"/>
                <a:cs typeface="Times New Roman" panose="02020603050405020304" pitchFamily="18" charset="0"/>
              </a:rPr>
              <a:t>What are the current beneficial pharmacologic treatment methods of Rheumatoid Arthritis?</a:t>
            </a:r>
          </a:p>
          <a:p>
            <a:pPr marL="514350" lvl="0" indent="-514350">
              <a:buAutoNum type="arabicPeriod"/>
            </a:pPr>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marL="514350" lvl="0" indent="-514350">
              <a:buAutoNum type="arabicPeriod" startAt="2"/>
            </a:pPr>
            <a:r>
              <a:rPr lang="en-US" dirty="0">
                <a:latin typeface="Times New Roman" panose="02020603050405020304" pitchFamily="18" charset="0"/>
                <a:cs typeface="Times New Roman" panose="02020603050405020304" pitchFamily="18" charset="0"/>
              </a:rPr>
              <a:t>What non-traditional methods of treatment have proven beneficial to treating Rheumatoid Arthritis?</a:t>
            </a:r>
          </a:p>
          <a:p>
            <a:pPr lvl="0"/>
            <a:endParaRPr lang="en-US" dirty="0">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r>
              <a:rPr lang="en-US" sz="3200" dirty="0">
                <a:latin typeface="Times New Roman" panose="02020603050405020304" pitchFamily="18" charset="0"/>
                <a:cs typeface="Times New Roman" panose="02020603050405020304" pitchFamily="18" charset="0"/>
              </a:rPr>
              <a:t>The Whittemore and Knafl (2005) method of integrative literature review was used to systematize the literature found for this research. </a:t>
            </a: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r>
              <a:rPr lang="en-US" sz="3200" dirty="0">
                <a:solidFill>
                  <a:srgbClr val="483933"/>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diverse methodology of an integrative review 					with both quantitative and qualitative studies worked 					to provide key examples of how complementary and 					alternative medicine (CAMs)  is beneficial for the 						treatment of Rheumatoid Arthritis. </a:t>
            </a:r>
            <a:r>
              <a:rPr lang="en-US" sz="3600" dirty="0">
                <a:solidFill>
                  <a:srgbClr val="483933"/>
                </a:solidFill>
                <a:latin typeface="Times New Roman" panose="02020603050405020304" pitchFamily="18" charset="0"/>
                <a:cs typeface="Times New Roman" panose="02020603050405020304" pitchFamily="18" charset="0"/>
              </a:rPr>
              <a:t>	</a:t>
            </a: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endParaRPr lang="en-US" sz="3200" dirty="0">
              <a:solidFill>
                <a:srgbClr val="483933"/>
              </a:solidFill>
              <a:latin typeface="Times New Roman" panose="02020603050405020304" pitchFamily="18" charset="0"/>
              <a:cs typeface="Times New Roman" panose="02020603050405020304" pitchFamily="18" charset="0"/>
            </a:endParaRPr>
          </a:p>
          <a:p>
            <a:pPr>
              <a:spcBef>
                <a:spcPts val="0"/>
              </a:spcBef>
            </a:pPr>
            <a:r>
              <a:rPr lang="en-US" sz="3200" b="1" dirty="0">
                <a:solidFill>
                  <a:srgbClr val="483933"/>
                </a:solidFill>
                <a:latin typeface="Times New Roman" panose="02020603050405020304" pitchFamily="18" charset="0"/>
                <a:cs typeface="Times New Roman" panose="02020603050405020304" pitchFamily="18" charset="0"/>
              </a:rPr>
              <a:t>Databases utilized:</a:t>
            </a:r>
            <a:r>
              <a:rPr lang="en-US" sz="3200" dirty="0">
                <a:solidFill>
                  <a:srgbClr val="483933"/>
                </a:solidFill>
                <a:latin typeface="Times New Roman" panose="02020603050405020304" pitchFamily="18" charset="0"/>
                <a:cs typeface="Times New Roman" panose="02020603050405020304" pitchFamily="18" charset="0"/>
              </a:rPr>
              <a:t> CINAHL, PubMed</a:t>
            </a: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r>
              <a:rPr lang="en-US" sz="3200" dirty="0">
                <a:latin typeface="Times New Roman" panose="02020603050405020304" pitchFamily="18" charset="0"/>
                <a:cs typeface="Times New Roman" panose="02020603050405020304" pitchFamily="18" charset="0"/>
              </a:rPr>
              <a:t>The treatment of Rheumatoid Arthritis has largely focused on the use of pharmacologic agents to manage the autoimmune inflammatory response. The use of complementary and alternative methods of management are less well known. The efficacy and benefits were identified to show the purpose of complementary and alternative medicine for treating Rheumatoid Arthritis.</a:t>
            </a:r>
          </a:p>
          <a:p>
            <a:pPr>
              <a:spcAft>
                <a:spcPts val="0"/>
              </a:spcAft>
            </a:pPr>
            <a:r>
              <a:rPr lang="en-US" sz="3200" b="1" dirty="0">
                <a:latin typeface="Times New Roman" panose="02020603050405020304" pitchFamily="18" charset="0"/>
                <a:cs typeface="Times New Roman" panose="02020603050405020304" pitchFamily="18" charset="0"/>
              </a:rPr>
              <a:t>Conclusive Results: </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Yoga/Pilates: Decrease in disease activity, enhanced balance, decreased perception of pain, and decreased depression scores. Improvements in HAQ disability index and mobility of joints</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Herbal Therapy: Marked reduction in pain </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Comprehensive Occupational Therapy: Significant functional improvement but no effect on pain</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Exercise: Pain reduction and functional improvement </a:t>
            </a:r>
          </a:p>
          <a:p>
            <a:pPr>
              <a:spcAft>
                <a:spcPts val="0"/>
              </a:spcAft>
            </a:pPr>
            <a:r>
              <a:rPr lang="en-US" sz="3200" b="1" dirty="0">
                <a:latin typeface="Times New Roman" panose="02020603050405020304" pitchFamily="18" charset="0"/>
                <a:cs typeface="Times New Roman" panose="02020603050405020304" pitchFamily="18" charset="0"/>
              </a:rPr>
              <a:t>Inconclusive Results:</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Acupuncture</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Therapeutic Ultrasound</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Low-Level Laser Therapy</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Thermotherapy</a:t>
            </a:r>
          </a:p>
          <a:p>
            <a:pPr marL="457200" indent="-457200">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Transcutaneous Electrical Nerve Stimulation</a:t>
            </a:r>
          </a:p>
          <a:p>
            <a:pPr>
              <a:spcAft>
                <a:spcPts val="0"/>
              </a:spcAft>
            </a:pPr>
            <a:endParaRPr lang="en-US" sz="3200" dirty="0">
              <a:latin typeface="Times New Roman" panose="02020603050405020304" pitchFamily="18" charset="0"/>
              <a:cs typeface="Times New Roman" panose="02020603050405020304" pitchFamily="18" charset="0"/>
            </a:endParaRPr>
          </a:p>
          <a:p>
            <a:pPr>
              <a:spcAft>
                <a:spcPts val="0"/>
              </a:spcAft>
            </a:pPr>
            <a:endParaRPr lang="en-US" sz="3200" dirty="0">
              <a:latin typeface="Times New Roman" panose="02020603050405020304" pitchFamily="18" charset="0"/>
              <a:cs typeface="Times New Roman" panose="02020603050405020304" pitchFamily="18" charset="0"/>
            </a:endParaRPr>
          </a:p>
          <a:p>
            <a:pPr>
              <a:spcAft>
                <a:spcPts val="0"/>
              </a:spcAft>
            </a:pPr>
            <a:endParaRPr lang="en-US" sz="3200" dirty="0">
              <a:latin typeface="Times New Roman" panose="02020603050405020304" pitchFamily="18" charset="0"/>
              <a:cs typeface="Times New Roman" panose="02020603050405020304" pitchFamily="18" charset="0"/>
            </a:endParaRPr>
          </a:p>
          <a:p>
            <a:pPr>
              <a:spcAft>
                <a:spcPts val="0"/>
              </a:spcAft>
            </a:pPr>
            <a:endParaRPr lang="en-US" sz="3200" dirty="0">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pPr>
              <a:spcAft>
                <a:spcPts val="0"/>
              </a:spcAft>
            </a:pPr>
            <a:endParaRPr lang="en-US" sz="3200" dirty="0">
              <a:solidFill>
                <a:srgbClr val="483933"/>
              </a:solidFill>
              <a:latin typeface="Times New Roman" panose="02020603050405020304" pitchFamily="18" charset="0"/>
              <a:cs typeface="Times New Roman" panose="02020603050405020304" pitchFamily="18" charset="0"/>
            </a:endParaRPr>
          </a:p>
          <a:p>
            <a:endParaRPr lang="en-US" dirty="0"/>
          </a:p>
        </p:txBody>
      </p:sp>
      <p:sp>
        <p:nvSpPr>
          <p:cNvPr id="7" name="Rectangle 6"/>
          <p:cNvSpPr/>
          <p:nvPr/>
        </p:nvSpPr>
        <p:spPr bwMode="auto">
          <a:xfrm>
            <a:off x="14325600" y="11201400"/>
            <a:ext cx="838200" cy="1524000"/>
          </a:xfrm>
          <a:prstGeom prst="rect">
            <a:avLst/>
          </a:prstGeom>
          <a:solidFill>
            <a:srgbClr val="6EADA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2" name="Rectangle 51"/>
          <p:cNvSpPr/>
          <p:nvPr/>
        </p:nvSpPr>
        <p:spPr bwMode="auto">
          <a:xfrm>
            <a:off x="15163800" y="13182600"/>
            <a:ext cx="13792200" cy="6096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4" name="Chevron 53"/>
          <p:cNvSpPr/>
          <p:nvPr/>
        </p:nvSpPr>
        <p:spPr bwMode="auto">
          <a:xfrm rot="10800000">
            <a:off x="14554200" y="14173200"/>
            <a:ext cx="13792200"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5" name="Rectangle 54"/>
          <p:cNvSpPr/>
          <p:nvPr/>
        </p:nvSpPr>
        <p:spPr bwMode="auto">
          <a:xfrm>
            <a:off x="14554200" y="141732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6" name="Right Triangle 55"/>
          <p:cNvSpPr/>
          <p:nvPr/>
        </p:nvSpPr>
        <p:spPr bwMode="auto">
          <a:xfrm rot="10800000">
            <a:off x="14554200" y="153162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15163800" y="14173200"/>
            <a:ext cx="135636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METHODS</a:t>
            </a:r>
          </a:p>
        </p:txBody>
      </p:sp>
      <p:sp>
        <p:nvSpPr>
          <p:cNvPr id="47" name="Freeform 46"/>
          <p:cNvSpPr/>
          <p:nvPr/>
        </p:nvSpPr>
        <p:spPr>
          <a:xfrm>
            <a:off x="24552903" y="21570379"/>
            <a:ext cx="3232670" cy="865894"/>
          </a:xfrm>
          <a:custGeom>
            <a:avLst/>
            <a:gdLst>
              <a:gd name="connsiteX0" fmla="*/ 0 w 3232670"/>
              <a:gd name="connsiteY0" fmla="*/ 865894 h 865894"/>
              <a:gd name="connsiteX1" fmla="*/ 3232670 w 3232670"/>
              <a:gd name="connsiteY1" fmla="*/ 0 h 865894"/>
            </a:gdLst>
            <a:ahLst/>
            <a:cxnLst>
              <a:cxn ang="0">
                <a:pos x="connsiteX0" y="connsiteY0"/>
              </a:cxn>
              <a:cxn ang="0">
                <a:pos x="connsiteX1" y="connsiteY1"/>
              </a:cxn>
            </a:cxnLst>
            <a:rect l="l" t="t" r="r" b="b"/>
            <a:pathLst>
              <a:path w="3232670" h="865894">
                <a:moveTo>
                  <a:pt x="0" y="865894"/>
                </a:moveTo>
                <a:cubicBezTo>
                  <a:pt x="1443156" y="561227"/>
                  <a:pt x="2886313" y="256561"/>
                  <a:pt x="3232670" y="0"/>
                </a:cubicBezTo>
              </a:path>
            </a:pathLst>
          </a:custGeom>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48" name="Freeform 47"/>
          <p:cNvSpPr/>
          <p:nvPr/>
        </p:nvSpPr>
        <p:spPr>
          <a:xfrm>
            <a:off x="24552903" y="18821400"/>
            <a:ext cx="3694480" cy="3480179"/>
          </a:xfrm>
          <a:custGeom>
            <a:avLst/>
            <a:gdLst>
              <a:gd name="connsiteX0" fmla="*/ 0 w 3694480"/>
              <a:gd name="connsiteY0" fmla="*/ 596505 h 596505"/>
              <a:gd name="connsiteX1" fmla="*/ 3694480 w 3694480"/>
              <a:gd name="connsiteY1" fmla="*/ 0 h 596505"/>
            </a:gdLst>
            <a:ahLst/>
            <a:cxnLst>
              <a:cxn ang="0">
                <a:pos x="connsiteX0" y="connsiteY0"/>
              </a:cxn>
              <a:cxn ang="0">
                <a:pos x="connsiteX1" y="connsiteY1"/>
              </a:cxn>
            </a:cxnLst>
            <a:rect l="l" t="t" r="r" b="b"/>
            <a:pathLst>
              <a:path w="3694480" h="596505">
                <a:moveTo>
                  <a:pt x="0" y="596505"/>
                </a:moveTo>
                <a:lnTo>
                  <a:pt x="3694480" y="0"/>
                </a:lnTo>
              </a:path>
            </a:pathLst>
          </a:custGeom>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53" name="Freeform 52"/>
          <p:cNvSpPr/>
          <p:nvPr/>
        </p:nvSpPr>
        <p:spPr>
          <a:xfrm>
            <a:off x="24745324" y="22012947"/>
            <a:ext cx="2270566" cy="971949"/>
          </a:xfrm>
          <a:custGeom>
            <a:avLst/>
            <a:gdLst>
              <a:gd name="connsiteX0" fmla="*/ 0 w 2270566"/>
              <a:gd name="connsiteY0" fmla="*/ 153937 h 971949"/>
              <a:gd name="connsiteX1" fmla="*/ 2270566 w 2270566"/>
              <a:gd name="connsiteY1" fmla="*/ 0 h 971949"/>
            </a:gdLst>
            <a:ahLst/>
            <a:cxnLst>
              <a:cxn ang="0">
                <a:pos x="connsiteX0" y="connsiteY0"/>
              </a:cxn>
              <a:cxn ang="0">
                <a:pos x="connsiteX1" y="connsiteY1"/>
              </a:cxn>
            </a:cxnLst>
            <a:rect l="l" t="t" r="r" b="b"/>
            <a:pathLst>
              <a:path w="2270566" h="971949">
                <a:moveTo>
                  <a:pt x="0" y="153937"/>
                </a:moveTo>
                <a:cubicBezTo>
                  <a:pt x="1037469" y="886739"/>
                  <a:pt x="2074938" y="1619542"/>
                  <a:pt x="2270566" y="0"/>
                </a:cubicBezTo>
              </a:path>
            </a:pathLst>
          </a:custGeom>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96" name="Rectangle 95"/>
          <p:cNvSpPr/>
          <p:nvPr/>
        </p:nvSpPr>
        <p:spPr bwMode="auto">
          <a:xfrm>
            <a:off x="30251400" y="21945600"/>
            <a:ext cx="12954000" cy="609600"/>
          </a:xfrm>
          <a:prstGeom prst="rect">
            <a:avLst/>
          </a:prstGeom>
          <a:solidFill>
            <a:srgbClr val="6EADA9"/>
          </a:solidFill>
          <a:ln w="9525" cap="flat" cmpd="sng" algn="ctr">
            <a:solidFill>
              <a:srgbClr val="6EADA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98" name="Rectangle 97"/>
          <p:cNvSpPr/>
          <p:nvPr/>
        </p:nvSpPr>
        <p:spPr bwMode="auto">
          <a:xfrm>
            <a:off x="29718000" y="23164800"/>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99" name="Chevron 98"/>
          <p:cNvSpPr/>
          <p:nvPr/>
        </p:nvSpPr>
        <p:spPr bwMode="auto">
          <a:xfrm rot="10800000">
            <a:off x="29794200" y="23164800"/>
            <a:ext cx="12592724"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00" name="Right Triangle 99"/>
          <p:cNvSpPr/>
          <p:nvPr/>
        </p:nvSpPr>
        <p:spPr bwMode="auto">
          <a:xfrm rot="10800000">
            <a:off x="29718000" y="24307800"/>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01" name="Rectangle 100"/>
          <p:cNvSpPr/>
          <p:nvPr/>
        </p:nvSpPr>
        <p:spPr>
          <a:xfrm>
            <a:off x="29565600" y="23241000"/>
            <a:ext cx="12973724" cy="1015663"/>
          </a:xfrm>
          <a:prstGeom prst="rect">
            <a:avLst/>
          </a:prstGeom>
        </p:spPr>
        <p:txBody>
          <a:bodyPr wrap="square">
            <a:spAutoFit/>
          </a:bodyPr>
          <a:lstStyle/>
          <a:p>
            <a:pPr algn="ctr"/>
            <a:r>
              <a:rPr lang="en-US" sz="6000" dirty="0">
                <a:latin typeface="Times New Roman" panose="02020603050405020304" pitchFamily="18" charset="0"/>
                <a:cs typeface="Times New Roman" panose="02020603050405020304" pitchFamily="18" charset="0"/>
              </a:rPr>
              <a:t>NURSING IMPLICATIONS</a:t>
            </a:r>
          </a:p>
        </p:txBody>
      </p:sp>
      <p:sp>
        <p:nvSpPr>
          <p:cNvPr id="102" name="Chevron 101"/>
          <p:cNvSpPr/>
          <p:nvPr/>
        </p:nvSpPr>
        <p:spPr bwMode="auto">
          <a:xfrm rot="10800000">
            <a:off x="14583510" y="21149856"/>
            <a:ext cx="6781800"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703763"/>
            <a:endParaRPr kumimoji="0" lang="en-US" sz="3000" b="0" i="0" u="none" strike="noStrike" cap="none" normalizeH="0" baseline="0" dirty="0">
              <a:ln>
                <a:noFill/>
              </a:ln>
              <a:solidFill>
                <a:schemeClr val="tx1"/>
              </a:solidFill>
              <a:effectLst/>
              <a:latin typeface="Arial" pitchFamily="34" charset="0"/>
            </a:endParaRPr>
          </a:p>
        </p:txBody>
      </p:sp>
      <p:sp>
        <p:nvSpPr>
          <p:cNvPr id="103" name="Rectangle 102"/>
          <p:cNvSpPr/>
          <p:nvPr/>
        </p:nvSpPr>
        <p:spPr bwMode="auto">
          <a:xfrm>
            <a:off x="14630400" y="21145500"/>
            <a:ext cx="598714"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04" name="Right Triangle 103"/>
          <p:cNvSpPr/>
          <p:nvPr/>
        </p:nvSpPr>
        <p:spPr bwMode="auto">
          <a:xfrm rot="10800000">
            <a:off x="14583509" y="22326599"/>
            <a:ext cx="609600" cy="533400"/>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05" name="TextBox 104"/>
          <p:cNvSpPr txBox="1"/>
          <p:nvPr/>
        </p:nvSpPr>
        <p:spPr>
          <a:xfrm>
            <a:off x="15344312" y="21209168"/>
            <a:ext cx="5638800"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RESULTS</a:t>
            </a:r>
            <a:r>
              <a:rPr lang="en-US" sz="6000" dirty="0">
                <a:solidFill>
                  <a:schemeClr val="bg1"/>
                </a:solidFill>
                <a:latin typeface="Times New Roman" panose="02020603050405020304" pitchFamily="18" charset="0"/>
                <a:cs typeface="Times New Roman" panose="02020603050405020304" pitchFamily="18" charset="0"/>
              </a:rPr>
              <a:t> </a:t>
            </a:r>
          </a:p>
        </p:txBody>
      </p:sp>
      <p:sp>
        <p:nvSpPr>
          <p:cNvPr id="106" name="TextBox 105"/>
          <p:cNvSpPr txBox="1"/>
          <p:nvPr/>
        </p:nvSpPr>
        <p:spPr>
          <a:xfrm>
            <a:off x="30708600" y="8382000"/>
            <a:ext cx="11963400" cy="584775"/>
          </a:xfrm>
          <a:prstGeom prst="rect">
            <a:avLst/>
          </a:prstGeom>
          <a:noFill/>
        </p:spPr>
        <p:txBody>
          <a:bodyPr wrap="square" rtlCol="0">
            <a:spAutoFit/>
          </a:bodyPr>
          <a:lstStyle/>
          <a:p>
            <a:r>
              <a:rPr lang="en-US" sz="3200" dirty="0">
                <a:solidFill>
                  <a:srgbClr val="483933"/>
                </a:solidFill>
                <a:latin typeface="Century Gothic"/>
                <a:cs typeface="Century Gothic"/>
              </a:rPr>
              <a:t>	</a:t>
            </a:r>
            <a:r>
              <a:rPr lang="en-US" sz="3200" dirty="0">
                <a:solidFill>
                  <a:srgbClr val="483933"/>
                </a:solidFill>
                <a:latin typeface="Times New Roman" panose="02020603050405020304" pitchFamily="18" charset="0"/>
                <a:cs typeface="Times New Roman" panose="02020603050405020304" pitchFamily="18" charset="0"/>
              </a:rPr>
              <a:t>     	</a:t>
            </a:r>
            <a:endParaRPr lang="en-US" sz="3200" b="1" dirty="0">
              <a:solidFill>
                <a:srgbClr val="483933"/>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62F82DD-1009-D748-807B-11E6502973FA}"/>
              </a:ext>
            </a:extLst>
          </p:cNvPr>
          <p:cNvPicPr>
            <a:picLocks noChangeAspect="1"/>
          </p:cNvPicPr>
          <p:nvPr/>
        </p:nvPicPr>
        <p:blipFill>
          <a:blip r:embed="rId3"/>
          <a:stretch>
            <a:fillRect/>
          </a:stretch>
        </p:blipFill>
        <p:spPr>
          <a:xfrm>
            <a:off x="7438293" y="18955603"/>
            <a:ext cx="5943598" cy="4660880"/>
          </a:xfrm>
          <a:prstGeom prst="rect">
            <a:avLst/>
          </a:prstGeom>
        </p:spPr>
      </p:pic>
      <p:pic>
        <p:nvPicPr>
          <p:cNvPr id="83" name="Picture 82">
            <a:extLst>
              <a:ext uri="{FF2B5EF4-FFF2-40B4-BE49-F238E27FC236}">
                <a16:creationId xmlns:a16="http://schemas.microsoft.com/office/drawing/2014/main" id="{C189BC5A-3A7F-0E49-9525-5D05084B8D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968608"/>
            <a:ext cx="12039600" cy="4889183"/>
          </a:xfrm>
          <a:prstGeom prst="rect">
            <a:avLst/>
          </a:prstGeom>
          <a:noFill/>
          <a:ln>
            <a:noFill/>
          </a:ln>
        </p:spPr>
      </p:pic>
      <p:pic>
        <p:nvPicPr>
          <p:cNvPr id="10" name="Picture 9">
            <a:extLst>
              <a:ext uri="{FF2B5EF4-FFF2-40B4-BE49-F238E27FC236}">
                <a16:creationId xmlns:a16="http://schemas.microsoft.com/office/drawing/2014/main" id="{9749A2C6-4D52-3246-B232-88DBA3E18639}"/>
              </a:ext>
            </a:extLst>
          </p:cNvPr>
          <p:cNvPicPr>
            <a:picLocks noChangeAspect="1"/>
          </p:cNvPicPr>
          <p:nvPr/>
        </p:nvPicPr>
        <p:blipFill>
          <a:blip r:embed="rId5"/>
          <a:stretch>
            <a:fillRect/>
          </a:stretch>
        </p:blipFill>
        <p:spPr>
          <a:xfrm>
            <a:off x="15240000" y="17296322"/>
            <a:ext cx="3470564" cy="2631794"/>
          </a:xfrm>
          <a:prstGeom prst="rect">
            <a:avLst/>
          </a:prstGeom>
        </p:spPr>
      </p:pic>
      <p:pic>
        <p:nvPicPr>
          <p:cNvPr id="26" name="Picture 25">
            <a:extLst>
              <a:ext uri="{FF2B5EF4-FFF2-40B4-BE49-F238E27FC236}">
                <a16:creationId xmlns:a16="http://schemas.microsoft.com/office/drawing/2014/main" id="{DAB98AA1-E0C0-0542-B14E-2715D6BEB546}"/>
              </a:ext>
            </a:extLst>
          </p:cNvPr>
          <p:cNvPicPr>
            <a:picLocks noChangeAspect="1"/>
          </p:cNvPicPr>
          <p:nvPr/>
        </p:nvPicPr>
        <p:blipFill>
          <a:blip r:embed="rId6"/>
          <a:stretch>
            <a:fillRect/>
          </a:stretch>
        </p:blipFill>
        <p:spPr>
          <a:xfrm>
            <a:off x="29902150" y="31851600"/>
            <a:ext cx="13652500" cy="1129211"/>
          </a:xfrm>
          <a:prstGeom prst="rect">
            <a:avLst/>
          </a:prstGeom>
        </p:spPr>
      </p:pic>
      <p:pic>
        <p:nvPicPr>
          <p:cNvPr id="12" name="Picture 11">
            <a:extLst>
              <a:ext uri="{FF2B5EF4-FFF2-40B4-BE49-F238E27FC236}">
                <a16:creationId xmlns:a16="http://schemas.microsoft.com/office/drawing/2014/main" id="{22156B6B-9889-F449-980C-A35E13923318}"/>
              </a:ext>
            </a:extLst>
          </p:cNvPr>
          <p:cNvPicPr>
            <a:picLocks noChangeAspect="1"/>
          </p:cNvPicPr>
          <p:nvPr/>
        </p:nvPicPr>
        <p:blipFill>
          <a:blip r:embed="rId7"/>
          <a:stretch>
            <a:fillRect/>
          </a:stretch>
        </p:blipFill>
        <p:spPr>
          <a:xfrm>
            <a:off x="30708600" y="8343900"/>
            <a:ext cx="11678324" cy="6764421"/>
          </a:xfrm>
          <a:prstGeom prst="rect">
            <a:avLst/>
          </a:prstGeom>
        </p:spPr>
      </p:pic>
      <p:sp>
        <p:nvSpPr>
          <p:cNvPr id="15" name="TextBox 14">
            <a:extLst>
              <a:ext uri="{FF2B5EF4-FFF2-40B4-BE49-F238E27FC236}">
                <a16:creationId xmlns:a16="http://schemas.microsoft.com/office/drawing/2014/main" id="{84D13260-55D5-1544-8865-E59843E7BB69}"/>
              </a:ext>
            </a:extLst>
          </p:cNvPr>
          <p:cNvSpPr txBox="1"/>
          <p:nvPr/>
        </p:nvSpPr>
        <p:spPr>
          <a:xfrm>
            <a:off x="30708600" y="15316200"/>
            <a:ext cx="11678324" cy="15511939"/>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 conclusion, the biggest implication of this literary review is the need for more research to be performed in order to provide indisputable evidence that complementary and alternative methods of treatment provide marked benefits. Certain CAMs such as yoga/pilates, herbal therapy, exercise, and comprehensive occupational therapy provided significant evidence in the support of pain reduction and functional improvement. Other therapies were ambiguous in their results demonstrating the need for future research to be performed. Additional studies will help clarify the benefits and use of complementary and alternative medicine in treating Rheumatoid Arthritis. </a:t>
            </a:r>
          </a:p>
          <a:p>
            <a:endParaRPr lang="en-US" sz="32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r>
              <a:rPr lang="en-US" sz="3200" dirty="0">
                <a:latin typeface="Times New Roman" panose="02020603050405020304" pitchFamily="18" charset="0"/>
                <a:cs typeface="Times New Roman" panose="02020603050405020304" pitchFamily="18" charset="0"/>
              </a:rPr>
              <a:t>The most important ramification of the increasing use of complementary and alternative methods of care for the treatment of Rheumatoid Arthritis is the need for nursing awareness and education on such methods of treatment. Nurses will be the ones responsible for coordinating CAMs with traditional medicine, understanding the potential risks/benefits, as well as discerning the efficacy and benefits of such treatments. Overall, the duties of the nurse will expand to encompass a more holistic approach to care. </a:t>
            </a:r>
          </a:p>
          <a:p>
            <a:endParaRPr lang="en-US" dirty="0"/>
          </a:p>
          <a:p>
            <a:endParaRPr lang="en-US" dirty="0"/>
          </a:p>
          <a:p>
            <a:endParaRPr lang="en-US" dirty="0"/>
          </a:p>
          <a:p>
            <a:endParaRPr lang="en-US" dirty="0"/>
          </a:p>
        </p:txBody>
      </p:sp>
      <p:sp>
        <p:nvSpPr>
          <p:cNvPr id="80" name="Chevron 79">
            <a:extLst>
              <a:ext uri="{FF2B5EF4-FFF2-40B4-BE49-F238E27FC236}">
                <a16:creationId xmlns:a16="http://schemas.microsoft.com/office/drawing/2014/main" id="{4C396654-7006-2346-BB80-186E6AEC1C97}"/>
              </a:ext>
            </a:extLst>
          </p:cNvPr>
          <p:cNvSpPr/>
          <p:nvPr/>
        </p:nvSpPr>
        <p:spPr bwMode="auto">
          <a:xfrm rot="10800000">
            <a:off x="29717999" y="29392479"/>
            <a:ext cx="12592724" cy="1143000"/>
          </a:xfrm>
          <a:prstGeom prst="chevron">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81" name="Right Triangle 80">
            <a:extLst>
              <a:ext uri="{FF2B5EF4-FFF2-40B4-BE49-F238E27FC236}">
                <a16:creationId xmlns:a16="http://schemas.microsoft.com/office/drawing/2014/main" id="{1ACA4E2F-B71C-EC40-B884-C351E3612A4F}"/>
              </a:ext>
            </a:extLst>
          </p:cNvPr>
          <p:cNvSpPr/>
          <p:nvPr/>
        </p:nvSpPr>
        <p:spPr bwMode="auto">
          <a:xfrm rot="10800000">
            <a:off x="29685343" y="30535276"/>
            <a:ext cx="609597" cy="636714"/>
          </a:xfrm>
          <a:prstGeom prst="rtTriangle">
            <a:avLst/>
          </a:prstGeom>
          <a:solidFill>
            <a:srgbClr val="605B55"/>
          </a:solidFill>
          <a:ln w="9525" cap="flat" cmpd="sng" algn="ctr">
            <a:solidFill>
              <a:srgbClr val="605B5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82" name="Rectangle 81">
            <a:extLst>
              <a:ext uri="{FF2B5EF4-FFF2-40B4-BE49-F238E27FC236}">
                <a16:creationId xmlns:a16="http://schemas.microsoft.com/office/drawing/2014/main" id="{77B9071E-3BC3-C24D-9D29-F90E9183F137}"/>
              </a:ext>
            </a:extLst>
          </p:cNvPr>
          <p:cNvSpPr/>
          <p:nvPr/>
        </p:nvSpPr>
        <p:spPr bwMode="auto">
          <a:xfrm>
            <a:off x="29696228" y="29400072"/>
            <a:ext cx="609600" cy="1143000"/>
          </a:xfrm>
          <a:prstGeom prst="rect">
            <a:avLst/>
          </a:prstGeom>
          <a:solidFill>
            <a:srgbClr val="E85E56"/>
          </a:solidFill>
          <a:ln w="9525" cap="flat" cmpd="sng" algn="ctr">
            <a:solidFill>
              <a:srgbClr val="E85E5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pitchFamily="34" charset="0"/>
            </a:endParaRPr>
          </a:p>
        </p:txBody>
      </p:sp>
      <p:sp>
        <p:nvSpPr>
          <p:cNvPr id="18" name="TextBox 17">
            <a:extLst>
              <a:ext uri="{FF2B5EF4-FFF2-40B4-BE49-F238E27FC236}">
                <a16:creationId xmlns:a16="http://schemas.microsoft.com/office/drawing/2014/main" id="{586036C0-105E-F545-9D3D-11AC78489E0B}"/>
              </a:ext>
            </a:extLst>
          </p:cNvPr>
          <p:cNvSpPr txBox="1"/>
          <p:nvPr/>
        </p:nvSpPr>
        <p:spPr>
          <a:xfrm>
            <a:off x="31704131" y="29413199"/>
            <a:ext cx="9438938"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REFERENCES</a:t>
            </a:r>
          </a:p>
        </p:txBody>
      </p:sp>
      <p:sp>
        <p:nvSpPr>
          <p:cNvPr id="19" name="TextBox 18">
            <a:extLst>
              <a:ext uri="{FF2B5EF4-FFF2-40B4-BE49-F238E27FC236}">
                <a16:creationId xmlns:a16="http://schemas.microsoft.com/office/drawing/2014/main" id="{495AD7B8-5EC6-9245-9B38-24D7AA2A3EFC}"/>
              </a:ext>
            </a:extLst>
          </p:cNvPr>
          <p:cNvSpPr txBox="1"/>
          <p:nvPr/>
        </p:nvSpPr>
        <p:spPr>
          <a:xfrm>
            <a:off x="30893656" y="30951730"/>
            <a:ext cx="10820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Please See Attached Sheet</a:t>
            </a:r>
          </a:p>
        </p:txBody>
      </p:sp>
    </p:spTree>
    <p:extLst>
      <p:ext uri="{BB962C8B-B14F-4D97-AF65-F5344CB8AC3E}">
        <p14:creationId xmlns:p14="http://schemas.microsoft.com/office/powerpoint/2010/main" val="10433358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6134</TotalTime>
  <Words>479</Words>
  <Application>Microsoft Macintosh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AppleGothic</vt:lpstr>
      <vt:lpstr>Arial</vt:lpstr>
      <vt:lpstr>Century Gothic</vt:lpstr>
      <vt:lpstr>Times New Roman</vt:lpstr>
      <vt:lpstr>Default Design</vt:lpstr>
      <vt:lpstr>PowerPoint Presentation</vt:lpstr>
    </vt:vector>
  </TitlesOfParts>
  <Manager/>
  <Company>Graphicsland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Polich, Kali</cp:lastModifiedBy>
  <cp:revision>128</cp:revision>
  <dcterms:modified xsi:type="dcterms:W3CDTF">2018-07-12T04:07:13Z</dcterms:modified>
  <cp:category>research posters template</cp:category>
</cp:coreProperties>
</file>