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60" r:id="rId5"/>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10368">
          <p15:clr>
            <a:srgbClr val="A4A3A4"/>
          </p15:clr>
        </p15:guide>
        <p15:guide id="4"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AB6"/>
    <a:srgbClr val="2A65AC"/>
    <a:srgbClr val="275E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snapToObjects="1">
      <p:cViewPr>
        <p:scale>
          <a:sx n="30" d="100"/>
          <a:sy n="30" d="100"/>
        </p:scale>
        <p:origin x="-1242" y="408"/>
      </p:cViewPr>
      <p:guideLst>
        <p:guide orient="horz" pos="2160"/>
        <p:guide orient="horz" pos="10368"/>
        <p:guide pos="2880"/>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Version 7, page 1.jpg"/>
          <p:cNvPicPr>
            <a:picLocks noChangeAspect="1"/>
          </p:cNvPicPr>
          <p:nvPr userDrawn="1"/>
        </p:nvPicPr>
        <p:blipFill>
          <a:blip r:embed="rId2"/>
          <a:stretch>
            <a:fillRect/>
          </a:stretch>
        </p:blipFill>
        <p:spPr>
          <a:xfrm>
            <a:off x="0" y="0"/>
            <a:ext cx="43891200" cy="32918400"/>
          </a:xfrm>
          <a:prstGeom prst="rect">
            <a:avLst/>
          </a:prstGeom>
        </p:spPr>
      </p:pic>
      <p:sp>
        <p:nvSpPr>
          <p:cNvPr id="2" name="Title 1"/>
          <p:cNvSpPr>
            <a:spLocks noGrp="1"/>
          </p:cNvSpPr>
          <p:nvPr>
            <p:ph type="ctrTitle"/>
          </p:nvPr>
        </p:nvSpPr>
        <p:spPr>
          <a:xfrm>
            <a:off x="3291840" y="1022605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Version 7, page 2.jpg"/>
          <p:cNvPicPr>
            <a:picLocks noChangeAspect="1"/>
          </p:cNvPicPr>
          <p:nvPr userDrawn="1"/>
        </p:nvPicPr>
        <p:blipFill>
          <a:blip r:embed="rId2"/>
          <a:stretch>
            <a:fillRect/>
          </a:stretch>
        </p:blipFill>
        <p:spPr>
          <a:xfrm>
            <a:off x="0" y="0"/>
            <a:ext cx="43891200" cy="329184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6"/>
          <p:cNvSpPr>
            <a:spLocks noGrp="1"/>
          </p:cNvSpPr>
          <p:nvPr>
            <p:ph type="ftr" sz="quarter" idx="4294967295"/>
          </p:nvPr>
        </p:nvSpPr>
        <p:spPr>
          <a:xfrm>
            <a:off x="4156555" y="30748006"/>
            <a:ext cx="24738490" cy="1752600"/>
          </a:xfrm>
          <a:prstGeom prst="rect">
            <a:avLst/>
          </a:prstGeom>
        </p:spPr>
        <p:txBody>
          <a:bodyPr/>
          <a:lstStyle>
            <a:lvl1pPr algn="l" defTabSz="4389120">
              <a:defRPr b="0" i="0">
                <a:latin typeface="Helvetica"/>
                <a:cs typeface="Helvetica"/>
              </a:defRPr>
            </a:lvl1pPr>
          </a:lstStyle>
          <a:p>
            <a:pPr>
              <a:defRPr/>
            </a:pPr>
            <a:r>
              <a:rPr lang="en-US" sz="3800" kern="0" smtClean="0">
                <a:solidFill>
                  <a:sysClr val="window" lastClr="FFFFFF"/>
                </a:solidFill>
              </a:rPr>
              <a:t>Click Insert &gt; Header &amp; Footer to add Area/Division/Department name</a:t>
            </a:r>
            <a:r>
              <a:rPr lang="en-US" sz="4800" kern="0" smtClean="0">
                <a:solidFill>
                  <a:sysClr val="window" lastClr="FFFFFF"/>
                </a:solidFill>
              </a:rPr>
              <a:t>.</a:t>
            </a:r>
            <a:endParaRPr lang="en-US" sz="4800" kern="0" dirty="0">
              <a:solidFill>
                <a:sysClr val="window" lastClr="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Version 7, page 2.jpg"/>
          <p:cNvPicPr>
            <a:picLocks noChangeAspect="1"/>
          </p:cNvPicPr>
          <p:nvPr userDrawn="1"/>
        </p:nvPicPr>
        <p:blipFill>
          <a:blip r:embed="rId2"/>
          <a:stretch>
            <a:fillRect/>
          </a:stretch>
        </p:blipFill>
        <p:spPr>
          <a:xfrm>
            <a:off x="0" y="0"/>
            <a:ext cx="43891200" cy="32918400"/>
          </a:xfrm>
          <a:prstGeom prst="rect">
            <a:avLst/>
          </a:prstGeom>
        </p:spPr>
      </p:pic>
      <p:sp>
        <p:nvSpPr>
          <p:cNvPr id="2" name="Vertical Title 1"/>
          <p:cNvSpPr>
            <a:spLocks noGrp="1"/>
          </p:cNvSpPr>
          <p:nvPr>
            <p:ph type="title" orient="vert"/>
          </p:nvPr>
        </p:nvSpPr>
        <p:spPr>
          <a:xfrm>
            <a:off x="31821120" y="1318274"/>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74"/>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6"/>
          <p:cNvSpPr>
            <a:spLocks noGrp="1"/>
          </p:cNvSpPr>
          <p:nvPr>
            <p:ph type="ftr" sz="quarter" idx="4294967295"/>
          </p:nvPr>
        </p:nvSpPr>
        <p:spPr>
          <a:xfrm>
            <a:off x="4156555" y="30748006"/>
            <a:ext cx="24738490" cy="1752600"/>
          </a:xfrm>
          <a:prstGeom prst="rect">
            <a:avLst/>
          </a:prstGeom>
        </p:spPr>
        <p:txBody>
          <a:bodyPr/>
          <a:lstStyle>
            <a:lvl1pPr algn="l" defTabSz="4389120">
              <a:defRPr b="0" i="0">
                <a:latin typeface="Helvetica"/>
                <a:cs typeface="Helvetica"/>
              </a:defRPr>
            </a:lvl1pPr>
          </a:lstStyle>
          <a:p>
            <a:pPr>
              <a:defRPr/>
            </a:pPr>
            <a:r>
              <a:rPr lang="en-US" sz="3800" kern="0" smtClean="0">
                <a:solidFill>
                  <a:sysClr val="window" lastClr="FFFFFF"/>
                </a:solidFill>
              </a:rPr>
              <a:t>Click Insert &gt; Header &amp; Footer to add Area/Division/Department name</a:t>
            </a:r>
            <a:r>
              <a:rPr lang="en-US" sz="4800" kern="0" smtClean="0">
                <a:solidFill>
                  <a:sysClr val="window" lastClr="FFFFFF"/>
                </a:solidFill>
              </a:rPr>
              <a:t>.</a:t>
            </a:r>
            <a:endParaRPr lang="en-US" sz="4800" kern="0" dirty="0">
              <a:solidFill>
                <a:sysClr val="window" lastClr="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Version 7, page 2.jpg"/>
          <p:cNvPicPr>
            <a:picLocks noChangeAspect="1"/>
          </p:cNvPicPr>
          <p:nvPr userDrawn="1"/>
        </p:nvPicPr>
        <p:blipFill>
          <a:blip r:embed="rId2"/>
          <a:stretch>
            <a:fillRect/>
          </a:stretch>
        </p:blipFill>
        <p:spPr>
          <a:xfrm>
            <a:off x="0" y="0"/>
            <a:ext cx="43891200" cy="329184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6"/>
          <p:cNvSpPr>
            <a:spLocks noGrp="1"/>
          </p:cNvSpPr>
          <p:nvPr>
            <p:ph type="ftr" sz="quarter" idx="4294967295"/>
          </p:nvPr>
        </p:nvSpPr>
        <p:spPr>
          <a:xfrm>
            <a:off x="4156555" y="30748006"/>
            <a:ext cx="24738490" cy="1752600"/>
          </a:xfrm>
          <a:prstGeom prst="rect">
            <a:avLst/>
          </a:prstGeom>
        </p:spPr>
        <p:txBody>
          <a:bodyPr/>
          <a:lstStyle>
            <a:lvl1pPr algn="l" defTabSz="4389120">
              <a:defRPr b="0" i="0">
                <a:latin typeface="Helvetica"/>
                <a:cs typeface="Helvetica"/>
              </a:defRPr>
            </a:lvl1pPr>
          </a:lstStyle>
          <a:p>
            <a:pPr>
              <a:defRPr/>
            </a:pPr>
            <a:r>
              <a:rPr lang="en-US" sz="3800" kern="0" smtClean="0">
                <a:solidFill>
                  <a:sysClr val="window" lastClr="FFFFFF"/>
                </a:solidFill>
              </a:rPr>
              <a:t>Click Insert &gt; Header &amp; Footer to add Area/Division/Department name</a:t>
            </a:r>
            <a:r>
              <a:rPr lang="en-US" sz="4800" kern="0" smtClean="0">
                <a:solidFill>
                  <a:sysClr val="window" lastClr="FFFFFF"/>
                </a:solidFill>
              </a:rPr>
              <a:t>.</a:t>
            </a:r>
            <a:endParaRPr lang="en-US" sz="4800" kern="0" dirty="0">
              <a:solidFill>
                <a:sysClr val="window" lastClr="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Version 7, page 2.jpg"/>
          <p:cNvPicPr>
            <a:picLocks noChangeAspect="1"/>
          </p:cNvPicPr>
          <p:nvPr userDrawn="1"/>
        </p:nvPicPr>
        <p:blipFill>
          <a:blip r:embed="rId2"/>
          <a:stretch>
            <a:fillRect/>
          </a:stretch>
        </p:blipFill>
        <p:spPr>
          <a:xfrm>
            <a:off x="0" y="0"/>
            <a:ext cx="43891200" cy="32918400"/>
          </a:xfrm>
          <a:prstGeom prst="rect">
            <a:avLst/>
          </a:prstGeom>
        </p:spPr>
      </p:pic>
      <p:sp>
        <p:nvSpPr>
          <p:cNvPr id="2" name="Title 1"/>
          <p:cNvSpPr>
            <a:spLocks noGrp="1"/>
          </p:cNvSpPr>
          <p:nvPr>
            <p:ph type="title"/>
          </p:nvPr>
        </p:nvSpPr>
        <p:spPr>
          <a:xfrm>
            <a:off x="3467102" y="2115313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5" name="Footer Placeholder 6"/>
          <p:cNvSpPr>
            <a:spLocks noGrp="1"/>
          </p:cNvSpPr>
          <p:nvPr>
            <p:ph type="ftr" sz="quarter" idx="4294967295"/>
          </p:nvPr>
        </p:nvSpPr>
        <p:spPr>
          <a:xfrm>
            <a:off x="4156555" y="30748006"/>
            <a:ext cx="24738490" cy="1752600"/>
          </a:xfrm>
          <a:prstGeom prst="rect">
            <a:avLst/>
          </a:prstGeom>
        </p:spPr>
        <p:txBody>
          <a:bodyPr/>
          <a:lstStyle>
            <a:lvl1pPr algn="l" defTabSz="4389120">
              <a:defRPr b="0" i="0">
                <a:latin typeface="Helvetica"/>
                <a:cs typeface="Helvetica"/>
              </a:defRPr>
            </a:lvl1pPr>
          </a:lstStyle>
          <a:p>
            <a:pPr>
              <a:defRPr/>
            </a:pPr>
            <a:r>
              <a:rPr lang="en-US" sz="3800" kern="0" smtClean="0">
                <a:solidFill>
                  <a:sysClr val="window" lastClr="FFFFFF"/>
                </a:solidFill>
              </a:rPr>
              <a:t>Click Insert &gt; Header &amp; Footer to add Area/Division/Department name</a:t>
            </a:r>
            <a:r>
              <a:rPr lang="en-US" sz="4800" kern="0" smtClean="0">
                <a:solidFill>
                  <a:sysClr val="window" lastClr="FFFFFF"/>
                </a:solidFill>
              </a:rPr>
              <a:t>.</a:t>
            </a:r>
            <a:endParaRPr lang="en-US" sz="4800" kern="0" dirty="0">
              <a:solidFill>
                <a:sysClr val="window" lastClr="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Version 7, page 2.jpg"/>
          <p:cNvPicPr>
            <a:picLocks noChangeAspect="1"/>
          </p:cNvPicPr>
          <p:nvPr userDrawn="1"/>
        </p:nvPicPr>
        <p:blipFill>
          <a:blip r:embed="rId2"/>
          <a:stretch>
            <a:fillRect/>
          </a:stretch>
        </p:blipFill>
        <p:spPr>
          <a:xfrm>
            <a:off x="0" y="0"/>
            <a:ext cx="43891200" cy="32918400"/>
          </a:xfrm>
          <a:prstGeom prst="rect">
            <a:avLst/>
          </a:prstGeom>
        </p:spPr>
      </p:pic>
      <p:sp>
        <p:nvSpPr>
          <p:cNvPr id="4" name="Content Placeholder 3"/>
          <p:cNvSpPr>
            <a:spLocks noGrp="1"/>
          </p:cNvSpPr>
          <p:nvPr>
            <p:ph sz="half" idx="2"/>
          </p:nvPr>
        </p:nvSpPr>
        <p:spPr>
          <a:xfrm>
            <a:off x="22311360" y="7680972"/>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72"/>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6"/>
          <p:cNvSpPr>
            <a:spLocks noGrp="1"/>
          </p:cNvSpPr>
          <p:nvPr>
            <p:ph type="ftr" sz="quarter" idx="4294967295"/>
          </p:nvPr>
        </p:nvSpPr>
        <p:spPr>
          <a:xfrm>
            <a:off x="4156555" y="30748006"/>
            <a:ext cx="24738490" cy="1752600"/>
          </a:xfrm>
          <a:prstGeom prst="rect">
            <a:avLst/>
          </a:prstGeom>
        </p:spPr>
        <p:txBody>
          <a:bodyPr/>
          <a:lstStyle>
            <a:lvl1pPr algn="l" defTabSz="4389120">
              <a:defRPr b="0" i="0">
                <a:latin typeface="Helvetica"/>
                <a:cs typeface="Helvetica"/>
              </a:defRPr>
            </a:lvl1pPr>
          </a:lstStyle>
          <a:p>
            <a:pPr>
              <a:defRPr/>
            </a:pPr>
            <a:r>
              <a:rPr lang="en-US" sz="3800" kern="0" smtClean="0">
                <a:solidFill>
                  <a:sysClr val="window" lastClr="FFFFFF"/>
                </a:solidFill>
              </a:rPr>
              <a:t>Click Insert &gt; Header &amp; Footer to add Area/Division/Department name</a:t>
            </a:r>
            <a:r>
              <a:rPr lang="en-US" sz="4800" kern="0" smtClean="0">
                <a:solidFill>
                  <a:sysClr val="window" lastClr="FFFFFF"/>
                </a:solidFill>
              </a:rPr>
              <a:t>.</a:t>
            </a:r>
            <a:endParaRPr lang="en-US" sz="4800" kern="0" dirty="0">
              <a:solidFill>
                <a:sysClr val="window" lastClr="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Version 7, page 2.jpg"/>
          <p:cNvPicPr>
            <a:picLocks noChangeAspect="1"/>
          </p:cNvPicPr>
          <p:nvPr userDrawn="1"/>
        </p:nvPicPr>
        <p:blipFill>
          <a:blip r:embed="rId2"/>
          <a:stretch>
            <a:fillRect/>
          </a:stretch>
        </p:blipFill>
        <p:spPr>
          <a:xfrm>
            <a:off x="0" y="0"/>
            <a:ext cx="43891200" cy="329184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6"/>
          <p:cNvSpPr>
            <a:spLocks noGrp="1"/>
          </p:cNvSpPr>
          <p:nvPr>
            <p:ph type="ftr" sz="quarter" idx="4294967295"/>
          </p:nvPr>
        </p:nvSpPr>
        <p:spPr>
          <a:xfrm>
            <a:off x="4156555" y="30748006"/>
            <a:ext cx="24738490" cy="1752600"/>
          </a:xfrm>
          <a:prstGeom prst="rect">
            <a:avLst/>
          </a:prstGeom>
        </p:spPr>
        <p:txBody>
          <a:bodyPr/>
          <a:lstStyle>
            <a:lvl1pPr algn="l" defTabSz="4389120">
              <a:defRPr b="0" i="0">
                <a:latin typeface="Helvetica"/>
                <a:cs typeface="Helvetica"/>
              </a:defRPr>
            </a:lvl1pPr>
          </a:lstStyle>
          <a:p>
            <a:pPr>
              <a:defRPr/>
            </a:pPr>
            <a:r>
              <a:rPr lang="en-US" sz="3800" kern="0" smtClean="0">
                <a:solidFill>
                  <a:sysClr val="window" lastClr="FFFFFF"/>
                </a:solidFill>
              </a:rPr>
              <a:t>Click Insert &gt; Header &amp; Footer to add Area/Division/Department name</a:t>
            </a:r>
            <a:r>
              <a:rPr lang="en-US" sz="4800" kern="0" smtClean="0">
                <a:solidFill>
                  <a:sysClr val="window" lastClr="FFFFFF"/>
                </a:solidFill>
              </a:rPr>
              <a:t>.</a:t>
            </a:r>
            <a:endParaRPr lang="en-US" sz="4800" kern="0" dirty="0">
              <a:solidFill>
                <a:sysClr val="window" lastClr="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18D5AB-C259-4D43-BCBE-CB4FBCFD6C7A}" type="datetimeFigureOut">
              <a:rPr lang="en-US" smtClean="0"/>
              <a:pPr/>
              <a:t>11/16/2017</a:t>
            </a:fld>
            <a:endParaRPr lang="en-US"/>
          </a:p>
        </p:txBody>
      </p:sp>
      <p:sp>
        <p:nvSpPr>
          <p:cNvPr id="4" name="Footer Placeholder 3"/>
          <p:cNvSpPr>
            <a:spLocks noGrp="1"/>
          </p:cNvSpPr>
          <p:nvPr>
            <p:ph type="ftr" sz="quarter" idx="11"/>
          </p:nvPr>
        </p:nvSpPr>
        <p:spPr/>
        <p:txBody>
          <a:bodyPr/>
          <a:lstStyle/>
          <a:p>
            <a:endParaRPr lang="en-US"/>
          </a:p>
        </p:txBody>
      </p:sp>
      <p:pic>
        <p:nvPicPr>
          <p:cNvPr id="6" name="Picture 5" descr="Version 7, page 2.jpg"/>
          <p:cNvPicPr>
            <a:picLocks noChangeAspect="1"/>
          </p:cNvPicPr>
          <p:nvPr userDrawn="1"/>
        </p:nvPicPr>
        <p:blipFill>
          <a:blip r:embed="rId2"/>
          <a:stretch>
            <a:fillRect/>
          </a:stretch>
        </p:blipFill>
        <p:spPr>
          <a:xfrm>
            <a:off x="0" y="0"/>
            <a:ext cx="43891200" cy="32918400"/>
          </a:xfrm>
          <a:prstGeom prst="rect">
            <a:avLst/>
          </a:prstGeom>
        </p:spPr>
      </p:pic>
      <p:sp>
        <p:nvSpPr>
          <p:cNvPr id="7" name="Footer Placeholder 6"/>
          <p:cNvSpPr txBox="1">
            <a:spLocks/>
          </p:cNvSpPr>
          <p:nvPr userDrawn="1"/>
        </p:nvSpPr>
        <p:spPr>
          <a:xfrm>
            <a:off x="4156555" y="30748006"/>
            <a:ext cx="24738490" cy="1752600"/>
          </a:xfrm>
          <a:prstGeom prst="rect">
            <a:avLst/>
          </a:prstGeom>
        </p:spPr>
        <p:txBody>
          <a:bodyPr vert="horz" lIns="438912" tIns="219456" rIns="438912" bIns="219456" rtlCol="0" anchor="ctr"/>
          <a:lstStyle>
            <a:lvl1pPr algn="l" defTabSz="914400">
              <a:defRPr b="0" i="0">
                <a:latin typeface="Helvetica"/>
                <a:cs typeface="Helvetica"/>
              </a:defRPr>
            </a:lvl1pPr>
          </a:lstStyle>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3800" b="0" i="0" u="none" strike="noStrike" kern="0" cap="none" spc="0" normalizeH="0" baseline="0" noProof="0" smtClean="0">
                <a:ln>
                  <a:noFill/>
                </a:ln>
                <a:solidFill>
                  <a:sysClr val="window" lastClr="FFFFFF"/>
                </a:solidFill>
                <a:effectLst/>
                <a:uLnTx/>
                <a:uFillTx/>
                <a:latin typeface="Helvetica"/>
                <a:ea typeface="+mn-ea"/>
                <a:cs typeface="Helvetica"/>
              </a:rPr>
              <a:t>Click Insert &gt; Header &amp; Footer to add Area/Division/Department name</a:t>
            </a:r>
            <a:r>
              <a:rPr kumimoji="0" lang="en-US" sz="4800" b="0" i="0" u="none" strike="noStrike" kern="0" cap="none" spc="0" normalizeH="0" baseline="0" noProof="0" smtClean="0">
                <a:ln>
                  <a:noFill/>
                </a:ln>
                <a:solidFill>
                  <a:sysClr val="window" lastClr="FFFFFF"/>
                </a:solidFill>
                <a:effectLst/>
                <a:uLnTx/>
                <a:uFillTx/>
                <a:latin typeface="Helvetica"/>
                <a:ea typeface="+mn-ea"/>
                <a:cs typeface="Helvetica"/>
              </a:rPr>
              <a:t>.</a:t>
            </a:r>
            <a:endParaRPr kumimoji="0" lang="en-US" sz="4800" b="0" i="0" u="none" strike="noStrike" kern="0" cap="none" spc="0" normalizeH="0" baseline="0" noProof="0" dirty="0">
              <a:ln>
                <a:noFill/>
              </a:ln>
              <a:solidFill>
                <a:sysClr val="window" lastClr="FFFFFF"/>
              </a:solidFill>
              <a:effectLst/>
              <a:uLnTx/>
              <a:uFillTx/>
              <a:latin typeface="Helvetica"/>
              <a:ea typeface="+mn-ea"/>
              <a:cs typeface="Helvetic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Version 7, page 2.jpg"/>
          <p:cNvPicPr>
            <a:picLocks noChangeAspect="1"/>
          </p:cNvPicPr>
          <p:nvPr userDrawn="1"/>
        </p:nvPicPr>
        <p:blipFill>
          <a:blip r:embed="rId2"/>
          <a:stretch>
            <a:fillRect/>
          </a:stretch>
        </p:blipFill>
        <p:spPr>
          <a:xfrm>
            <a:off x="0" y="0"/>
            <a:ext cx="43891200" cy="32918400"/>
          </a:xfrm>
          <a:prstGeom prst="rect">
            <a:avLst/>
          </a:prstGeom>
        </p:spPr>
      </p:pic>
      <p:sp>
        <p:nvSpPr>
          <p:cNvPr id="3" name="Footer Placeholder 6"/>
          <p:cNvSpPr>
            <a:spLocks noGrp="1"/>
          </p:cNvSpPr>
          <p:nvPr>
            <p:ph type="ftr" sz="quarter" idx="4294967295"/>
          </p:nvPr>
        </p:nvSpPr>
        <p:spPr>
          <a:xfrm>
            <a:off x="4156555" y="30748006"/>
            <a:ext cx="24738490" cy="1752600"/>
          </a:xfrm>
          <a:prstGeom prst="rect">
            <a:avLst/>
          </a:prstGeom>
        </p:spPr>
        <p:txBody>
          <a:bodyPr/>
          <a:lstStyle>
            <a:lvl1pPr algn="l" defTabSz="4389120">
              <a:defRPr b="0" i="0">
                <a:latin typeface="Helvetica"/>
                <a:cs typeface="Helvetica"/>
              </a:defRPr>
            </a:lvl1pPr>
          </a:lstStyle>
          <a:p>
            <a:pPr>
              <a:defRPr/>
            </a:pPr>
            <a:r>
              <a:rPr lang="en-US" sz="3800" kern="0" smtClean="0">
                <a:solidFill>
                  <a:sysClr val="window" lastClr="FFFFFF"/>
                </a:solidFill>
              </a:rPr>
              <a:t>Click Insert &gt; Header &amp; Footer to add Area/Division/Department name</a:t>
            </a:r>
            <a:r>
              <a:rPr lang="en-US" sz="4800" kern="0" smtClean="0">
                <a:solidFill>
                  <a:sysClr val="window" lastClr="FFFFFF"/>
                </a:solidFill>
              </a:rPr>
              <a:t>.</a:t>
            </a:r>
            <a:endParaRPr lang="en-US" sz="4800" kern="0" dirty="0">
              <a:solidFill>
                <a:sysClr val="window" lastClr="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Version 7, page 2.jpg"/>
          <p:cNvPicPr>
            <a:picLocks noChangeAspect="1"/>
          </p:cNvPicPr>
          <p:nvPr userDrawn="1"/>
        </p:nvPicPr>
        <p:blipFill>
          <a:blip r:embed="rId2"/>
          <a:stretch>
            <a:fillRect/>
          </a:stretch>
        </p:blipFill>
        <p:spPr>
          <a:xfrm>
            <a:off x="0" y="0"/>
            <a:ext cx="43891200" cy="32918400"/>
          </a:xfrm>
          <a:prstGeom prst="rect">
            <a:avLst/>
          </a:prstGeom>
        </p:spPr>
      </p:pic>
      <p:sp>
        <p:nvSpPr>
          <p:cNvPr id="2" name="Title 1"/>
          <p:cNvSpPr>
            <a:spLocks noGrp="1"/>
          </p:cNvSpPr>
          <p:nvPr>
            <p:ph type="title"/>
          </p:nvPr>
        </p:nvSpPr>
        <p:spPr>
          <a:xfrm>
            <a:off x="2194567"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52"/>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7" y="6888492"/>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6" name="Footer Placeholder 6"/>
          <p:cNvSpPr>
            <a:spLocks noGrp="1"/>
          </p:cNvSpPr>
          <p:nvPr>
            <p:ph type="ftr" sz="quarter" idx="4294967295"/>
          </p:nvPr>
        </p:nvSpPr>
        <p:spPr>
          <a:xfrm>
            <a:off x="4156555" y="30748006"/>
            <a:ext cx="24738490" cy="1752600"/>
          </a:xfrm>
          <a:prstGeom prst="rect">
            <a:avLst/>
          </a:prstGeom>
        </p:spPr>
        <p:txBody>
          <a:bodyPr/>
          <a:lstStyle>
            <a:lvl1pPr algn="l" defTabSz="4389120">
              <a:defRPr b="0" i="0">
                <a:latin typeface="Helvetica"/>
                <a:cs typeface="Helvetica"/>
              </a:defRPr>
            </a:lvl1pPr>
          </a:lstStyle>
          <a:p>
            <a:pPr>
              <a:defRPr/>
            </a:pPr>
            <a:r>
              <a:rPr lang="en-US" sz="3800" kern="0" smtClean="0">
                <a:solidFill>
                  <a:sysClr val="window" lastClr="FFFFFF"/>
                </a:solidFill>
              </a:rPr>
              <a:t>Click Insert &gt; Header &amp; Footer to add Area/Division/Department name</a:t>
            </a:r>
            <a:r>
              <a:rPr lang="en-US" sz="4800" kern="0" smtClean="0">
                <a:solidFill>
                  <a:sysClr val="window" lastClr="FFFFFF"/>
                </a:solidFill>
              </a:rPr>
              <a:t>.</a:t>
            </a:r>
            <a:endParaRPr lang="en-US" sz="4800" kern="0" dirty="0">
              <a:solidFill>
                <a:sysClr val="window" lastClr="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Version 7, page 2.jpg"/>
          <p:cNvPicPr>
            <a:picLocks noChangeAspect="1"/>
          </p:cNvPicPr>
          <p:nvPr userDrawn="1"/>
        </p:nvPicPr>
        <p:blipFill>
          <a:blip r:embed="rId2"/>
          <a:stretch>
            <a:fillRect/>
          </a:stretch>
        </p:blipFill>
        <p:spPr>
          <a:xfrm>
            <a:off x="0" y="0"/>
            <a:ext cx="43891200" cy="32918400"/>
          </a:xfrm>
          <a:prstGeom prst="rect">
            <a:avLst/>
          </a:prstGeom>
        </p:spPr>
      </p:pic>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6" name="Footer Placeholder 6"/>
          <p:cNvSpPr>
            <a:spLocks noGrp="1"/>
          </p:cNvSpPr>
          <p:nvPr>
            <p:ph type="ftr" sz="quarter" idx="4294967295"/>
          </p:nvPr>
        </p:nvSpPr>
        <p:spPr>
          <a:xfrm>
            <a:off x="4156555" y="30748006"/>
            <a:ext cx="24738490" cy="1752600"/>
          </a:xfrm>
          <a:prstGeom prst="rect">
            <a:avLst/>
          </a:prstGeom>
        </p:spPr>
        <p:txBody>
          <a:bodyPr/>
          <a:lstStyle>
            <a:lvl1pPr algn="l" defTabSz="4389120">
              <a:defRPr b="0" i="0">
                <a:latin typeface="Helvetica"/>
                <a:cs typeface="Helvetica"/>
              </a:defRPr>
            </a:lvl1pPr>
          </a:lstStyle>
          <a:p>
            <a:pPr>
              <a:defRPr/>
            </a:pPr>
            <a:r>
              <a:rPr lang="en-US" sz="3800" kern="0" smtClean="0">
                <a:solidFill>
                  <a:sysClr val="window" lastClr="FFFFFF"/>
                </a:solidFill>
              </a:rPr>
              <a:t>Click Insert &gt; Header &amp; Footer to add Area/Division/Department name</a:t>
            </a:r>
            <a:r>
              <a:rPr lang="en-US" sz="4800" kern="0" smtClean="0">
                <a:solidFill>
                  <a:sysClr val="window" lastClr="FFFFFF"/>
                </a:solidFill>
              </a:rPr>
              <a:t>.</a:t>
            </a:r>
            <a:endParaRPr lang="en-US" sz="4800" kern="0" dirty="0">
              <a:solidFill>
                <a:sysClr val="window" lastClr="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72"/>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9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6B18D5AB-C259-4D43-BCBE-CB4FBCFD6C7A}" type="datetimeFigureOut">
              <a:rPr lang="en-US" smtClean="0"/>
              <a:pPr/>
              <a:t>11/16/2017</a:t>
            </a:fld>
            <a:endParaRPr lang="en-US"/>
          </a:p>
        </p:txBody>
      </p:sp>
      <p:sp>
        <p:nvSpPr>
          <p:cNvPr id="5" name="Footer Placeholder 4"/>
          <p:cNvSpPr>
            <a:spLocks noGrp="1"/>
          </p:cNvSpPr>
          <p:nvPr>
            <p:ph type="ftr" sz="quarter" idx="3"/>
          </p:nvPr>
        </p:nvSpPr>
        <p:spPr>
          <a:xfrm>
            <a:off x="14996160" y="3051049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9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ADBB6D43-AF4A-6842-81C2-3606D95CD7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995" y="404246"/>
            <a:ext cx="18711514" cy="1920528"/>
          </a:xfrm>
          <a:prstGeom prst="rect">
            <a:avLst/>
          </a:prstGeom>
          <a:noFill/>
        </p:spPr>
        <p:txBody>
          <a:bodyPr wrap="square" lIns="438912" tIns="219456" rIns="438912" bIns="219456" rtlCol="0">
            <a:spAutoFit/>
          </a:bodyPr>
          <a:lstStyle/>
          <a:p>
            <a:r>
              <a:rPr lang="en-US" sz="4800" dirty="0">
                <a:solidFill>
                  <a:schemeClr val="bg1"/>
                </a:solidFill>
              </a:rPr>
              <a:t>Sarah Lyn </a:t>
            </a:r>
            <a:r>
              <a:rPr lang="en-US" sz="4800" dirty="0" err="1">
                <a:solidFill>
                  <a:schemeClr val="bg1"/>
                </a:solidFill>
              </a:rPr>
              <a:t>Orante</a:t>
            </a:r>
            <a:r>
              <a:rPr lang="en-US" sz="4800" dirty="0">
                <a:solidFill>
                  <a:schemeClr val="bg1"/>
                </a:solidFill>
              </a:rPr>
              <a:t> Navarro, MSN</a:t>
            </a:r>
          </a:p>
          <a:p>
            <a:r>
              <a:rPr lang="en-US" sz="4800" dirty="0">
                <a:solidFill>
                  <a:schemeClr val="bg1"/>
                </a:solidFill>
              </a:rPr>
              <a:t>Kathleen Rylance, DNP, APN, </a:t>
            </a:r>
            <a:r>
              <a:rPr lang="en-US" sz="4800" dirty="0" smtClean="0">
                <a:solidFill>
                  <a:schemeClr val="bg1"/>
                </a:solidFill>
              </a:rPr>
              <a:t>CNP, RN</a:t>
            </a:r>
            <a:endParaRPr lang="en-US" sz="4800" dirty="0">
              <a:solidFill>
                <a:schemeClr val="bg1"/>
              </a:solidFill>
            </a:endParaRPr>
          </a:p>
        </p:txBody>
      </p:sp>
      <p:sp>
        <p:nvSpPr>
          <p:cNvPr id="6" name="TextBox 5"/>
          <p:cNvSpPr txBox="1"/>
          <p:nvPr/>
        </p:nvSpPr>
        <p:spPr>
          <a:xfrm>
            <a:off x="0" y="2697028"/>
            <a:ext cx="43891200" cy="1982081"/>
          </a:xfrm>
          <a:prstGeom prst="rect">
            <a:avLst/>
          </a:prstGeom>
          <a:solidFill>
            <a:schemeClr val="tx2">
              <a:lumMod val="75000"/>
            </a:schemeClr>
          </a:solidFill>
          <a:ln>
            <a:noFill/>
          </a:ln>
        </p:spPr>
        <p:txBody>
          <a:bodyPr wrap="square" lIns="438912" tIns="219456" rIns="438912" bIns="219456" rtlCol="0">
            <a:spAutoFit/>
          </a:bodyPr>
          <a:lstStyle/>
          <a:p>
            <a:pPr algn="ctr"/>
            <a:r>
              <a:rPr lang="en-US" sz="10000" b="1" dirty="0" smtClean="0">
                <a:solidFill>
                  <a:schemeClr val="bg1"/>
                </a:solidFill>
              </a:rPr>
              <a:t>Cellular </a:t>
            </a:r>
            <a:r>
              <a:rPr lang="en-US" sz="10000" b="1" dirty="0">
                <a:solidFill>
                  <a:schemeClr val="bg1"/>
                </a:solidFill>
              </a:rPr>
              <a:t>Phone Use and Possible Risk of </a:t>
            </a:r>
            <a:r>
              <a:rPr lang="en-US" sz="10000" b="1" dirty="0" smtClean="0">
                <a:solidFill>
                  <a:schemeClr val="bg1"/>
                </a:solidFill>
              </a:rPr>
              <a:t>Cancer in Children and Adolescents</a:t>
            </a:r>
            <a:endParaRPr lang="en-US" sz="10000" b="1" dirty="0">
              <a:solidFill>
                <a:schemeClr val="bg1"/>
              </a:solidFill>
            </a:endParaRPr>
          </a:p>
        </p:txBody>
      </p:sp>
      <p:sp>
        <p:nvSpPr>
          <p:cNvPr id="5" name="Rectangle 4"/>
          <p:cNvSpPr/>
          <p:nvPr/>
        </p:nvSpPr>
        <p:spPr>
          <a:xfrm>
            <a:off x="1463040" y="6506441"/>
            <a:ext cx="12710160" cy="4136996"/>
          </a:xfrm>
          <a:prstGeom prst="rect">
            <a:avLst/>
          </a:prstGeom>
          <a:noFill/>
          <a:ln>
            <a:noFill/>
          </a:ln>
        </p:spPr>
        <p:style>
          <a:lnRef idx="1">
            <a:schemeClr val="dk1"/>
          </a:lnRef>
          <a:fillRef idx="2">
            <a:schemeClr val="dk1"/>
          </a:fillRef>
          <a:effectRef idx="1">
            <a:schemeClr val="dk1"/>
          </a:effectRef>
          <a:fontRef idx="minor">
            <a:schemeClr val="dk1"/>
          </a:fontRef>
        </p:style>
        <p:txBody>
          <a:bodyPr lIns="438912" tIns="219456" rIns="438912" bIns="219456" spcCol="0" rtlCol="0" anchor="ctr"/>
          <a:lstStyle/>
          <a:p>
            <a:pPr algn="ctr"/>
            <a:endParaRPr lang="en-US"/>
          </a:p>
        </p:txBody>
      </p:sp>
      <p:sp>
        <p:nvSpPr>
          <p:cNvPr id="8" name="Rectangle 7"/>
          <p:cNvSpPr/>
          <p:nvPr/>
        </p:nvSpPr>
        <p:spPr>
          <a:xfrm>
            <a:off x="29539548" y="10799379"/>
            <a:ext cx="13881579" cy="4256477"/>
          </a:xfrm>
          <a:prstGeom prst="rect">
            <a:avLst/>
          </a:prstGeom>
          <a:solidFill>
            <a:schemeClr val="bg1"/>
          </a:solid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spcCol="0" rtlCol="0" anchor="ctr"/>
          <a:lstStyle/>
          <a:p>
            <a:pPr algn="ctr"/>
            <a:endParaRPr lang="en-US"/>
          </a:p>
        </p:txBody>
      </p:sp>
      <p:sp>
        <p:nvSpPr>
          <p:cNvPr id="9" name="Rectangle 8"/>
          <p:cNvSpPr/>
          <p:nvPr/>
        </p:nvSpPr>
        <p:spPr>
          <a:xfrm>
            <a:off x="437938" y="6347804"/>
            <a:ext cx="13733491" cy="5705869"/>
          </a:xfrm>
          <a:prstGeom prst="rect">
            <a:avLst/>
          </a:prstGeom>
          <a:solidFill>
            <a:schemeClr val="bg1"/>
          </a:solid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spcCol="0" rtlCol="0" anchor="ctr"/>
          <a:lstStyle/>
          <a:p>
            <a:pPr algn="ctr"/>
            <a:endParaRPr lang="en-US"/>
          </a:p>
        </p:txBody>
      </p:sp>
      <p:sp>
        <p:nvSpPr>
          <p:cNvPr id="10" name="Rectangle 9"/>
          <p:cNvSpPr/>
          <p:nvPr/>
        </p:nvSpPr>
        <p:spPr>
          <a:xfrm flipV="1">
            <a:off x="432568" y="6055618"/>
            <a:ext cx="13735262" cy="295087"/>
          </a:xfrm>
          <a:prstGeom prst="rect">
            <a:avLst/>
          </a:prstGeom>
          <a:solidFill>
            <a:srgbClr val="2C6AB6"/>
          </a:solidFill>
          <a:ln>
            <a:solidFill>
              <a:srgbClr val="2C6AB6"/>
            </a:solid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spcCol="0" rtlCol="0" anchor="ctr"/>
          <a:lstStyle/>
          <a:p>
            <a:pPr algn="ctr"/>
            <a:endParaRPr lang="en-US"/>
          </a:p>
        </p:txBody>
      </p:sp>
      <p:sp>
        <p:nvSpPr>
          <p:cNvPr id="15" name="Rectangle 14"/>
          <p:cNvSpPr/>
          <p:nvPr/>
        </p:nvSpPr>
        <p:spPr>
          <a:xfrm>
            <a:off x="437938" y="21012992"/>
            <a:ext cx="13733491" cy="7598546"/>
          </a:xfrm>
          <a:prstGeom prst="rect">
            <a:avLst/>
          </a:prstGeom>
          <a:solidFill>
            <a:schemeClr val="bg1"/>
          </a:solid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spcCol="0" rtlCol="0" anchor="ctr"/>
          <a:lstStyle/>
          <a:p>
            <a:pPr algn="ctr"/>
            <a:endParaRPr lang="en-US"/>
          </a:p>
        </p:txBody>
      </p:sp>
      <p:sp>
        <p:nvSpPr>
          <p:cNvPr id="16" name="TextBox 15"/>
          <p:cNvSpPr txBox="1"/>
          <p:nvPr/>
        </p:nvSpPr>
        <p:spPr>
          <a:xfrm>
            <a:off x="506516" y="6597772"/>
            <a:ext cx="13467694" cy="5152180"/>
          </a:xfrm>
          <a:prstGeom prst="rect">
            <a:avLst/>
          </a:prstGeom>
          <a:noFill/>
        </p:spPr>
        <p:txBody>
          <a:bodyPr wrap="square" lIns="438912" tIns="219456" rIns="438912" bIns="219456" rtlCol="0">
            <a:spAutoFit/>
          </a:bodyPr>
          <a:lstStyle/>
          <a:p>
            <a:r>
              <a:rPr lang="en-US" sz="3400" dirty="0">
                <a:solidFill>
                  <a:schemeClr val="tx2">
                    <a:lumMod val="75000"/>
                  </a:schemeClr>
                </a:solidFill>
                <a:latin typeface="Arial" pitchFamily="34" charset="0"/>
                <a:cs typeface="Arial" pitchFamily="34" charset="0"/>
              </a:rPr>
              <a:t>More than 327.5 million people own cell phones as of December 2014 in the United States. With numbers sharply growing, time spent on phones also increases as these devices have been integrated in everyday living. When used, mobile devices emit radiofrequency electromagnetic fields (RF-EMF), which may raise a health risk related to carcinogenic effects. Concerns of prolonged use of wireless devices may be correlated to the development of cancer, especially in children and adolescents ages seven to eighteen years old.</a:t>
            </a:r>
          </a:p>
        </p:txBody>
      </p:sp>
      <p:sp>
        <p:nvSpPr>
          <p:cNvPr id="17" name="TextBox 16"/>
          <p:cNvSpPr txBox="1"/>
          <p:nvPr/>
        </p:nvSpPr>
        <p:spPr>
          <a:xfrm>
            <a:off x="615888" y="21256195"/>
            <a:ext cx="13484446" cy="7245060"/>
          </a:xfrm>
          <a:prstGeom prst="rect">
            <a:avLst/>
          </a:prstGeom>
          <a:noFill/>
        </p:spPr>
        <p:txBody>
          <a:bodyPr wrap="square" lIns="438912" tIns="219456" rIns="438912" bIns="219456" rtlCol="0">
            <a:spAutoFit/>
          </a:bodyPr>
          <a:lstStyle/>
          <a:p>
            <a:r>
              <a:rPr lang="en-US" sz="3400" dirty="0">
                <a:solidFill>
                  <a:schemeClr val="tx2">
                    <a:lumMod val="75000"/>
                  </a:schemeClr>
                </a:solidFill>
                <a:latin typeface="Arial" pitchFamily="34" charset="0"/>
                <a:cs typeface="Arial" pitchFamily="34" charset="0"/>
              </a:rPr>
              <a:t>Cellular devices emit radiofrequency (RF) waves, which is a form of low-energy, non-ionizing radiation in the electromagnetic spectrum. Unlike ionizing radiation that can damage </a:t>
            </a:r>
            <a:r>
              <a:rPr lang="en-US" sz="3400" dirty="0" err="1">
                <a:solidFill>
                  <a:schemeClr val="tx2">
                    <a:lumMod val="75000"/>
                  </a:schemeClr>
                </a:solidFill>
                <a:latin typeface="Arial" pitchFamily="34" charset="0"/>
                <a:cs typeface="Arial" pitchFamily="34" charset="0"/>
              </a:rPr>
              <a:t>deoxyribose</a:t>
            </a:r>
            <a:r>
              <a:rPr lang="en-US" sz="3400" dirty="0">
                <a:solidFill>
                  <a:schemeClr val="tx2">
                    <a:lumMod val="75000"/>
                  </a:schemeClr>
                </a:solidFill>
                <a:latin typeface="Arial" pitchFamily="34" charset="0"/>
                <a:cs typeface="Arial" pitchFamily="34" charset="0"/>
              </a:rPr>
              <a:t> nucleic acid (DNA) in cells, non-ionizing radiation does not alter the charged electrons in particles; however, they are still able to move and vibrate atoms. If the body were to absorb a large amount of RF radiation in cellular tissues, it may induce adverse biological effects which may lead to the development of tumors. Based on a child’s anatomical structure of their head, children have more ion particles, thinner skulls, and have higher water content. These factors contribute to an increased risk of RF radiation exposure when putting the phone next to their ear, which is targeted near the brain</a:t>
            </a:r>
            <a:r>
              <a:rPr lang="en-US" sz="3400" dirty="0" smtClean="0">
                <a:solidFill>
                  <a:schemeClr val="tx2">
                    <a:lumMod val="75000"/>
                  </a:schemeClr>
                </a:solidFill>
                <a:latin typeface="Arial" pitchFamily="34" charset="0"/>
                <a:cs typeface="Arial" pitchFamily="34" charset="0"/>
              </a:rPr>
              <a:t>. As a result tumors may form.</a:t>
            </a:r>
            <a:endParaRPr lang="en-US" sz="3400" dirty="0">
              <a:solidFill>
                <a:schemeClr val="tx2">
                  <a:lumMod val="75000"/>
                </a:schemeClr>
              </a:solidFill>
              <a:latin typeface="Arial" pitchFamily="34" charset="0"/>
              <a:cs typeface="Arial" pitchFamily="34" charset="0"/>
            </a:endParaRPr>
          </a:p>
        </p:txBody>
      </p:sp>
      <p:sp>
        <p:nvSpPr>
          <p:cNvPr id="20" name="Rectangle 19"/>
          <p:cNvSpPr/>
          <p:nvPr/>
        </p:nvSpPr>
        <p:spPr>
          <a:xfrm>
            <a:off x="14926389" y="6370333"/>
            <a:ext cx="13899405" cy="2287390"/>
          </a:xfrm>
          <a:prstGeom prst="rect">
            <a:avLst/>
          </a:prstGeom>
          <a:solidFill>
            <a:schemeClr val="bg1"/>
          </a:solid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spcCol="0" rtlCol="0" anchor="ctr"/>
          <a:lstStyle/>
          <a:p>
            <a:pPr algn="ctr"/>
            <a:endParaRPr lang="en-US"/>
          </a:p>
        </p:txBody>
      </p:sp>
      <p:sp>
        <p:nvSpPr>
          <p:cNvPr id="21" name="TextBox 20"/>
          <p:cNvSpPr txBox="1"/>
          <p:nvPr/>
        </p:nvSpPr>
        <p:spPr>
          <a:xfrm>
            <a:off x="14921018" y="6483378"/>
            <a:ext cx="13846556" cy="2012859"/>
          </a:xfrm>
          <a:prstGeom prst="rect">
            <a:avLst/>
          </a:prstGeom>
          <a:noFill/>
          <a:ln>
            <a:noFill/>
          </a:ln>
        </p:spPr>
        <p:txBody>
          <a:bodyPr wrap="square" lIns="438912" tIns="219456" rIns="438912" bIns="219456" rtlCol="0">
            <a:spAutoFit/>
          </a:bodyPr>
          <a:lstStyle/>
          <a:p>
            <a:r>
              <a:rPr lang="en-US" sz="3400" dirty="0">
                <a:solidFill>
                  <a:schemeClr val="tx2">
                    <a:lumMod val="75000"/>
                  </a:schemeClr>
                </a:solidFill>
                <a:latin typeface="Arial" pitchFamily="34" charset="0"/>
                <a:cs typeface="Arial" pitchFamily="34" charset="0"/>
              </a:rPr>
              <a:t>The purpose of this integrated literature review is to explore the </a:t>
            </a:r>
            <a:r>
              <a:rPr lang="en-US" sz="3400" dirty="0" smtClean="0">
                <a:solidFill>
                  <a:schemeClr val="tx2">
                    <a:lumMod val="75000"/>
                  </a:schemeClr>
                </a:solidFill>
                <a:latin typeface="Arial" pitchFamily="34" charset="0"/>
                <a:cs typeface="Arial" pitchFamily="34" charset="0"/>
              </a:rPr>
              <a:t>studies regarding </a:t>
            </a:r>
            <a:r>
              <a:rPr lang="en-US" sz="3400" dirty="0">
                <a:solidFill>
                  <a:schemeClr val="tx2">
                    <a:lumMod val="75000"/>
                  </a:schemeClr>
                </a:solidFill>
                <a:latin typeface="Arial" pitchFamily="34" charset="0"/>
                <a:cs typeface="Arial" pitchFamily="34" charset="0"/>
              </a:rPr>
              <a:t>children’s and adolescent’s use of cellular devices and risk of </a:t>
            </a:r>
            <a:r>
              <a:rPr lang="en-US" sz="3400" dirty="0" smtClean="0">
                <a:solidFill>
                  <a:schemeClr val="tx2">
                    <a:lumMod val="75000"/>
                  </a:schemeClr>
                </a:solidFill>
                <a:latin typeface="Arial" pitchFamily="34" charset="0"/>
                <a:cs typeface="Arial" pitchFamily="34" charset="0"/>
              </a:rPr>
              <a:t>brain cancer development. </a:t>
            </a:r>
            <a:endParaRPr lang="en-US" sz="3400" dirty="0">
              <a:solidFill>
                <a:schemeClr val="tx2">
                  <a:lumMod val="75000"/>
                </a:schemeClr>
              </a:solidFill>
              <a:latin typeface="Arial" pitchFamily="34" charset="0"/>
              <a:cs typeface="Arial" pitchFamily="34" charset="0"/>
            </a:endParaRPr>
          </a:p>
        </p:txBody>
      </p:sp>
      <p:sp>
        <p:nvSpPr>
          <p:cNvPr id="25" name="Rectangle 24"/>
          <p:cNvSpPr/>
          <p:nvPr/>
        </p:nvSpPr>
        <p:spPr>
          <a:xfrm>
            <a:off x="14926389" y="10474606"/>
            <a:ext cx="13899404" cy="6962382"/>
          </a:xfrm>
          <a:prstGeom prst="rect">
            <a:avLst/>
          </a:prstGeom>
          <a:solidFill>
            <a:schemeClr val="bg1"/>
          </a:solid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spcCol="0" rtlCol="0" anchor="ctr"/>
          <a:lstStyle/>
          <a:p>
            <a:pPr algn="ctr"/>
            <a:endParaRPr lang="en-US"/>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58234" y="10611207"/>
            <a:ext cx="8209339" cy="6519031"/>
          </a:xfrm>
          <a:prstGeom prst="rect">
            <a:avLst/>
          </a:prstGeom>
        </p:spPr>
      </p:pic>
      <p:sp>
        <p:nvSpPr>
          <p:cNvPr id="28" name="Rectangle 27"/>
          <p:cNvSpPr/>
          <p:nvPr/>
        </p:nvSpPr>
        <p:spPr>
          <a:xfrm>
            <a:off x="14926390" y="19224943"/>
            <a:ext cx="13899403" cy="3445016"/>
          </a:xfrm>
          <a:prstGeom prst="rect">
            <a:avLst/>
          </a:prstGeom>
          <a:solidFill>
            <a:schemeClr val="bg1"/>
          </a:solid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spcCol="0" rtlCol="0" anchor="ctr"/>
          <a:lstStyle/>
          <a:p>
            <a:pPr algn="ctr"/>
            <a:endParaRPr lang="en-US"/>
          </a:p>
        </p:txBody>
      </p:sp>
      <p:sp>
        <p:nvSpPr>
          <p:cNvPr id="29" name="TextBox 28"/>
          <p:cNvSpPr txBox="1"/>
          <p:nvPr/>
        </p:nvSpPr>
        <p:spPr>
          <a:xfrm>
            <a:off x="14950171" y="19336287"/>
            <a:ext cx="13881669" cy="3059299"/>
          </a:xfrm>
          <a:prstGeom prst="rect">
            <a:avLst/>
          </a:prstGeom>
          <a:noFill/>
        </p:spPr>
        <p:txBody>
          <a:bodyPr wrap="square" lIns="438912" tIns="219456" rIns="438912" bIns="219456" rtlCol="0">
            <a:spAutoFit/>
          </a:bodyPr>
          <a:lstStyle/>
          <a:p>
            <a:r>
              <a:rPr lang="en-US" sz="3400" b="1" dirty="0" smtClean="0">
                <a:solidFill>
                  <a:schemeClr val="tx2">
                    <a:lumMod val="75000"/>
                  </a:schemeClr>
                </a:solidFill>
                <a:latin typeface="Arial" pitchFamily="34" charset="0"/>
                <a:cs typeface="Arial" pitchFamily="34" charset="0"/>
              </a:rPr>
              <a:t>Research Type</a:t>
            </a:r>
            <a:r>
              <a:rPr lang="en-US" sz="3400" dirty="0" smtClean="0">
                <a:solidFill>
                  <a:schemeClr val="tx2">
                    <a:lumMod val="75000"/>
                  </a:schemeClr>
                </a:solidFill>
                <a:latin typeface="Arial" pitchFamily="34" charset="0"/>
                <a:cs typeface="Arial" pitchFamily="34" charset="0"/>
              </a:rPr>
              <a:t>: Integrative Literature Review</a:t>
            </a:r>
          </a:p>
          <a:p>
            <a:r>
              <a:rPr lang="en-US" sz="3400" b="1" dirty="0">
                <a:solidFill>
                  <a:schemeClr val="tx2">
                    <a:lumMod val="75000"/>
                  </a:schemeClr>
                </a:solidFill>
                <a:latin typeface="Arial" pitchFamily="34" charset="0"/>
                <a:cs typeface="Arial" pitchFamily="34" charset="0"/>
              </a:rPr>
              <a:t>D</a:t>
            </a:r>
            <a:r>
              <a:rPr lang="en-US" sz="3400" b="1" dirty="0" smtClean="0">
                <a:solidFill>
                  <a:schemeClr val="tx2">
                    <a:lumMod val="75000"/>
                  </a:schemeClr>
                </a:solidFill>
                <a:latin typeface="Arial" pitchFamily="34" charset="0"/>
                <a:cs typeface="Arial" pitchFamily="34" charset="0"/>
              </a:rPr>
              <a:t>atabases</a:t>
            </a:r>
            <a:r>
              <a:rPr lang="en-US" sz="3400" dirty="0">
                <a:solidFill>
                  <a:schemeClr val="tx2">
                    <a:lumMod val="75000"/>
                  </a:schemeClr>
                </a:solidFill>
                <a:latin typeface="Arial" pitchFamily="34" charset="0"/>
                <a:cs typeface="Arial" pitchFamily="34" charset="0"/>
              </a:rPr>
              <a:t>: CINAHL Complete </a:t>
            </a:r>
            <a:r>
              <a:rPr lang="en-US" sz="3400" dirty="0" smtClean="0">
                <a:solidFill>
                  <a:schemeClr val="tx2">
                    <a:lumMod val="75000"/>
                  </a:schemeClr>
                </a:solidFill>
                <a:latin typeface="Arial" pitchFamily="34" charset="0"/>
                <a:cs typeface="Arial" pitchFamily="34" charset="0"/>
              </a:rPr>
              <a:t>(5 articles used), PubMed (2 articles </a:t>
            </a:r>
            <a:r>
              <a:rPr lang="en-US" sz="3400" dirty="0">
                <a:solidFill>
                  <a:schemeClr val="tx2">
                    <a:lumMod val="75000"/>
                  </a:schemeClr>
                </a:solidFill>
                <a:latin typeface="Arial" pitchFamily="34" charset="0"/>
                <a:cs typeface="Arial" pitchFamily="34" charset="0"/>
              </a:rPr>
              <a:t>used</a:t>
            </a:r>
            <a:r>
              <a:rPr lang="en-US" sz="3400" dirty="0" smtClean="0">
                <a:solidFill>
                  <a:schemeClr val="tx2">
                    <a:lumMod val="75000"/>
                  </a:schemeClr>
                </a:solidFill>
                <a:latin typeface="Arial" pitchFamily="34" charset="0"/>
                <a:cs typeface="Arial" pitchFamily="34" charset="0"/>
              </a:rPr>
              <a:t>), and </a:t>
            </a:r>
            <a:r>
              <a:rPr lang="en-US" sz="3400" dirty="0" err="1" smtClean="0">
                <a:solidFill>
                  <a:schemeClr val="tx2">
                    <a:lumMod val="75000"/>
                  </a:schemeClr>
                </a:solidFill>
                <a:latin typeface="Arial" pitchFamily="34" charset="0"/>
                <a:cs typeface="Arial" pitchFamily="34" charset="0"/>
              </a:rPr>
              <a:t>ProQuest</a:t>
            </a:r>
            <a:r>
              <a:rPr lang="en-US" sz="3400" dirty="0" smtClean="0">
                <a:solidFill>
                  <a:schemeClr val="tx2">
                    <a:lumMod val="75000"/>
                  </a:schemeClr>
                </a:solidFill>
                <a:latin typeface="Arial" pitchFamily="34" charset="0"/>
                <a:cs typeface="Arial" pitchFamily="34" charset="0"/>
              </a:rPr>
              <a:t> Nursing and Allied health (1 article used)</a:t>
            </a:r>
          </a:p>
          <a:p>
            <a:r>
              <a:rPr lang="en-US" sz="3400" b="1" dirty="0" smtClean="0">
                <a:solidFill>
                  <a:schemeClr val="tx2">
                    <a:lumMod val="75000"/>
                  </a:schemeClr>
                </a:solidFill>
                <a:latin typeface="Arial" pitchFamily="34" charset="0"/>
                <a:cs typeface="Arial" pitchFamily="34" charset="0"/>
              </a:rPr>
              <a:t>Search </a:t>
            </a:r>
            <a:r>
              <a:rPr lang="en-US" sz="3400" b="1" dirty="0">
                <a:solidFill>
                  <a:schemeClr val="tx2">
                    <a:lumMod val="75000"/>
                  </a:schemeClr>
                </a:solidFill>
                <a:latin typeface="Arial" pitchFamily="34" charset="0"/>
                <a:cs typeface="Arial" pitchFamily="34" charset="0"/>
              </a:rPr>
              <a:t>terms included</a:t>
            </a:r>
            <a:r>
              <a:rPr lang="en-US" sz="3400" dirty="0">
                <a:solidFill>
                  <a:schemeClr val="tx2">
                    <a:lumMod val="75000"/>
                  </a:schemeClr>
                </a:solidFill>
                <a:latin typeface="Arial" pitchFamily="34" charset="0"/>
                <a:cs typeface="Arial" pitchFamily="34" charset="0"/>
              </a:rPr>
              <a:t>: cell phone and </a:t>
            </a:r>
            <a:r>
              <a:rPr lang="en-US" sz="3400" dirty="0" smtClean="0">
                <a:solidFill>
                  <a:schemeClr val="tx2">
                    <a:lumMod val="75000"/>
                  </a:schemeClr>
                </a:solidFill>
                <a:latin typeface="Arial" pitchFamily="34" charset="0"/>
                <a:cs typeface="Arial" pitchFamily="34" charset="0"/>
              </a:rPr>
              <a:t>cancer</a:t>
            </a:r>
          </a:p>
          <a:p>
            <a:r>
              <a:rPr lang="en-US" sz="3400" b="1" dirty="0" smtClean="0">
                <a:solidFill>
                  <a:schemeClr val="tx2">
                    <a:lumMod val="75000"/>
                  </a:schemeClr>
                </a:solidFill>
                <a:latin typeface="Arial" pitchFamily="34" charset="0"/>
                <a:cs typeface="Arial" pitchFamily="34" charset="0"/>
              </a:rPr>
              <a:t>Limitations</a:t>
            </a:r>
            <a:r>
              <a:rPr lang="en-US" sz="3400" dirty="0" smtClean="0">
                <a:solidFill>
                  <a:schemeClr val="tx2">
                    <a:lumMod val="75000"/>
                  </a:schemeClr>
                </a:solidFill>
                <a:latin typeface="Arial" pitchFamily="34" charset="0"/>
                <a:cs typeface="Arial" pitchFamily="34" charset="0"/>
              </a:rPr>
              <a:t>: Humans; English; Child birth to 18 years old</a:t>
            </a:r>
            <a:endParaRPr lang="en-US" sz="3400" dirty="0">
              <a:solidFill>
                <a:schemeClr val="tx2">
                  <a:lumMod val="75000"/>
                </a:schemeClr>
              </a:solidFill>
              <a:latin typeface="Arial" pitchFamily="34" charset="0"/>
              <a:cs typeface="Arial" pitchFamily="34" charset="0"/>
            </a:endParaRPr>
          </a:p>
        </p:txBody>
      </p:sp>
      <p:sp>
        <p:nvSpPr>
          <p:cNvPr id="34" name="Rectangle 33"/>
          <p:cNvSpPr/>
          <p:nvPr/>
        </p:nvSpPr>
        <p:spPr>
          <a:xfrm>
            <a:off x="14843142" y="24529489"/>
            <a:ext cx="13982651" cy="4050518"/>
          </a:xfrm>
          <a:prstGeom prst="rect">
            <a:avLst/>
          </a:prstGeom>
          <a:solidFill>
            <a:schemeClr val="bg1"/>
          </a:solid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spcCol="0" rtlCol="0" anchor="ctr"/>
          <a:lstStyle/>
          <a:p>
            <a:pPr algn="ctr"/>
            <a:endParaRPr lang="en-US"/>
          </a:p>
        </p:txBody>
      </p:sp>
      <p:sp>
        <p:nvSpPr>
          <p:cNvPr id="37" name="Rectangle 36"/>
          <p:cNvSpPr/>
          <p:nvPr/>
        </p:nvSpPr>
        <p:spPr>
          <a:xfrm>
            <a:off x="29517214" y="27611701"/>
            <a:ext cx="13890720" cy="4789099"/>
          </a:xfrm>
          <a:prstGeom prst="rect">
            <a:avLst/>
          </a:prstGeom>
          <a:solidFill>
            <a:schemeClr val="bg1"/>
          </a:solid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spcCol="0" rtlCol="0" anchor="ctr"/>
          <a:lstStyle/>
          <a:p>
            <a:pPr algn="ctr"/>
            <a:endParaRPr lang="en-US"/>
          </a:p>
        </p:txBody>
      </p:sp>
      <p:sp>
        <p:nvSpPr>
          <p:cNvPr id="38" name="TextBox 37"/>
          <p:cNvSpPr txBox="1"/>
          <p:nvPr/>
        </p:nvSpPr>
        <p:spPr>
          <a:xfrm>
            <a:off x="29702294" y="27649801"/>
            <a:ext cx="13711205" cy="4628960"/>
          </a:xfrm>
          <a:prstGeom prst="rect">
            <a:avLst/>
          </a:prstGeom>
          <a:noFill/>
        </p:spPr>
        <p:txBody>
          <a:bodyPr wrap="square" lIns="438912" tIns="219456" rIns="438912" bIns="219456" rtlCol="0">
            <a:spAutoFit/>
          </a:bodyPr>
          <a:lstStyle/>
          <a:p>
            <a:r>
              <a:rPr lang="en-US" sz="3400" dirty="0" smtClean="0">
                <a:solidFill>
                  <a:schemeClr val="tx2">
                    <a:lumMod val="75000"/>
                  </a:schemeClr>
                </a:solidFill>
                <a:latin typeface="Arial" pitchFamily="34" charset="0"/>
                <a:cs typeface="Arial" pitchFamily="34" charset="0"/>
              </a:rPr>
              <a:t>With </a:t>
            </a:r>
            <a:r>
              <a:rPr lang="en-US" sz="3400" dirty="0">
                <a:solidFill>
                  <a:schemeClr val="tx2">
                    <a:lumMod val="75000"/>
                  </a:schemeClr>
                </a:solidFill>
                <a:latin typeface="Arial" pitchFamily="34" charset="0"/>
                <a:cs typeface="Arial" pitchFamily="34" charset="0"/>
              </a:rPr>
              <a:t>inconclusive evidence of this study, we </a:t>
            </a:r>
            <a:r>
              <a:rPr lang="en-US" sz="3400" dirty="0" smtClean="0">
                <a:solidFill>
                  <a:schemeClr val="tx2">
                    <a:lumMod val="75000"/>
                  </a:schemeClr>
                </a:solidFill>
                <a:latin typeface="Arial" pitchFamily="34" charset="0"/>
                <a:cs typeface="Arial" pitchFamily="34" charset="0"/>
              </a:rPr>
              <a:t>still must </a:t>
            </a:r>
            <a:r>
              <a:rPr lang="en-US" sz="3400" dirty="0">
                <a:solidFill>
                  <a:schemeClr val="tx2">
                    <a:lumMod val="75000"/>
                  </a:schemeClr>
                </a:solidFill>
                <a:latin typeface="Arial" pitchFamily="34" charset="0"/>
                <a:cs typeface="Arial" pitchFamily="34" charset="0"/>
              </a:rPr>
              <a:t>be cautious with the use of mobile phones. As nurses, patient education is crucial, especially with children and adolescents who constantly use cellular devices. Informing parents, teachers, and kids about the possible negative effects of radiofrequency technology that can be harmful to our body is </a:t>
            </a:r>
            <a:r>
              <a:rPr lang="en-US" sz="3400" dirty="0" smtClean="0">
                <a:solidFill>
                  <a:schemeClr val="tx2">
                    <a:lumMod val="75000"/>
                  </a:schemeClr>
                </a:solidFill>
                <a:latin typeface="Arial" pitchFamily="34" charset="0"/>
                <a:cs typeface="Arial" pitchFamily="34" charset="0"/>
              </a:rPr>
              <a:t>crucial. </a:t>
            </a:r>
            <a:r>
              <a:rPr lang="en-US" sz="3400" dirty="0">
                <a:solidFill>
                  <a:schemeClr val="tx2">
                    <a:lumMod val="75000"/>
                  </a:schemeClr>
                </a:solidFill>
                <a:latin typeface="Arial" pitchFamily="34" charset="0"/>
                <a:cs typeface="Arial" pitchFamily="34" charset="0"/>
              </a:rPr>
              <a:t>As professional healthcare providers, we can teach alternatives in using cellular devices while reducing the exposure of </a:t>
            </a:r>
            <a:r>
              <a:rPr lang="en-US" sz="3400" dirty="0" smtClean="0">
                <a:solidFill>
                  <a:schemeClr val="tx2">
                    <a:lumMod val="75000"/>
                  </a:schemeClr>
                </a:solidFill>
                <a:latin typeface="Arial" pitchFamily="34" charset="0"/>
                <a:cs typeface="Arial" pitchFamily="34" charset="0"/>
              </a:rPr>
              <a:t>radiofrequency. </a:t>
            </a:r>
            <a:endParaRPr lang="en-US" sz="3400" dirty="0">
              <a:solidFill>
                <a:schemeClr val="tx2">
                  <a:lumMod val="75000"/>
                </a:schemeClr>
              </a:solidFill>
              <a:latin typeface="Arial" pitchFamily="34" charset="0"/>
              <a:cs typeface="Arial" pitchFamily="34" charset="0"/>
            </a:endParaRPr>
          </a:p>
        </p:txBody>
      </p:sp>
      <p:sp>
        <p:nvSpPr>
          <p:cNvPr id="40" name="Rectangle 39"/>
          <p:cNvSpPr/>
          <p:nvPr/>
        </p:nvSpPr>
        <p:spPr>
          <a:xfrm flipV="1">
            <a:off x="434305" y="13517389"/>
            <a:ext cx="13737124" cy="254736"/>
          </a:xfrm>
          <a:prstGeom prst="rect">
            <a:avLst/>
          </a:prstGeom>
          <a:solidFill>
            <a:srgbClr val="2C6AB6"/>
          </a:solidFill>
          <a:ln>
            <a:solidFill>
              <a:srgbClr val="2C6AB6"/>
            </a:solid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spcCol="0" rtlCol="0" anchor="ctr"/>
          <a:lstStyle/>
          <a:p>
            <a:pPr algn="ctr"/>
            <a:endParaRPr lang="en-US"/>
          </a:p>
        </p:txBody>
      </p:sp>
      <p:sp>
        <p:nvSpPr>
          <p:cNvPr id="41" name="Rectangle 40"/>
          <p:cNvSpPr/>
          <p:nvPr/>
        </p:nvSpPr>
        <p:spPr>
          <a:xfrm flipV="1">
            <a:off x="14926390" y="19011190"/>
            <a:ext cx="13899403" cy="230346"/>
          </a:xfrm>
          <a:prstGeom prst="rect">
            <a:avLst/>
          </a:prstGeom>
          <a:solidFill>
            <a:srgbClr val="2C6AB6"/>
          </a:solidFill>
          <a:ln>
            <a:solidFill>
              <a:srgbClr val="2C6AB6"/>
            </a:solid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spcCol="0" rtlCol="0" anchor="ctr"/>
          <a:lstStyle/>
          <a:p>
            <a:pPr algn="ctr"/>
            <a:endParaRPr lang="en-US"/>
          </a:p>
        </p:txBody>
      </p:sp>
      <p:sp>
        <p:nvSpPr>
          <p:cNvPr id="42" name="Rectangle 41"/>
          <p:cNvSpPr/>
          <p:nvPr/>
        </p:nvSpPr>
        <p:spPr>
          <a:xfrm flipV="1">
            <a:off x="14926389" y="10176212"/>
            <a:ext cx="13899404" cy="283873"/>
          </a:xfrm>
          <a:prstGeom prst="rect">
            <a:avLst/>
          </a:prstGeom>
          <a:solidFill>
            <a:srgbClr val="2C6AB6"/>
          </a:solidFill>
          <a:ln>
            <a:solidFill>
              <a:srgbClr val="2C6AB6"/>
            </a:solid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spcCol="0" rtlCol="0" anchor="ctr"/>
          <a:lstStyle/>
          <a:p>
            <a:pPr algn="ctr"/>
            <a:endParaRPr lang="en-US"/>
          </a:p>
        </p:txBody>
      </p:sp>
      <p:sp>
        <p:nvSpPr>
          <p:cNvPr id="44" name="Rectangle 43"/>
          <p:cNvSpPr/>
          <p:nvPr/>
        </p:nvSpPr>
        <p:spPr>
          <a:xfrm flipV="1">
            <a:off x="14926389" y="6066817"/>
            <a:ext cx="13899403" cy="303516"/>
          </a:xfrm>
          <a:prstGeom prst="rect">
            <a:avLst/>
          </a:prstGeom>
          <a:solidFill>
            <a:srgbClr val="2C6AB6"/>
          </a:solidFill>
          <a:ln>
            <a:solidFill>
              <a:srgbClr val="2C6AB6"/>
            </a:solid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spcCol="0" rtlCol="0" anchor="ctr"/>
          <a:lstStyle/>
          <a:p>
            <a:pPr algn="ctr"/>
            <a:endParaRPr lang="en-US"/>
          </a:p>
        </p:txBody>
      </p:sp>
      <p:sp>
        <p:nvSpPr>
          <p:cNvPr id="48" name="Rectangle 47"/>
          <p:cNvSpPr/>
          <p:nvPr/>
        </p:nvSpPr>
        <p:spPr>
          <a:xfrm>
            <a:off x="434305" y="13793383"/>
            <a:ext cx="13738880" cy="7255522"/>
          </a:xfrm>
          <a:prstGeom prst="rect">
            <a:avLst/>
          </a:prstGeom>
          <a:solidFill>
            <a:schemeClr val="bg1"/>
          </a:solid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spcCol="0" rtlCol="0" anchor="ctr"/>
          <a:lstStyle/>
          <a:p>
            <a:pPr algn="ctr"/>
            <a:endParaRPr lang="en-US"/>
          </a:p>
        </p:txBody>
      </p: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47687" y="15555358"/>
            <a:ext cx="13860247" cy="10212039"/>
          </a:xfrm>
          <a:prstGeom prst="rect">
            <a:avLst/>
          </a:prstGeom>
          <a:ln>
            <a:solidFill>
              <a:srgbClr val="002060"/>
            </a:solidFill>
          </a:ln>
        </p:spPr>
      </p:pic>
      <p:sp>
        <p:nvSpPr>
          <p:cNvPr id="51" name="TextBox 50"/>
          <p:cNvSpPr txBox="1"/>
          <p:nvPr/>
        </p:nvSpPr>
        <p:spPr>
          <a:xfrm>
            <a:off x="14837039" y="24505799"/>
            <a:ext cx="13962066" cy="4105739"/>
          </a:xfrm>
          <a:prstGeom prst="rect">
            <a:avLst/>
          </a:prstGeom>
          <a:noFill/>
        </p:spPr>
        <p:txBody>
          <a:bodyPr wrap="square" lIns="438912" tIns="219456" rIns="438912" bIns="219456" rtlCol="0">
            <a:spAutoFit/>
          </a:bodyPr>
          <a:lstStyle/>
          <a:p>
            <a:r>
              <a:rPr lang="en-US" sz="3400" dirty="0" smtClean="0">
                <a:solidFill>
                  <a:schemeClr val="tx2">
                    <a:lumMod val="75000"/>
                  </a:schemeClr>
                </a:solidFill>
                <a:latin typeface="Arial" pitchFamily="34" charset="0"/>
                <a:cs typeface="Arial" pitchFamily="34" charset="0"/>
              </a:rPr>
              <a:t>Eight studies have revealed there is no association between cellular phone use and adverse health risks. Regular mobile device users were not likely to develop cancer compared to nonusers. </a:t>
            </a:r>
            <a:r>
              <a:rPr lang="en-US" sz="3400" dirty="0">
                <a:solidFill>
                  <a:schemeClr val="tx2">
                    <a:lumMod val="75000"/>
                  </a:schemeClr>
                </a:solidFill>
                <a:latin typeface="Arial" pitchFamily="34" charset="0"/>
                <a:cs typeface="Arial" pitchFamily="34" charset="0"/>
              </a:rPr>
              <a:t>T</a:t>
            </a:r>
            <a:r>
              <a:rPr lang="en-US" sz="3400" dirty="0" smtClean="0">
                <a:solidFill>
                  <a:schemeClr val="tx2">
                    <a:lumMod val="75000"/>
                  </a:schemeClr>
                </a:solidFill>
                <a:latin typeface="Arial" pitchFamily="34" charset="0"/>
                <a:cs typeface="Arial" pitchFamily="34" charset="0"/>
              </a:rPr>
              <a:t>here are no clear trends on tumor volume growth with respect to increased cellular exposure. Cancer will not develop in children or adolescents despite the high amount of exposure. However, there are limitations in each study that has led to controversies of these results.</a:t>
            </a:r>
            <a:endParaRPr lang="en-US" sz="3400" dirty="0">
              <a:solidFill>
                <a:schemeClr val="tx2">
                  <a:lumMod val="75000"/>
                </a:schemeClr>
              </a:solidFill>
              <a:latin typeface="Arial" pitchFamily="34" charset="0"/>
              <a:cs typeface="Arial" pitchFamily="34" charset="0"/>
            </a:endParaRPr>
          </a:p>
        </p:txBody>
      </p:sp>
      <p:sp>
        <p:nvSpPr>
          <p:cNvPr id="52" name="TextBox 51"/>
          <p:cNvSpPr txBox="1"/>
          <p:nvPr/>
        </p:nvSpPr>
        <p:spPr>
          <a:xfrm>
            <a:off x="29639254" y="11308853"/>
            <a:ext cx="13890721" cy="3059299"/>
          </a:xfrm>
          <a:prstGeom prst="rect">
            <a:avLst/>
          </a:prstGeom>
          <a:noFill/>
        </p:spPr>
        <p:txBody>
          <a:bodyPr wrap="square" lIns="438912" tIns="219456" rIns="438912" bIns="219456" rtlCol="0">
            <a:spAutoFit/>
          </a:bodyPr>
          <a:lstStyle/>
          <a:p>
            <a:r>
              <a:rPr lang="en-US" sz="3400" dirty="0" smtClean="0">
                <a:solidFill>
                  <a:schemeClr val="tx2">
                    <a:lumMod val="75000"/>
                  </a:schemeClr>
                </a:solidFill>
                <a:latin typeface="Arial" pitchFamily="34" charset="0"/>
                <a:cs typeface="Arial" pitchFamily="34" charset="0"/>
              </a:rPr>
              <a:t>There is no conclusive evidence cellular devices poses a risk in the development of cancer</a:t>
            </a:r>
            <a:r>
              <a:rPr lang="en-US" sz="3400" dirty="0">
                <a:solidFill>
                  <a:schemeClr val="tx2">
                    <a:lumMod val="75000"/>
                  </a:schemeClr>
                </a:solidFill>
                <a:latin typeface="Arial" pitchFamily="34" charset="0"/>
                <a:cs typeface="Arial" pitchFamily="34" charset="0"/>
              </a:rPr>
              <a:t>. More studies are needed to explore the association between tumor growth and prolonged cell phone use. </a:t>
            </a:r>
            <a:r>
              <a:rPr lang="en-US" sz="3400" dirty="0" smtClean="0">
                <a:solidFill>
                  <a:schemeClr val="tx2">
                    <a:lumMod val="75000"/>
                  </a:schemeClr>
                </a:solidFill>
                <a:latin typeface="Arial" pitchFamily="34" charset="0"/>
                <a:cs typeface="Arial" pitchFamily="34" charset="0"/>
              </a:rPr>
              <a:t>Longer </a:t>
            </a:r>
            <a:r>
              <a:rPr lang="en-US" sz="3400" dirty="0">
                <a:solidFill>
                  <a:schemeClr val="tx2">
                    <a:lumMod val="75000"/>
                  </a:schemeClr>
                </a:solidFill>
                <a:latin typeface="Arial" pitchFamily="34" charset="0"/>
                <a:cs typeface="Arial" pitchFamily="34" charset="0"/>
              </a:rPr>
              <a:t>latency periods of research are desirable to investigate possible carcinogenic effects. </a:t>
            </a:r>
          </a:p>
        </p:txBody>
      </p:sp>
      <p:sp>
        <p:nvSpPr>
          <p:cNvPr id="53" name="Rectangle 52"/>
          <p:cNvSpPr/>
          <p:nvPr/>
        </p:nvSpPr>
        <p:spPr>
          <a:xfrm>
            <a:off x="437938" y="12501762"/>
            <a:ext cx="13729891" cy="999949"/>
          </a:xfrm>
          <a:prstGeom prst="rect">
            <a:avLst/>
          </a:prstGeom>
          <a:solidFill>
            <a:schemeClr val="tx2">
              <a:lumMod val="75000"/>
            </a:schemeClr>
          </a:solid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spcCol="0" rtlCol="0" anchor="ctr"/>
          <a:lstStyle/>
          <a:p>
            <a:pPr algn="ctr"/>
            <a:endParaRPr lang="en-US"/>
          </a:p>
        </p:txBody>
      </p:sp>
      <p:sp>
        <p:nvSpPr>
          <p:cNvPr id="13" name="TextBox 12"/>
          <p:cNvSpPr txBox="1"/>
          <p:nvPr/>
        </p:nvSpPr>
        <p:spPr>
          <a:xfrm>
            <a:off x="449191" y="12531878"/>
            <a:ext cx="12135841" cy="1458861"/>
          </a:xfrm>
          <a:prstGeom prst="rect">
            <a:avLst/>
          </a:prstGeom>
          <a:noFill/>
        </p:spPr>
        <p:txBody>
          <a:bodyPr wrap="square" lIns="438912" tIns="219456" rIns="438912" bIns="219456" rtlCol="0">
            <a:spAutoFit/>
          </a:bodyPr>
          <a:lstStyle/>
          <a:p>
            <a:r>
              <a:rPr lang="en-US" sz="6600" b="1" dirty="0">
                <a:solidFill>
                  <a:schemeClr val="bg1"/>
                </a:solidFill>
              </a:rPr>
              <a:t>Pathophysiology</a:t>
            </a:r>
          </a:p>
        </p:txBody>
      </p:sp>
      <p:sp>
        <p:nvSpPr>
          <p:cNvPr id="54" name="Rectangle 53"/>
          <p:cNvSpPr/>
          <p:nvPr/>
        </p:nvSpPr>
        <p:spPr>
          <a:xfrm>
            <a:off x="14926390" y="9157303"/>
            <a:ext cx="13899404" cy="1004790"/>
          </a:xfrm>
          <a:prstGeom prst="rect">
            <a:avLst/>
          </a:prstGeom>
          <a:solidFill>
            <a:schemeClr val="tx2">
              <a:lumMod val="75000"/>
            </a:schemeClr>
          </a:solid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spcCol="0" rtlCol="0" anchor="ctr"/>
          <a:lstStyle/>
          <a:p>
            <a:pPr algn="ctr"/>
            <a:endParaRPr lang="en-US"/>
          </a:p>
        </p:txBody>
      </p:sp>
      <p:sp>
        <p:nvSpPr>
          <p:cNvPr id="23" name="TextBox 22"/>
          <p:cNvSpPr txBox="1"/>
          <p:nvPr/>
        </p:nvSpPr>
        <p:spPr>
          <a:xfrm>
            <a:off x="14964278" y="9218208"/>
            <a:ext cx="13093363" cy="1458861"/>
          </a:xfrm>
          <a:prstGeom prst="rect">
            <a:avLst/>
          </a:prstGeom>
          <a:noFill/>
        </p:spPr>
        <p:txBody>
          <a:bodyPr wrap="square" lIns="438912" tIns="219456" rIns="438912" bIns="219456" rtlCol="0">
            <a:spAutoFit/>
          </a:bodyPr>
          <a:lstStyle/>
          <a:p>
            <a:r>
              <a:rPr lang="en-US" sz="6600" b="1" dirty="0">
                <a:solidFill>
                  <a:schemeClr val="bg1"/>
                </a:solidFill>
              </a:rPr>
              <a:t>Conceptual Framework</a:t>
            </a:r>
          </a:p>
        </p:txBody>
      </p:sp>
      <p:sp>
        <p:nvSpPr>
          <p:cNvPr id="47" name="Rectangle 46"/>
          <p:cNvSpPr/>
          <p:nvPr/>
        </p:nvSpPr>
        <p:spPr>
          <a:xfrm>
            <a:off x="14926389" y="5050828"/>
            <a:ext cx="13899405" cy="999949"/>
          </a:xfrm>
          <a:prstGeom prst="rect">
            <a:avLst/>
          </a:prstGeom>
          <a:solidFill>
            <a:schemeClr val="tx2">
              <a:lumMod val="75000"/>
            </a:schemeClr>
          </a:solid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spcCol="0" rtlCol="0" anchor="ctr"/>
          <a:lstStyle/>
          <a:p>
            <a:pPr algn="ctr"/>
            <a:endParaRPr lang="en-US"/>
          </a:p>
        </p:txBody>
      </p:sp>
      <p:sp>
        <p:nvSpPr>
          <p:cNvPr id="19" name="TextBox 18"/>
          <p:cNvSpPr txBox="1"/>
          <p:nvPr/>
        </p:nvSpPr>
        <p:spPr>
          <a:xfrm>
            <a:off x="14932747" y="5144093"/>
            <a:ext cx="12881534" cy="1458861"/>
          </a:xfrm>
          <a:prstGeom prst="rect">
            <a:avLst/>
          </a:prstGeom>
          <a:noFill/>
        </p:spPr>
        <p:txBody>
          <a:bodyPr wrap="square" lIns="438912" tIns="219456" rIns="438912" bIns="219456" rtlCol="0">
            <a:spAutoFit/>
          </a:bodyPr>
          <a:lstStyle/>
          <a:p>
            <a:r>
              <a:rPr lang="en-US" sz="6600" b="1" dirty="0">
                <a:solidFill>
                  <a:schemeClr val="bg1"/>
                </a:solidFill>
              </a:rPr>
              <a:t>Purpose</a:t>
            </a:r>
          </a:p>
        </p:txBody>
      </p:sp>
      <p:sp>
        <p:nvSpPr>
          <p:cNvPr id="56" name="Rectangle 55"/>
          <p:cNvSpPr/>
          <p:nvPr/>
        </p:nvSpPr>
        <p:spPr>
          <a:xfrm>
            <a:off x="432567" y="5050829"/>
            <a:ext cx="13735262" cy="999949"/>
          </a:xfrm>
          <a:prstGeom prst="rect">
            <a:avLst/>
          </a:prstGeom>
          <a:solidFill>
            <a:schemeClr val="tx2">
              <a:lumMod val="75000"/>
            </a:schemeClr>
          </a:solid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spcCol="0" rtlCol="0" anchor="ctr"/>
          <a:lstStyle/>
          <a:p>
            <a:pPr algn="ctr"/>
            <a:endParaRPr lang="en-US"/>
          </a:p>
        </p:txBody>
      </p:sp>
      <p:sp>
        <p:nvSpPr>
          <p:cNvPr id="11" name="TextBox 10"/>
          <p:cNvSpPr txBox="1"/>
          <p:nvPr/>
        </p:nvSpPr>
        <p:spPr>
          <a:xfrm>
            <a:off x="432567" y="5098190"/>
            <a:ext cx="12739640" cy="1458861"/>
          </a:xfrm>
          <a:prstGeom prst="rect">
            <a:avLst/>
          </a:prstGeom>
          <a:noFill/>
        </p:spPr>
        <p:txBody>
          <a:bodyPr wrap="square" lIns="438912" tIns="219456" rIns="438912" bIns="219456" rtlCol="0">
            <a:spAutoFit/>
          </a:bodyPr>
          <a:lstStyle/>
          <a:p>
            <a:r>
              <a:rPr lang="en-US" sz="6600" b="1" dirty="0" smtClean="0">
                <a:solidFill>
                  <a:schemeClr val="bg1"/>
                </a:solidFill>
              </a:rPr>
              <a:t>Introduction</a:t>
            </a:r>
            <a:endParaRPr lang="en-US" sz="6600" b="1" dirty="0">
              <a:solidFill>
                <a:schemeClr val="bg1"/>
              </a:solidFill>
            </a:endParaRPr>
          </a:p>
        </p:txBody>
      </p:sp>
      <p:sp>
        <p:nvSpPr>
          <p:cNvPr id="57" name="Rectangle 56"/>
          <p:cNvSpPr/>
          <p:nvPr/>
        </p:nvSpPr>
        <p:spPr>
          <a:xfrm>
            <a:off x="14926389" y="17984239"/>
            <a:ext cx="13899404" cy="1004790"/>
          </a:xfrm>
          <a:prstGeom prst="rect">
            <a:avLst/>
          </a:prstGeom>
          <a:solidFill>
            <a:schemeClr val="tx2">
              <a:lumMod val="75000"/>
            </a:schemeClr>
          </a:solid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spcCol="0" rtlCol="0" anchor="ctr"/>
          <a:lstStyle/>
          <a:p>
            <a:pPr algn="ctr"/>
            <a:endParaRPr lang="en-US"/>
          </a:p>
        </p:txBody>
      </p:sp>
      <p:sp>
        <p:nvSpPr>
          <p:cNvPr id="27" name="TextBox 26"/>
          <p:cNvSpPr txBox="1"/>
          <p:nvPr/>
        </p:nvSpPr>
        <p:spPr>
          <a:xfrm>
            <a:off x="14940034" y="18037914"/>
            <a:ext cx="12804788" cy="1458861"/>
          </a:xfrm>
          <a:prstGeom prst="rect">
            <a:avLst/>
          </a:prstGeom>
          <a:noFill/>
        </p:spPr>
        <p:txBody>
          <a:bodyPr wrap="square" lIns="438912" tIns="219456" rIns="438912" bIns="219456" rtlCol="0">
            <a:spAutoFit/>
          </a:bodyPr>
          <a:lstStyle/>
          <a:p>
            <a:r>
              <a:rPr lang="en-US" sz="6600" b="1" dirty="0" smtClean="0">
                <a:solidFill>
                  <a:schemeClr val="bg1"/>
                </a:solidFill>
              </a:rPr>
              <a:t>Methodology</a:t>
            </a:r>
            <a:endParaRPr lang="en-US" sz="6600" b="1" dirty="0">
              <a:solidFill>
                <a:schemeClr val="bg1"/>
              </a:solidFill>
            </a:endParaRPr>
          </a:p>
        </p:txBody>
      </p:sp>
      <p:sp>
        <p:nvSpPr>
          <p:cNvPr id="58" name="Rectangle 57"/>
          <p:cNvSpPr/>
          <p:nvPr/>
        </p:nvSpPr>
        <p:spPr>
          <a:xfrm>
            <a:off x="14843142" y="23233357"/>
            <a:ext cx="13982652" cy="1004790"/>
          </a:xfrm>
          <a:prstGeom prst="rect">
            <a:avLst/>
          </a:prstGeom>
          <a:solidFill>
            <a:schemeClr val="tx2">
              <a:lumMod val="75000"/>
            </a:schemeClr>
          </a:solid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spcCol="0" rtlCol="0" anchor="ctr"/>
          <a:lstStyle/>
          <a:p>
            <a:pPr algn="ctr"/>
            <a:endParaRPr lang="en-US"/>
          </a:p>
        </p:txBody>
      </p:sp>
      <p:sp>
        <p:nvSpPr>
          <p:cNvPr id="59" name="Rectangle 58"/>
          <p:cNvSpPr/>
          <p:nvPr/>
        </p:nvSpPr>
        <p:spPr>
          <a:xfrm>
            <a:off x="29542123" y="5050830"/>
            <a:ext cx="13881579" cy="1004790"/>
          </a:xfrm>
          <a:prstGeom prst="rect">
            <a:avLst/>
          </a:prstGeom>
          <a:solidFill>
            <a:schemeClr val="tx2">
              <a:lumMod val="75000"/>
            </a:schemeClr>
          </a:solid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spcCol="0" rtlCol="0" anchor="ctr"/>
          <a:lstStyle/>
          <a:p>
            <a:pPr algn="ctr"/>
            <a:endParaRPr lang="en-US"/>
          </a:p>
        </p:txBody>
      </p:sp>
      <p:sp>
        <p:nvSpPr>
          <p:cNvPr id="60" name="Rectangle 59"/>
          <p:cNvSpPr/>
          <p:nvPr/>
        </p:nvSpPr>
        <p:spPr>
          <a:xfrm flipV="1">
            <a:off x="29539548" y="6050778"/>
            <a:ext cx="13881579" cy="283873"/>
          </a:xfrm>
          <a:prstGeom prst="rect">
            <a:avLst/>
          </a:prstGeom>
          <a:solidFill>
            <a:srgbClr val="2C6AB6"/>
          </a:solidFill>
          <a:ln>
            <a:solidFill>
              <a:srgbClr val="2C6AB6"/>
            </a:solid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spcCol="0" rtlCol="0" anchor="ctr"/>
          <a:lstStyle/>
          <a:p>
            <a:pPr algn="ctr"/>
            <a:endParaRPr lang="en-US"/>
          </a:p>
        </p:txBody>
      </p:sp>
      <p:sp>
        <p:nvSpPr>
          <p:cNvPr id="33" name="TextBox 32"/>
          <p:cNvSpPr txBox="1"/>
          <p:nvPr/>
        </p:nvSpPr>
        <p:spPr>
          <a:xfrm>
            <a:off x="29542123" y="5100942"/>
            <a:ext cx="11615019" cy="1458861"/>
          </a:xfrm>
          <a:prstGeom prst="rect">
            <a:avLst/>
          </a:prstGeom>
          <a:noFill/>
        </p:spPr>
        <p:txBody>
          <a:bodyPr wrap="square" lIns="438912" tIns="219456" rIns="438912" bIns="219456" rtlCol="0">
            <a:spAutoFit/>
          </a:bodyPr>
          <a:lstStyle/>
          <a:p>
            <a:r>
              <a:rPr lang="en-US" sz="6600" b="1" dirty="0">
                <a:solidFill>
                  <a:schemeClr val="bg1"/>
                </a:solidFill>
              </a:rPr>
              <a:t>Conclusion</a:t>
            </a:r>
          </a:p>
        </p:txBody>
      </p:sp>
      <p:sp>
        <p:nvSpPr>
          <p:cNvPr id="61" name="Rectangle 60"/>
          <p:cNvSpPr/>
          <p:nvPr/>
        </p:nvSpPr>
        <p:spPr>
          <a:xfrm flipV="1">
            <a:off x="29517215" y="27321515"/>
            <a:ext cx="13890720" cy="271136"/>
          </a:xfrm>
          <a:prstGeom prst="rect">
            <a:avLst/>
          </a:prstGeom>
          <a:solidFill>
            <a:srgbClr val="2C6AB6"/>
          </a:solidFill>
          <a:ln>
            <a:solidFill>
              <a:srgbClr val="2C6AB6"/>
            </a:solid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spcCol="0" rtlCol="0" anchor="ctr"/>
          <a:lstStyle/>
          <a:p>
            <a:pPr algn="ctr"/>
            <a:endParaRPr lang="en-US"/>
          </a:p>
        </p:txBody>
      </p:sp>
      <p:sp>
        <p:nvSpPr>
          <p:cNvPr id="62" name="Rectangle 61"/>
          <p:cNvSpPr/>
          <p:nvPr/>
        </p:nvSpPr>
        <p:spPr>
          <a:xfrm>
            <a:off x="29514344" y="26299408"/>
            <a:ext cx="13896285" cy="1004790"/>
          </a:xfrm>
          <a:prstGeom prst="rect">
            <a:avLst/>
          </a:prstGeom>
          <a:solidFill>
            <a:schemeClr val="tx2">
              <a:lumMod val="75000"/>
            </a:schemeClr>
          </a:solid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spcCol="0" rtlCol="0" anchor="ctr"/>
          <a:lstStyle/>
          <a:p>
            <a:endParaRPr lang="en-US" sz="5400" b="1"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8922" y="13801010"/>
            <a:ext cx="12120752" cy="7223831"/>
          </a:xfrm>
          <a:prstGeom prst="rect">
            <a:avLst/>
          </a:prstGeom>
        </p:spPr>
      </p:pic>
      <p:sp>
        <p:nvSpPr>
          <p:cNvPr id="63" name="Rectangle 62"/>
          <p:cNvSpPr/>
          <p:nvPr/>
        </p:nvSpPr>
        <p:spPr>
          <a:xfrm flipV="1">
            <a:off x="14843141" y="24245615"/>
            <a:ext cx="13982651" cy="283873"/>
          </a:xfrm>
          <a:prstGeom prst="rect">
            <a:avLst/>
          </a:prstGeom>
          <a:solidFill>
            <a:srgbClr val="2C6AB6"/>
          </a:solidFill>
          <a:ln>
            <a:solidFill>
              <a:srgbClr val="2C6AB6"/>
            </a:solid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spcCol="0" rtlCol="0" anchor="ctr"/>
          <a:lstStyle/>
          <a:p>
            <a:pPr algn="ctr"/>
            <a:endParaRPr lang="en-US"/>
          </a:p>
        </p:txBody>
      </p:sp>
      <p:sp>
        <p:nvSpPr>
          <p:cNvPr id="31" name="TextBox 30"/>
          <p:cNvSpPr txBox="1"/>
          <p:nvPr/>
        </p:nvSpPr>
        <p:spPr>
          <a:xfrm>
            <a:off x="14835666" y="23300902"/>
            <a:ext cx="10578348" cy="1458861"/>
          </a:xfrm>
          <a:prstGeom prst="rect">
            <a:avLst/>
          </a:prstGeom>
          <a:noFill/>
        </p:spPr>
        <p:txBody>
          <a:bodyPr wrap="square" lIns="438912" tIns="219456" rIns="438912" bIns="219456" rtlCol="0">
            <a:spAutoFit/>
          </a:bodyPr>
          <a:lstStyle/>
          <a:p>
            <a:r>
              <a:rPr lang="en-US" sz="6600" b="1" dirty="0">
                <a:solidFill>
                  <a:schemeClr val="bg1"/>
                </a:solidFill>
              </a:rPr>
              <a:t>Results and Discussion</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47687" y="6350706"/>
            <a:ext cx="13881579" cy="4576160"/>
          </a:xfrm>
          <a:prstGeom prst="rect">
            <a:avLst/>
          </a:prstGeom>
        </p:spPr>
      </p:pic>
      <p:sp>
        <p:nvSpPr>
          <p:cNvPr id="55" name="TextBox 54"/>
          <p:cNvSpPr txBox="1"/>
          <p:nvPr/>
        </p:nvSpPr>
        <p:spPr>
          <a:xfrm>
            <a:off x="15300329" y="10495173"/>
            <a:ext cx="5510153" cy="6721840"/>
          </a:xfrm>
          <a:prstGeom prst="rect">
            <a:avLst/>
          </a:prstGeom>
          <a:noFill/>
          <a:ln>
            <a:noFill/>
          </a:ln>
        </p:spPr>
        <p:txBody>
          <a:bodyPr wrap="square" lIns="438912" tIns="219456" rIns="438912" bIns="219456" rtlCol="0">
            <a:spAutoFit/>
          </a:bodyPr>
          <a:lstStyle/>
          <a:p>
            <a:r>
              <a:rPr lang="en-US" sz="3400" dirty="0">
                <a:solidFill>
                  <a:schemeClr val="tx2">
                    <a:lumMod val="75000"/>
                  </a:schemeClr>
                </a:solidFill>
                <a:latin typeface="Arial" pitchFamily="34" charset="0"/>
                <a:cs typeface="Arial" pitchFamily="34" charset="0"/>
              </a:rPr>
              <a:t>The </a:t>
            </a:r>
            <a:r>
              <a:rPr lang="en-US" sz="3400" dirty="0" err="1">
                <a:solidFill>
                  <a:schemeClr val="tx2">
                    <a:lumMod val="75000"/>
                  </a:schemeClr>
                </a:solidFill>
                <a:latin typeface="Arial" pitchFamily="34" charset="0"/>
                <a:cs typeface="Arial" pitchFamily="34" charset="0"/>
              </a:rPr>
              <a:t>Tannahill</a:t>
            </a:r>
            <a:r>
              <a:rPr lang="en-US" sz="3400" dirty="0">
                <a:solidFill>
                  <a:schemeClr val="tx2">
                    <a:lumMod val="75000"/>
                  </a:schemeClr>
                </a:solidFill>
                <a:latin typeface="Arial" pitchFamily="34" charset="0"/>
                <a:cs typeface="Arial" pitchFamily="34" charset="0"/>
              </a:rPr>
              <a:t> </a:t>
            </a:r>
            <a:r>
              <a:rPr lang="en-US" sz="3400" dirty="0" smtClean="0">
                <a:solidFill>
                  <a:schemeClr val="tx2">
                    <a:lumMod val="75000"/>
                  </a:schemeClr>
                </a:solidFill>
                <a:latin typeface="Arial" pitchFamily="34" charset="0"/>
                <a:cs typeface="Arial" pitchFamily="34" charset="0"/>
              </a:rPr>
              <a:t>Model </a:t>
            </a:r>
            <a:r>
              <a:rPr lang="en-US" sz="3400" dirty="0">
                <a:solidFill>
                  <a:schemeClr val="tx2">
                    <a:lumMod val="75000"/>
                  </a:schemeClr>
                </a:solidFill>
                <a:latin typeface="Arial" pitchFamily="34" charset="0"/>
                <a:cs typeface="Arial" pitchFamily="34" charset="0"/>
              </a:rPr>
              <a:t>focuses on three main ideas: health education, prevention, and health protection. It has been widely referenced in student’s undergraduate and postgraduate education to lay out interventions intended for medical and clinical </a:t>
            </a:r>
            <a:r>
              <a:rPr lang="en-US" sz="3400" dirty="0" smtClean="0">
                <a:solidFill>
                  <a:schemeClr val="tx2">
                    <a:lumMod val="75000"/>
                  </a:schemeClr>
                </a:solidFill>
                <a:latin typeface="Arial" pitchFamily="34" charset="0"/>
                <a:cs typeface="Arial" pitchFamily="34" charset="0"/>
              </a:rPr>
              <a:t>purposes.</a:t>
            </a:r>
            <a:endParaRPr lang="en-US" sz="3400" dirty="0">
              <a:solidFill>
                <a:schemeClr val="tx2">
                  <a:lumMod val="75000"/>
                </a:schemeClr>
              </a:solidFill>
              <a:latin typeface="Arial" pitchFamily="34" charset="0"/>
              <a:cs typeface="Arial" pitchFamily="34" charset="0"/>
            </a:endParaRPr>
          </a:p>
        </p:txBody>
      </p:sp>
      <p:sp>
        <p:nvSpPr>
          <p:cNvPr id="64" name="Rectangle 63"/>
          <p:cNvSpPr/>
          <p:nvPr/>
        </p:nvSpPr>
        <p:spPr>
          <a:xfrm>
            <a:off x="449190" y="29134676"/>
            <a:ext cx="28376601" cy="3266124"/>
          </a:xfrm>
          <a:prstGeom prst="rect">
            <a:avLst/>
          </a:prstGeom>
          <a:solidFill>
            <a:schemeClr val="tx2">
              <a:lumMod val="75000"/>
            </a:schemeClr>
          </a:solid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spcCol="0" rtlCol="0" anchor="ctr"/>
          <a:lstStyle/>
          <a:p>
            <a:pPr algn="ctr"/>
            <a:endParaRPr lang="en-US"/>
          </a:p>
        </p:txBody>
      </p:sp>
      <p:sp>
        <p:nvSpPr>
          <p:cNvPr id="65" name="TextBox 64"/>
          <p:cNvSpPr txBox="1"/>
          <p:nvPr/>
        </p:nvSpPr>
        <p:spPr>
          <a:xfrm>
            <a:off x="267544" y="29088499"/>
            <a:ext cx="28564295" cy="3921073"/>
          </a:xfrm>
          <a:prstGeom prst="rect">
            <a:avLst/>
          </a:prstGeom>
          <a:noFill/>
          <a:ln>
            <a:noFill/>
          </a:ln>
        </p:spPr>
        <p:txBody>
          <a:bodyPr wrap="square" lIns="438912" tIns="219456" rIns="438912" bIns="219456" rtlCol="0">
            <a:spAutoFit/>
          </a:bodyPr>
          <a:lstStyle/>
          <a:p>
            <a:r>
              <a:rPr lang="en-US" sz="3200" dirty="0" smtClean="0">
                <a:solidFill>
                  <a:schemeClr val="bg1"/>
                </a:solidFill>
              </a:rPr>
              <a:t>Reference: </a:t>
            </a:r>
            <a:r>
              <a:rPr lang="en-US" sz="3200" dirty="0" err="1" smtClean="0">
                <a:solidFill>
                  <a:schemeClr val="bg1"/>
                </a:solidFill>
              </a:rPr>
              <a:t>Aydin</a:t>
            </a:r>
            <a:r>
              <a:rPr lang="en-US" sz="3200" dirty="0">
                <a:solidFill>
                  <a:schemeClr val="bg1"/>
                </a:solidFill>
              </a:rPr>
              <a:t>, D., </a:t>
            </a:r>
            <a:r>
              <a:rPr lang="en-US" sz="3200" dirty="0" err="1">
                <a:solidFill>
                  <a:schemeClr val="bg1"/>
                </a:solidFill>
              </a:rPr>
              <a:t>Feychting</a:t>
            </a:r>
            <a:r>
              <a:rPr lang="en-US" sz="3200" dirty="0">
                <a:solidFill>
                  <a:schemeClr val="bg1"/>
                </a:solidFill>
              </a:rPr>
              <a:t>, M., </a:t>
            </a:r>
            <a:r>
              <a:rPr lang="en-US" sz="3200" dirty="0" err="1">
                <a:solidFill>
                  <a:schemeClr val="bg1"/>
                </a:solidFill>
              </a:rPr>
              <a:t>Schuz</a:t>
            </a:r>
            <a:r>
              <a:rPr lang="en-US" sz="3200" dirty="0">
                <a:solidFill>
                  <a:schemeClr val="bg1"/>
                </a:solidFill>
              </a:rPr>
              <a:t> J., </a:t>
            </a:r>
            <a:r>
              <a:rPr lang="en-US" sz="3200" dirty="0" err="1">
                <a:solidFill>
                  <a:schemeClr val="bg1"/>
                </a:solidFill>
              </a:rPr>
              <a:t>Tynes</a:t>
            </a:r>
            <a:r>
              <a:rPr lang="en-US" sz="3200" dirty="0">
                <a:solidFill>
                  <a:schemeClr val="bg1"/>
                </a:solidFill>
              </a:rPr>
              <a:t>, T., Andersen, T., Schmidt, L., </a:t>
            </a:r>
            <a:r>
              <a:rPr lang="en-US" sz="3200" dirty="0" smtClean="0">
                <a:solidFill>
                  <a:schemeClr val="bg1"/>
                </a:solidFill>
              </a:rPr>
              <a:t>.. </a:t>
            </a:r>
            <a:r>
              <a:rPr lang="en-US" sz="3200" dirty="0">
                <a:solidFill>
                  <a:schemeClr val="bg1"/>
                </a:solidFill>
              </a:rPr>
              <a:t>. </a:t>
            </a:r>
            <a:r>
              <a:rPr lang="en-US" sz="3200" dirty="0" err="1">
                <a:solidFill>
                  <a:schemeClr val="bg1"/>
                </a:solidFill>
              </a:rPr>
              <a:t>Roosli</a:t>
            </a:r>
            <a:r>
              <a:rPr lang="en-US" sz="3200" dirty="0">
                <a:solidFill>
                  <a:schemeClr val="bg1"/>
                </a:solidFill>
              </a:rPr>
              <a:t>, M. (2011). </a:t>
            </a:r>
            <a:r>
              <a:rPr lang="en-US" sz="3200" dirty="0" smtClean="0">
                <a:solidFill>
                  <a:schemeClr val="bg1"/>
                </a:solidFill>
              </a:rPr>
              <a:t>Mobile </a:t>
            </a:r>
            <a:r>
              <a:rPr lang="en-US" sz="3200" dirty="0">
                <a:solidFill>
                  <a:schemeClr val="bg1"/>
                </a:solidFill>
              </a:rPr>
              <a:t>phone use and brain tumors in children and adolescents: A multicenter </a:t>
            </a:r>
            <a:r>
              <a:rPr lang="en-US" sz="3200" dirty="0" smtClean="0">
                <a:solidFill>
                  <a:schemeClr val="bg1"/>
                </a:solidFill>
              </a:rPr>
              <a:t>case-control </a:t>
            </a:r>
            <a:r>
              <a:rPr lang="en-US" sz="3200" dirty="0">
                <a:solidFill>
                  <a:schemeClr val="bg1"/>
                </a:solidFill>
              </a:rPr>
              <a:t>study. </a:t>
            </a:r>
            <a:r>
              <a:rPr lang="en-US" sz="3200" i="1" dirty="0">
                <a:solidFill>
                  <a:schemeClr val="bg1"/>
                </a:solidFill>
              </a:rPr>
              <a:t>Journal of the National Center Institute, 10</a:t>
            </a:r>
            <a:r>
              <a:rPr lang="en-US" sz="3200" dirty="0">
                <a:solidFill>
                  <a:schemeClr val="bg1"/>
                </a:solidFill>
              </a:rPr>
              <a:t>3(16), 1267-1276</a:t>
            </a:r>
            <a:r>
              <a:rPr lang="en-US" sz="3200" dirty="0" smtClean="0">
                <a:solidFill>
                  <a:schemeClr val="bg1"/>
                </a:solidFill>
              </a:rPr>
              <a:t>.; </a:t>
            </a:r>
            <a:r>
              <a:rPr lang="en-US" sz="3200" dirty="0" err="1">
                <a:solidFill>
                  <a:schemeClr val="bg1"/>
                </a:solidFill>
              </a:rPr>
              <a:t>Carlberg</a:t>
            </a:r>
            <a:r>
              <a:rPr lang="en-US" sz="3200" dirty="0">
                <a:solidFill>
                  <a:schemeClr val="bg1"/>
                </a:solidFill>
              </a:rPr>
              <a:t>, M., </a:t>
            </a:r>
            <a:r>
              <a:rPr lang="en-US" sz="3200" dirty="0" err="1">
                <a:solidFill>
                  <a:schemeClr val="bg1"/>
                </a:solidFill>
              </a:rPr>
              <a:t>Soderqvist</a:t>
            </a:r>
            <a:r>
              <a:rPr lang="en-US" sz="3200" dirty="0">
                <a:solidFill>
                  <a:schemeClr val="bg1"/>
                </a:solidFill>
              </a:rPr>
              <a:t>, F., Mild, K. H., &amp; </a:t>
            </a:r>
            <a:r>
              <a:rPr lang="en-US" sz="3200" dirty="0" err="1">
                <a:solidFill>
                  <a:schemeClr val="bg1"/>
                </a:solidFill>
              </a:rPr>
              <a:t>Hardell</a:t>
            </a:r>
            <a:r>
              <a:rPr lang="en-US" sz="3200" dirty="0">
                <a:solidFill>
                  <a:schemeClr val="bg1"/>
                </a:solidFill>
              </a:rPr>
              <a:t>, L. (2013). Meningioma patients diagnosed </a:t>
            </a:r>
            <a:r>
              <a:rPr lang="en-US" sz="3200" dirty="0" smtClean="0">
                <a:solidFill>
                  <a:schemeClr val="bg1"/>
                </a:solidFill>
              </a:rPr>
              <a:t>2007-2009 </a:t>
            </a:r>
            <a:r>
              <a:rPr lang="en-US" sz="3200" dirty="0">
                <a:solidFill>
                  <a:schemeClr val="bg1"/>
                </a:solidFill>
              </a:rPr>
              <a:t>and the association with use of mobile and cordless phones: A case-control study. Environmental Health: A Global Access Science Source, 12(1), </a:t>
            </a:r>
            <a:r>
              <a:rPr lang="en-US" sz="3200" dirty="0" smtClean="0">
                <a:solidFill>
                  <a:schemeClr val="bg1"/>
                </a:solidFill>
              </a:rPr>
              <a:t>1-10.; </a:t>
            </a:r>
            <a:r>
              <a:rPr lang="en-US" sz="3200" dirty="0" err="1">
                <a:solidFill>
                  <a:schemeClr val="bg1"/>
                </a:solidFill>
              </a:rPr>
              <a:t>Redmayne</a:t>
            </a:r>
            <a:r>
              <a:rPr lang="en-US" sz="3200" dirty="0">
                <a:solidFill>
                  <a:schemeClr val="bg1"/>
                </a:solidFill>
              </a:rPr>
              <a:t>, M. (2013). New Zealand adolescents’ cellphone and cordless phone user-habits: are they at increased risk of brain </a:t>
            </a:r>
            <a:r>
              <a:rPr lang="en-US" sz="3200" dirty="0" err="1">
                <a:solidFill>
                  <a:schemeClr val="bg1"/>
                </a:solidFill>
              </a:rPr>
              <a:t>tumours</a:t>
            </a:r>
            <a:r>
              <a:rPr lang="en-US" sz="3200" dirty="0">
                <a:solidFill>
                  <a:schemeClr val="bg1"/>
                </a:solidFill>
              </a:rPr>
              <a:t> already? A cross-sectional study. Environmental Health: A Global Access Science Source, 12(1), 1-10.; </a:t>
            </a:r>
            <a:r>
              <a:rPr lang="en-US" sz="3200" dirty="0" err="1">
                <a:solidFill>
                  <a:schemeClr val="bg1"/>
                </a:solidFill>
              </a:rPr>
              <a:t>Schuz</a:t>
            </a:r>
            <a:r>
              <a:rPr lang="en-US" sz="3200" dirty="0">
                <a:solidFill>
                  <a:schemeClr val="bg1"/>
                </a:solidFill>
              </a:rPr>
              <a:t>, J., Jacobsen, R., Olsen, J. H., </a:t>
            </a:r>
            <a:r>
              <a:rPr lang="en-US" sz="3200" dirty="0" err="1">
                <a:solidFill>
                  <a:schemeClr val="bg1"/>
                </a:solidFill>
              </a:rPr>
              <a:t>Boice</a:t>
            </a:r>
            <a:r>
              <a:rPr lang="en-US" sz="3200" dirty="0">
                <a:solidFill>
                  <a:schemeClr val="bg1"/>
                </a:solidFill>
              </a:rPr>
              <a:t>, J. D., McLaughlin, J. K.. &amp; Johansen, C. (2006). Cellular telephone use and cancer risk: Update of a nationwide Danish cohort. Journal of the National Cancer Institute, 98(23), 1707-1713.</a:t>
            </a:r>
          </a:p>
          <a:p>
            <a:endParaRPr lang="en-US" sz="3400" dirty="0">
              <a:solidFill>
                <a:schemeClr val="bg1"/>
              </a:solidFill>
            </a:endParaRPr>
          </a:p>
        </p:txBody>
      </p:sp>
      <p:sp>
        <p:nvSpPr>
          <p:cNvPr id="66" name="TextBox 65"/>
          <p:cNvSpPr txBox="1"/>
          <p:nvPr/>
        </p:nvSpPr>
        <p:spPr>
          <a:xfrm>
            <a:off x="29514344" y="26396506"/>
            <a:ext cx="10578348" cy="1458861"/>
          </a:xfrm>
          <a:prstGeom prst="rect">
            <a:avLst/>
          </a:prstGeom>
          <a:noFill/>
        </p:spPr>
        <p:txBody>
          <a:bodyPr wrap="square" lIns="438912" tIns="219456" rIns="438912" bIns="219456" rtlCol="0">
            <a:spAutoFit/>
          </a:bodyPr>
          <a:lstStyle/>
          <a:p>
            <a:r>
              <a:rPr lang="en-US" sz="6600" b="1" dirty="0" smtClean="0">
                <a:solidFill>
                  <a:schemeClr val="bg1"/>
                </a:solidFill>
              </a:rPr>
              <a:t>Nursing Implications</a:t>
            </a:r>
            <a:endParaRPr lang="en-US" sz="6600" b="1" dirty="0">
              <a:solidFill>
                <a:schemeClr val="bg1"/>
              </a:solidFill>
            </a:endParaRPr>
          </a:p>
        </p:txBody>
      </p:sp>
    </p:spTree>
    <p:extLst>
      <p:ext uri="{BB962C8B-B14F-4D97-AF65-F5344CB8AC3E}">
        <p14:creationId xmlns:p14="http://schemas.microsoft.com/office/powerpoint/2010/main" val="525834900"/>
      </p:ext>
    </p:extLst>
  </p:cSld>
  <p:clrMapOvr>
    <a:masterClrMapping/>
  </p:clrMapOvr>
</p:sld>
</file>

<file path=ppt/theme/theme1.xml><?xml version="1.0" encoding="utf-8"?>
<a:theme xmlns:a="http://schemas.openxmlformats.org/drawingml/2006/main" name="Version 7_2011">
  <a:themeElements>
    <a:clrScheme name="Custom Depaul">
      <a:dk1>
        <a:sysClr val="windowText" lastClr="000000"/>
      </a:dk1>
      <a:lt1>
        <a:sysClr val="window" lastClr="FFFFFF"/>
      </a:lt1>
      <a:dk2>
        <a:srgbClr val="1F497D"/>
      </a:dk2>
      <a:lt2>
        <a:srgbClr val="EEECE1"/>
      </a:lt2>
      <a:accent1>
        <a:srgbClr val="416A9C"/>
      </a:accent1>
      <a:accent2>
        <a:srgbClr val="C0962B"/>
      </a:accent2>
      <a:accent3>
        <a:srgbClr val="BB1F2E"/>
      </a:accent3>
      <a:accent4>
        <a:srgbClr val="3478A2"/>
      </a:accent4>
      <a:accent5>
        <a:srgbClr val="C6C225"/>
      </a:accent5>
      <a:accent6>
        <a:srgbClr val="F79646"/>
      </a:accent6>
      <a:hlink>
        <a:srgbClr val="85D2DD"/>
      </a:hlink>
      <a:folHlink>
        <a:srgbClr val="5C27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23A64F4C2A5604FAC55642FE06F8B1A" ma:contentTypeVersion="2" ma:contentTypeDescription="Create a new document." ma:contentTypeScope="" ma:versionID="3ef1d1c020a4a8de6bd44f23be0df3ce">
  <xsd:schema xmlns:xsd="http://www.w3.org/2001/XMLSchema" xmlns:xs="http://www.w3.org/2001/XMLSchema" xmlns:p="http://schemas.microsoft.com/office/2006/metadata/properties" xmlns:ns1="http://schemas.microsoft.com/sharepoint/v3" targetNamespace="http://schemas.microsoft.com/office/2006/metadata/properties" ma:root="true" ma:fieldsID="f061ade47648f28b916c2a0f4afdd21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2583B8-6161-45F7-8198-C812DF400F4C}">
  <ds:schemaRefs>
    <ds:schemaRef ds:uri="http://schemas.microsoft.com/sharepoint/v3/contenttype/forms"/>
  </ds:schemaRefs>
</ds:datastoreItem>
</file>

<file path=customXml/itemProps2.xml><?xml version="1.0" encoding="utf-8"?>
<ds:datastoreItem xmlns:ds="http://schemas.openxmlformats.org/officeDocument/2006/customXml" ds:itemID="{C89D7CC1-D4F1-4191-8737-C1104D97BEB2}">
  <ds:schemaRefs>
    <ds:schemaRef ds:uri="http://schemas.microsoft.com/office/2006/documentManagement/types"/>
    <ds:schemaRef ds:uri="http://schemas.microsoft.com/sharepoint/v3"/>
    <ds:schemaRef ds:uri="http://purl.org/dc/dcmitype/"/>
    <ds:schemaRef ds:uri="http://schemas.microsoft.com/office/infopath/2007/PartnerControls"/>
    <ds:schemaRef ds:uri="http://purl.org/dc/terms/"/>
    <ds:schemaRef ds:uri="http://schemas.microsoft.com/office/2006/metadata/properties"/>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0C4D6EB-9221-44C1-A12A-0CC5150E63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Version 7_2011.potx</Template>
  <TotalTime>2054</TotalTime>
  <Words>825</Words>
  <Application>Microsoft Office PowerPoint</Application>
  <PresentationFormat>Custom</PresentationFormat>
  <Paragraphs>23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Version 7_2011</vt:lpstr>
      <vt:lpstr>PowerPoint Presentation</vt:lpstr>
    </vt:vector>
  </TitlesOfParts>
  <Company>DePaul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DePaul University</dc:creator>
  <cp:lastModifiedBy>Navarro, Sarah</cp:lastModifiedBy>
  <cp:revision>87</cp:revision>
  <dcterms:created xsi:type="dcterms:W3CDTF">2012-02-24T22:14:56Z</dcterms:created>
  <dcterms:modified xsi:type="dcterms:W3CDTF">2017-11-16T17:10:37Z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0x010100323A64F4C2A5604FAC55642FE06F8B1A</vt:lpwstr>
  </property>
</Properties>
</file>