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43891200" cy="32918400"/>
  <p:notesSz cx="9144000" cy="6858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740" autoAdjust="0"/>
    <p:restoredTop sz="92614" autoAdjust="0"/>
  </p:normalViewPr>
  <p:slideViewPr>
    <p:cSldViewPr snapToGrid="0" snapToObjects="1">
      <p:cViewPr>
        <p:scale>
          <a:sx n="25" d="100"/>
          <a:sy n="25" d="100"/>
        </p:scale>
        <p:origin x="-1272" y="31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7CBB3-DD6D-3947-945F-8635F8B19B63}" type="datetimeFigureOut">
              <a:rPr lang="en-US" smtClean="0"/>
              <a:t>10/5/17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00706-47FC-5F49-9481-E3F4A1F96C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93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3AC4B-0E05-4A40-8539-9FF96A4EB9C4}" type="datetimeFigureOut">
              <a:rPr lang="en-US" smtClean="0"/>
              <a:t>10/5/17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241A-88B0-334B-AF1A-656E4B815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2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 Picture</a:t>
            </a:r>
            <a:r>
              <a:rPr lang="en-US" baseline="0" dirty="0" smtClean="0">
                <a:effectLst/>
              </a:rPr>
              <a:t> 1: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Thompson, M., Thompson, L., Reid-Chung, A., &amp; Thompson, J. (2013). Managing traumatic brain injury: Appropriate assessment and a rationale for using neurofeedback and biofeedback to enhance recovery in post concussion syndrome.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Biofeedback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158-173. http://doi:10.5298/1081-5937-41.4.07.</a:t>
            </a:r>
            <a:endParaRPr lang="en-US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Picture 2: Seibert</a:t>
            </a:r>
            <a:r>
              <a:rPr lang="en-US" baseline="0" dirty="0" smtClean="0">
                <a:effectLst/>
              </a:rPr>
              <a:t> NeuroPsych, LLC. (2017). EEG results. </a:t>
            </a:r>
            <a:r>
              <a:rPr lang="en-US" i="1" baseline="0" dirty="0" smtClean="0">
                <a:effectLst/>
              </a:rPr>
              <a:t>Photos. </a:t>
            </a:r>
            <a:r>
              <a:rPr lang="en-US" i="0" baseline="0" dirty="0" smtClean="0">
                <a:effectLst/>
              </a:rPr>
              <a:t>Retrieved July 30, 2017 from https://www.yelp.com/biz/seibert-neuro-pysch-northeast-virginia-beach.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3: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Thibault, R. T., Lifshitz, M., Birbaumer, N., &amp; Raz, A. (2015). Neurofeedback, self-regulation, and brain imaging: Clinical science and fad in the service of mental disorders.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Psychotherapy and Psychosomatics, 84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193-207. http://dx.doi.org.ezproxy.depaul.edu/10.1159/000371714</a:t>
            </a:r>
            <a:endParaRPr lang="en-US" sz="12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4: Koberda, J. L. (2015) LORETA Z-score neurofeedback-effectiveness in rehabilitation of patients suffering from traumatic brain injury. J. Neurobiol 1(4): doi http://dx.doi.org.10.16966/23797150.113.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5: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Sherlin, L. H., Arns, M, Lubar, J. Heinrich, H., Kerson, C., Strehl, Ul, &amp; Sternman. M. B. (2011). Neurofeedback and basic learning theory: Implications for research and practice.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Neurotherapy, 15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292-304. http://doi: 10.1080/10874208.2011.623089.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241A-88B0-334B-AF1A-656E4B815F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0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7, pag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7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156555" y="30747996"/>
            <a:ext cx="24738490" cy="1752600"/>
          </a:xfrm>
          <a:prstGeom prst="rect">
            <a:avLst/>
          </a:prstGeom>
        </p:spPr>
        <p:txBody>
          <a:bodyPr/>
          <a:lstStyle>
            <a:lvl1pPr algn="l" defTabSz="4389120">
              <a:defRPr b="0" i="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3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4800" kern="0" dirty="0" smtClean="0">
                <a:solidFill>
                  <a:sysClr val="window" lastClr="FFFFFF"/>
                </a:solidFill>
              </a:rPr>
              <a:t>.</a:t>
            </a:r>
            <a:endParaRPr lang="en-US" sz="48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7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156555" y="30747996"/>
            <a:ext cx="24738490" cy="1752600"/>
          </a:xfrm>
          <a:prstGeom prst="rect">
            <a:avLst/>
          </a:prstGeom>
        </p:spPr>
        <p:txBody>
          <a:bodyPr/>
          <a:lstStyle>
            <a:lvl1pPr algn="l" defTabSz="4389120">
              <a:defRPr b="0" i="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3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4800" kern="0" dirty="0" smtClean="0">
                <a:solidFill>
                  <a:sysClr val="window" lastClr="FFFFFF"/>
                </a:solidFill>
              </a:rPr>
              <a:t>.</a:t>
            </a:r>
            <a:endParaRPr lang="en-US" sz="48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7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156555" y="30747996"/>
            <a:ext cx="24738490" cy="1752600"/>
          </a:xfrm>
          <a:prstGeom prst="rect">
            <a:avLst/>
          </a:prstGeom>
        </p:spPr>
        <p:txBody>
          <a:bodyPr/>
          <a:lstStyle>
            <a:lvl1pPr algn="l" defTabSz="4389120">
              <a:defRPr b="0" i="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3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4800" kern="0" dirty="0" smtClean="0">
                <a:solidFill>
                  <a:sysClr val="window" lastClr="FFFFFF"/>
                </a:solidFill>
              </a:rPr>
              <a:t>.</a:t>
            </a:r>
            <a:endParaRPr lang="en-US" sz="48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7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156555" y="30747996"/>
            <a:ext cx="24738490" cy="1752600"/>
          </a:xfrm>
          <a:prstGeom prst="rect">
            <a:avLst/>
          </a:prstGeom>
        </p:spPr>
        <p:txBody>
          <a:bodyPr/>
          <a:lstStyle>
            <a:lvl1pPr algn="l" defTabSz="4389120">
              <a:defRPr b="0" i="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3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4800" kern="0" dirty="0" smtClean="0">
                <a:solidFill>
                  <a:sysClr val="window" lastClr="FFFFFF"/>
                </a:solidFill>
              </a:rPr>
              <a:t>.</a:t>
            </a:r>
            <a:endParaRPr lang="en-US" sz="48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7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156555" y="30747996"/>
            <a:ext cx="24738490" cy="1752600"/>
          </a:xfrm>
          <a:prstGeom prst="rect">
            <a:avLst/>
          </a:prstGeom>
        </p:spPr>
        <p:txBody>
          <a:bodyPr/>
          <a:lstStyle>
            <a:lvl1pPr algn="l" defTabSz="4389120">
              <a:defRPr b="0" i="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3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4800" kern="0" dirty="0" smtClean="0">
                <a:solidFill>
                  <a:sysClr val="window" lastClr="FFFFFF"/>
                </a:solidFill>
              </a:rPr>
              <a:t>.</a:t>
            </a:r>
            <a:endParaRPr lang="en-US" sz="48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sion 7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156555" y="30747996"/>
            <a:ext cx="24738490" cy="1752600"/>
          </a:xfrm>
          <a:prstGeom prst="rect">
            <a:avLst/>
          </a:prstGeom>
        </p:spPr>
        <p:txBody>
          <a:bodyPr/>
          <a:lstStyle>
            <a:lvl1pPr algn="l" defTabSz="4389120">
              <a:defRPr b="0" i="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3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4800" kern="0" dirty="0" smtClean="0">
                <a:solidFill>
                  <a:sysClr val="window" lastClr="FFFFFF"/>
                </a:solidFill>
              </a:rPr>
              <a:t>.</a:t>
            </a:r>
            <a:endParaRPr lang="en-US" sz="48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D5AB-C259-4D43-BCBE-CB4FBCFD6C7A}" type="datetimeFigureOut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Version 7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/>
          </p:cNvSpPr>
          <p:nvPr userDrawn="1"/>
        </p:nvSpPr>
        <p:spPr>
          <a:xfrm>
            <a:off x="4156555" y="30747996"/>
            <a:ext cx="2473849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Click Insert &gt; Header &amp; Footer to add Area/Division/Department name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rsion 7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156555" y="30747996"/>
            <a:ext cx="24738490" cy="1752600"/>
          </a:xfrm>
          <a:prstGeom prst="rect">
            <a:avLst/>
          </a:prstGeom>
        </p:spPr>
        <p:txBody>
          <a:bodyPr/>
          <a:lstStyle>
            <a:lvl1pPr algn="l" defTabSz="4389120">
              <a:defRPr b="0" i="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3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4800" kern="0" dirty="0" smtClean="0">
                <a:solidFill>
                  <a:sysClr val="window" lastClr="FFFFFF"/>
                </a:solidFill>
              </a:rPr>
              <a:t>.</a:t>
            </a:r>
            <a:endParaRPr lang="en-US" sz="48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7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156555" y="30747996"/>
            <a:ext cx="24738490" cy="1752600"/>
          </a:xfrm>
          <a:prstGeom prst="rect">
            <a:avLst/>
          </a:prstGeom>
        </p:spPr>
        <p:txBody>
          <a:bodyPr/>
          <a:lstStyle>
            <a:lvl1pPr algn="l" defTabSz="4389120">
              <a:defRPr b="0" i="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3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4800" kern="0" dirty="0" smtClean="0">
                <a:solidFill>
                  <a:sysClr val="window" lastClr="FFFFFF"/>
                </a:solidFill>
              </a:rPr>
              <a:t>.</a:t>
            </a:r>
            <a:endParaRPr lang="en-US" sz="48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7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156555" y="30747996"/>
            <a:ext cx="24738490" cy="1752600"/>
          </a:xfrm>
          <a:prstGeom prst="rect">
            <a:avLst/>
          </a:prstGeom>
        </p:spPr>
        <p:txBody>
          <a:bodyPr/>
          <a:lstStyle>
            <a:lvl1pPr algn="l" defTabSz="4389120">
              <a:defRPr b="0" i="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3800" kern="0" dirty="0" smtClean="0">
                <a:solidFill>
                  <a:sysClr val="window" lastClr="FFFFFF"/>
                </a:solidFill>
              </a:rPr>
              <a:t>Click Insert &gt; Header &amp; Footer to add Area/Division/Department name</a:t>
            </a:r>
            <a:r>
              <a:rPr lang="en-US" sz="4800" kern="0" dirty="0" smtClean="0">
                <a:solidFill>
                  <a:sysClr val="window" lastClr="FFFFFF"/>
                </a:solidFill>
              </a:rPr>
              <a:t>.</a:t>
            </a:r>
            <a:endParaRPr lang="en-US" sz="4800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D5AB-C259-4D43-BCBE-CB4FBCFD6C7A}" type="datetimeFigureOut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6D43-AF4A-6842-81C2-3606D95CD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9496" y="6074270"/>
            <a:ext cx="13763132" cy="555332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548640" rIns="548640" bIns="548640" rtlCol="0" anchor="ctr"/>
          <a:lstStyle/>
          <a:p>
            <a:pPr algn="ctr"/>
            <a:r>
              <a:rPr lang="en-US" sz="4000" b="1" i="1" dirty="0">
                <a:latin typeface="Arial"/>
                <a:cs typeface="Arial"/>
              </a:rPr>
              <a:t>Introduction</a:t>
            </a:r>
            <a:r>
              <a:rPr lang="en-US" sz="4000" i="1" dirty="0">
                <a:latin typeface="Arial"/>
                <a:cs typeface="Arial"/>
              </a:rPr>
              <a:t>:</a:t>
            </a:r>
            <a:r>
              <a:rPr lang="en-US" sz="4000" dirty="0">
                <a:latin typeface="Arial"/>
                <a:cs typeface="Arial"/>
              </a:rPr>
              <a:t> </a:t>
            </a:r>
            <a:endParaRPr lang="en-US" sz="4000" dirty="0" smtClean="0">
              <a:latin typeface="Arial"/>
              <a:cs typeface="Arial"/>
            </a:endParaRPr>
          </a:p>
          <a:p>
            <a:r>
              <a:rPr lang="en-US" sz="3600" dirty="0">
                <a:latin typeface="Arial"/>
                <a:cs typeface="Arial"/>
              </a:rPr>
              <a:t>Globally the United States spends the most on childbirth-related care at the rate of $86 billion annually, maternal-fetal outcomes have remained one of the worst in developed nations.The National Health Organization (NIH) reported an increase of 72 percent of c-sections from 1997-2008. According to the World Health Organization C-sections should be between 10-15%. Instead, the US has a rate of 32.2% in 2016.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374034" y="29159200"/>
            <a:ext cx="15105291" cy="3305374"/>
          </a:xfrm>
          <a:prstGeom prst="rect">
            <a:avLst/>
          </a:prstGeom>
          <a:solidFill>
            <a:srgbClr val="072C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548640" rIns="548640" bIns="548640" rtlCol="0" anchor="ctr"/>
          <a:lstStyle/>
          <a:p>
            <a:pPr algn="ctr"/>
            <a:r>
              <a:rPr lang="en-US" sz="4000" b="1" i="1" dirty="0">
                <a:latin typeface="Arial"/>
                <a:cs typeface="Arial"/>
              </a:rPr>
              <a:t>Methods</a:t>
            </a:r>
            <a:r>
              <a:rPr lang="en-US" sz="3600" dirty="0">
                <a:latin typeface="Arial"/>
                <a:cs typeface="Arial"/>
              </a:rPr>
              <a:t>: </a:t>
            </a:r>
            <a:endParaRPr lang="en-US" sz="3600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Literature </a:t>
            </a:r>
            <a:r>
              <a:rPr lang="en-US" sz="3600" dirty="0">
                <a:latin typeface="Arial"/>
                <a:cs typeface="Arial"/>
              </a:rPr>
              <a:t>reviewed was from the following databases: CINAHL </a:t>
            </a:r>
            <a:r>
              <a:rPr lang="en-US" sz="3600" dirty="0" smtClean="0">
                <a:latin typeface="Arial"/>
                <a:cs typeface="Arial"/>
              </a:rPr>
              <a:t>Complete (1 articles used), </a:t>
            </a:r>
            <a:r>
              <a:rPr lang="en-US" sz="3600" dirty="0">
                <a:latin typeface="Arial"/>
                <a:cs typeface="Arial"/>
              </a:rPr>
              <a:t>ProQuest Nursing and Allied </a:t>
            </a:r>
            <a:r>
              <a:rPr lang="en-US" sz="3600" dirty="0" smtClean="0">
                <a:latin typeface="Arial"/>
                <a:cs typeface="Arial"/>
              </a:rPr>
              <a:t>Health (1 article used), </a:t>
            </a:r>
            <a:r>
              <a:rPr lang="en-US" sz="3600" dirty="0">
                <a:latin typeface="Arial"/>
                <a:cs typeface="Arial"/>
              </a:rPr>
              <a:t>and </a:t>
            </a:r>
            <a:r>
              <a:rPr lang="en-US" sz="3600" dirty="0" smtClean="0">
                <a:latin typeface="Arial"/>
                <a:cs typeface="Arial"/>
              </a:rPr>
              <a:t>PubMed (1 articles used).  </a:t>
            </a:r>
            <a:r>
              <a:rPr lang="en-US" sz="3600" dirty="0">
                <a:latin typeface="Arial"/>
                <a:cs typeface="Arial"/>
              </a:rPr>
              <a:t>Search terms included</a:t>
            </a:r>
            <a:r>
              <a:rPr lang="en-US" sz="3600" dirty="0" smtClean="0">
                <a:latin typeface="Arial"/>
                <a:cs typeface="Arial"/>
              </a:rPr>
              <a:t>: cesarean section and physician incenive plan. 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15442" y="6059708"/>
            <a:ext cx="11831326" cy="5848759"/>
          </a:xfrm>
          <a:prstGeom prst="rect">
            <a:avLst/>
          </a:prstGeom>
          <a:solidFill>
            <a:srgbClr val="072C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548640" rIns="548640" bIns="548640" rtlCol="0" anchor="ctr"/>
          <a:lstStyle/>
          <a:p>
            <a:pPr algn="ctr"/>
            <a:r>
              <a:rPr lang="en-US" sz="4000" b="1" i="1" dirty="0" smtClean="0">
                <a:latin typeface="Arial"/>
                <a:cs typeface="Arial"/>
              </a:rPr>
              <a:t>Results &amp; Discussion</a:t>
            </a:r>
            <a:r>
              <a:rPr lang="en-US" sz="4000" dirty="0" smtClean="0">
                <a:latin typeface="Arial"/>
                <a:cs typeface="Arial"/>
              </a:rPr>
              <a:t>: </a:t>
            </a:r>
          </a:p>
          <a:p>
            <a:r>
              <a:rPr lang="en-US" sz="3600" dirty="0">
                <a:latin typeface="Arial"/>
                <a:cs typeface="Arial"/>
              </a:rPr>
              <a:t>Fall in fertility rate, increase in the concentration of OBGYN physicians in an area, and recent malpractice suit and number of previous c-sections performed by physician all lead to increases in cesarean sections. Cesarean deliveries also increased on weekdays specifically Fridays as well as during the day between 6am-6pm in large and profitable hospitals. </a:t>
            </a:r>
            <a:endParaRPr lang="en-US" sz="3600" dirty="0" smtClean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15441" y="26162000"/>
            <a:ext cx="11831326" cy="6340236"/>
          </a:xfrm>
          <a:prstGeom prst="rect">
            <a:avLst/>
          </a:prstGeom>
          <a:solidFill>
            <a:srgbClr val="072C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457200" rIns="548640" bIns="548640" rtlCol="0" anchor="ctr"/>
          <a:lstStyle/>
          <a:p>
            <a:pPr algn="ctr"/>
            <a:r>
              <a:rPr lang="en-US" sz="4000" b="1" i="1" dirty="0" smtClean="0">
                <a:latin typeface="Arial"/>
                <a:cs typeface="Arial"/>
              </a:rPr>
              <a:t>Conclusion</a:t>
            </a:r>
            <a:r>
              <a:rPr lang="en-US" sz="4000" dirty="0" smtClean="0">
                <a:latin typeface="Arial"/>
                <a:cs typeface="Arial"/>
              </a:rPr>
              <a:t>: </a:t>
            </a:r>
          </a:p>
          <a:p>
            <a:r>
              <a:rPr lang="en-US" sz="3600" dirty="0">
                <a:latin typeface="Arial"/>
                <a:cs typeface="Arial"/>
              </a:rPr>
              <a:t>There is no reliable way to put incentives into numbers; there are just predictions and </a:t>
            </a:r>
            <a:r>
              <a:rPr lang="en-US" sz="3600" dirty="0" smtClean="0">
                <a:latin typeface="Arial"/>
                <a:cs typeface="Arial"/>
              </a:rPr>
              <a:t>the detection </a:t>
            </a:r>
            <a:r>
              <a:rPr lang="en-US" sz="3600" dirty="0">
                <a:latin typeface="Arial"/>
                <a:cs typeface="Arial"/>
              </a:rPr>
              <a:t>of trends. Although most studies show the correlation between an institution and physician incentive </a:t>
            </a:r>
            <a:r>
              <a:rPr lang="en-US" sz="3600" dirty="0" smtClean="0">
                <a:latin typeface="Arial"/>
                <a:cs typeface="Arial"/>
              </a:rPr>
              <a:t>with the rise in </a:t>
            </a:r>
            <a:r>
              <a:rPr lang="en-US" sz="3600" dirty="0">
                <a:latin typeface="Arial"/>
                <a:cs typeface="Arial"/>
              </a:rPr>
              <a:t>cesarean sections, the evidence can be coincidental or have limitations that need to be further looked into. It also does not necessarily mean it was for financial </a:t>
            </a:r>
            <a:r>
              <a:rPr lang="en-US" sz="3600" dirty="0" smtClean="0">
                <a:latin typeface="Arial"/>
                <a:cs typeface="Arial"/>
              </a:rPr>
              <a:t>benefit, </a:t>
            </a:r>
            <a:r>
              <a:rPr lang="en-US" sz="3600" dirty="0">
                <a:latin typeface="Arial"/>
                <a:cs typeface="Arial"/>
              </a:rPr>
              <a:t>other reasons such as </a:t>
            </a:r>
            <a:r>
              <a:rPr lang="en-US" sz="3600" dirty="0" smtClean="0">
                <a:latin typeface="Arial"/>
                <a:cs typeface="Arial"/>
              </a:rPr>
              <a:t>time management could be the incentive.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74034" y="6074269"/>
            <a:ext cx="15105291" cy="2002931"/>
          </a:xfrm>
          <a:prstGeom prst="rect">
            <a:avLst/>
          </a:prstGeom>
          <a:solidFill>
            <a:srgbClr val="072C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548640" rIns="548640" bIns="548640" rtlCol="0" anchor="ctr"/>
          <a:lstStyle/>
          <a:p>
            <a:r>
              <a:rPr lang="en-US" sz="4000" b="1" i="1" dirty="0">
                <a:latin typeface="Arial"/>
                <a:cs typeface="Arial"/>
              </a:rPr>
              <a:t>Purpose</a:t>
            </a:r>
            <a:r>
              <a:rPr lang="en-US" sz="4000" dirty="0">
                <a:latin typeface="Arial"/>
                <a:cs typeface="Arial"/>
              </a:rPr>
              <a:t>:  </a:t>
            </a:r>
            <a:r>
              <a:rPr lang="en-US" sz="4000" dirty="0" smtClean="0">
                <a:latin typeface="Arial"/>
                <a:cs typeface="Arial"/>
              </a:rPr>
              <a:t>To increase awareness </a:t>
            </a:r>
            <a:r>
              <a:rPr lang="en-US" sz="4000" dirty="0">
                <a:latin typeface="Arial"/>
                <a:cs typeface="Arial"/>
              </a:rPr>
              <a:t>and educate the community on </a:t>
            </a:r>
            <a:r>
              <a:rPr lang="en-US" sz="4000" dirty="0" smtClean="0">
                <a:latin typeface="Arial"/>
                <a:cs typeface="Arial"/>
              </a:rPr>
              <a:t>the way </a:t>
            </a:r>
            <a:r>
              <a:rPr lang="en-US" sz="4000" dirty="0">
                <a:latin typeface="Arial"/>
                <a:cs typeface="Arial"/>
              </a:rPr>
              <a:t>hospitals and physicians </a:t>
            </a:r>
            <a:r>
              <a:rPr lang="en-US" sz="4000" dirty="0" smtClean="0">
                <a:latin typeface="Arial"/>
                <a:cs typeface="Arial"/>
              </a:rPr>
              <a:t>may benefit </a:t>
            </a:r>
            <a:r>
              <a:rPr lang="en-US" sz="4000" dirty="0">
                <a:latin typeface="Arial"/>
                <a:cs typeface="Arial"/>
              </a:rPr>
              <a:t>from cesarean </a:t>
            </a:r>
            <a:r>
              <a:rPr lang="en-US" sz="4000" dirty="0" smtClean="0">
                <a:latin typeface="Arial"/>
                <a:cs typeface="Arial"/>
              </a:rPr>
              <a:t>sections.  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681169"/>
            <a:ext cx="43891200" cy="2675233"/>
          </a:xfrm>
          <a:prstGeom prst="rect">
            <a:avLst/>
          </a:prstGeom>
          <a:solidFill>
            <a:srgbClr val="072C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 smtClean="0"/>
          </a:p>
          <a:p>
            <a:pPr algn="ctr"/>
            <a:r>
              <a:rPr lang="en-US" sz="8800" b="1" dirty="0" smtClean="0">
                <a:latin typeface="Arial"/>
                <a:cs typeface="Arial"/>
              </a:rPr>
              <a:t>Cesarean Births are More Profitable to Hopsitals and </a:t>
            </a:r>
            <a:endParaRPr lang="en-US" sz="8800" b="1" dirty="0" smtClean="0">
              <a:latin typeface="Arial"/>
              <a:cs typeface="Arial"/>
            </a:endParaRPr>
          </a:p>
          <a:p>
            <a:pPr algn="ctr"/>
            <a:r>
              <a:rPr lang="en-US" sz="8800" b="1" dirty="0" smtClean="0">
                <a:latin typeface="Arial"/>
                <a:cs typeface="Arial"/>
              </a:rPr>
              <a:t>Physicians Than </a:t>
            </a:r>
            <a:r>
              <a:rPr lang="en-US" sz="8800" b="1" dirty="0" smtClean="0">
                <a:latin typeface="Arial"/>
                <a:cs typeface="Arial"/>
              </a:rPr>
              <a:t>Natural Births</a:t>
            </a:r>
            <a:r>
              <a:rPr lang="en-US" sz="8800" b="1" dirty="0">
                <a:latin typeface="Arial"/>
                <a:cs typeface="Arial"/>
              </a:rPr>
              <a:t/>
            </a:r>
            <a:br>
              <a:rPr lang="en-US" sz="8800" b="1" dirty="0">
                <a:latin typeface="Arial"/>
                <a:cs typeface="Arial"/>
              </a:rPr>
            </a:br>
            <a:endParaRPr lang="en-US" sz="88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499" y="479928"/>
            <a:ext cx="29945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 smtClean="0">
                <a:latin typeface="Arial"/>
                <a:cs typeface="Arial"/>
              </a:rPr>
              <a:t>Samantha Martinez, MSN</a:t>
            </a:r>
          </a:p>
          <a:p>
            <a:r>
              <a:rPr lang="en-US" sz="5200" dirty="0">
                <a:latin typeface="Arial"/>
                <a:cs typeface="Arial"/>
              </a:rPr>
              <a:t>Dr. Elizabeth </a:t>
            </a:r>
            <a:r>
              <a:rPr lang="en-US" sz="5200" dirty="0" smtClean="0">
                <a:latin typeface="Arial"/>
                <a:cs typeface="Arial"/>
              </a:rPr>
              <a:t>Hartman, </a:t>
            </a:r>
            <a:r>
              <a:rPr lang="en-US" sz="5200" dirty="0">
                <a:latin typeface="Arial"/>
                <a:cs typeface="Arial"/>
              </a:rPr>
              <a:t>PhD, </a:t>
            </a:r>
            <a:r>
              <a:rPr lang="en-US" sz="5200" dirty="0" smtClean="0">
                <a:latin typeface="Arial"/>
                <a:cs typeface="Arial"/>
              </a:rPr>
              <a:t>RN</a:t>
            </a:r>
            <a:endParaRPr lang="en-US" sz="5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9497" y="21786526"/>
            <a:ext cx="13763131" cy="6378183"/>
          </a:xfrm>
          <a:prstGeom prst="rect">
            <a:avLst/>
          </a:prstGeom>
          <a:solidFill>
            <a:srgbClr val="072C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548640" rIns="548640" bIns="548640" rtlCol="0" anchor="ctr"/>
          <a:lstStyle/>
          <a:p>
            <a:pPr algn="ctr">
              <a:lnSpc>
                <a:spcPct val="110000"/>
              </a:lnSpc>
            </a:pPr>
            <a:r>
              <a:rPr lang="en-US" sz="4000" b="1" i="1" dirty="0" smtClean="0">
                <a:latin typeface="Arial"/>
                <a:cs typeface="Arial"/>
              </a:rPr>
              <a:t>Background</a:t>
            </a:r>
            <a:r>
              <a:rPr lang="en-US" sz="3600" i="1" dirty="0" smtClean="0">
                <a:latin typeface="Arial"/>
                <a:cs typeface="Arial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sz="3600" dirty="0">
                <a:latin typeface="Arial"/>
                <a:cs typeface="Arial"/>
              </a:rPr>
              <a:t>The risk in cesarean rates, especially in primipara, between 1970-1991, speculated many questions behind the incentives. The most ruthless prediction is the financial incentive a trusted physician would benefit from. The workload and time consumption of vaginal delivery is higher than cesarean delivery. Since the average vaginal birth costs $32,093 and average cesarean costs $51,125, it is no surprise an incentive would be financial.</a:t>
            </a:r>
            <a:endParaRPr lang="en-US" sz="3600" dirty="0" smtClean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15444" y="19622556"/>
            <a:ext cx="11831323" cy="623464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548640" rIns="548640" bIns="548640" rtlCol="0" anchor="ctr"/>
          <a:lstStyle/>
          <a:p>
            <a:pPr algn="ctr"/>
            <a:r>
              <a:rPr lang="en-US" sz="4000" b="1" i="1" dirty="0" smtClean="0">
                <a:latin typeface="Arial"/>
                <a:cs typeface="Arial"/>
              </a:rPr>
              <a:t>Nursing Implications:</a:t>
            </a:r>
          </a:p>
          <a:p>
            <a:r>
              <a:rPr lang="en-US" sz="3600" dirty="0">
                <a:latin typeface="Arial"/>
                <a:cs typeface="Arial"/>
              </a:rPr>
              <a:t>Maternity mortiality is overall low, </a:t>
            </a:r>
            <a:r>
              <a:rPr lang="en-US" sz="3600" dirty="0" smtClean="0">
                <a:latin typeface="Arial"/>
                <a:cs typeface="Arial"/>
              </a:rPr>
              <a:t>but compaired to vaginal birth, cesarean birth moretality rate is twice as high. Nurses are patient advocates and the safety and well being of a mother and newborn is a substantial part of a nurse’s job. Further updated research also needs to be 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conducted on the direct coorilation between hospital and physician incentives and cesarean sections taking health disparities into consideration.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9499" y="16587079"/>
            <a:ext cx="93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4035" y="14706888"/>
            <a:ext cx="85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374035" y="22180601"/>
            <a:ext cx="38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4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53650" y="27601443"/>
            <a:ext cx="47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5</a:t>
            </a:r>
          </a:p>
        </p:txBody>
      </p:sp>
      <p:pic>
        <p:nvPicPr>
          <p:cNvPr id="25" name="Picture 24" descr="CSection_gettyImages-1024x5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034" y="8392701"/>
            <a:ext cx="15105291" cy="9007177"/>
          </a:xfrm>
          <a:prstGeom prst="rect">
            <a:avLst/>
          </a:prstGeom>
        </p:spPr>
      </p:pic>
      <p:pic>
        <p:nvPicPr>
          <p:cNvPr id="26" name="Picture 25" descr="ten-ways-to-avoid-an-unnecessary-cesarean-3-7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96" y="11908467"/>
            <a:ext cx="13763132" cy="967024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374035" y="17759944"/>
            <a:ext cx="15105290" cy="10942056"/>
          </a:xfrm>
          <a:prstGeom prst="rect">
            <a:avLst/>
          </a:prstGeom>
          <a:solidFill>
            <a:srgbClr val="072C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548640" rIns="548640" bIns="548640" rtlCol="0" anchor="ctr"/>
          <a:lstStyle/>
          <a:p>
            <a:pPr algn="ctr"/>
            <a:r>
              <a:rPr lang="en-US" sz="4000" b="1" dirty="0" smtClean="0">
                <a:latin typeface="Arial"/>
                <a:cs typeface="Arial"/>
              </a:rPr>
              <a:t>Speculations in Rise of </a:t>
            </a:r>
            <a:r>
              <a:rPr lang="en-US" sz="4000" b="1" dirty="0">
                <a:latin typeface="Arial"/>
                <a:cs typeface="Arial"/>
              </a:rPr>
              <a:t>Cesarean </a:t>
            </a:r>
            <a:r>
              <a:rPr lang="en-US" sz="4000" b="1" dirty="0" smtClean="0">
                <a:latin typeface="Arial"/>
                <a:cs typeface="Arial"/>
              </a:rPr>
              <a:t>section:</a:t>
            </a:r>
          </a:p>
          <a:p>
            <a:pPr algn="ctr"/>
            <a:endParaRPr lang="en-US" sz="4000" b="1" dirty="0">
              <a:latin typeface="Arial"/>
              <a:cs typeface="Arial"/>
            </a:endParaRPr>
          </a:p>
          <a:p>
            <a:pPr marL="571500" lvl="0" indent="-571500">
              <a:buFont typeface="Arial"/>
              <a:buChar char="•"/>
            </a:pPr>
            <a:r>
              <a:rPr lang="en-US" sz="3600" b="1" dirty="0">
                <a:latin typeface="Arial"/>
                <a:cs typeface="Arial"/>
              </a:rPr>
              <a:t>Technology detecting fetal distress (EFM)</a:t>
            </a:r>
          </a:p>
          <a:p>
            <a:pPr marL="2766060" lvl="1" indent="-571500">
              <a:buFont typeface="Arial"/>
              <a:buChar char="•"/>
            </a:pPr>
            <a:r>
              <a:rPr lang="en-US" sz="3600" i="1" dirty="0">
                <a:latin typeface="Arial"/>
                <a:cs typeface="Arial"/>
              </a:rPr>
              <a:t> Reports of fetal distress rose from 30% prior to 61% post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b="1" dirty="0">
                <a:latin typeface="Arial"/>
                <a:cs typeface="Arial"/>
              </a:rPr>
              <a:t>Risk of medical malpractice suits</a:t>
            </a:r>
          </a:p>
          <a:p>
            <a:pPr marL="2766060" lvl="1" indent="-571500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“</a:t>
            </a:r>
            <a:r>
              <a:rPr lang="en-US" sz="3600" i="1" dirty="0">
                <a:latin typeface="Arial"/>
                <a:cs typeface="Arial"/>
              </a:rPr>
              <a:t>defensive medicine”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b="1" dirty="0">
                <a:latin typeface="Arial"/>
                <a:cs typeface="Arial"/>
              </a:rPr>
              <a:t>More efficient and less time consuimng for physicians </a:t>
            </a:r>
          </a:p>
          <a:p>
            <a:pPr marL="2766060" lvl="1" indent="-571500">
              <a:buFont typeface="Arial"/>
              <a:buChar char="•"/>
            </a:pPr>
            <a:r>
              <a:rPr lang="en-US" sz="3600" i="1" dirty="0">
                <a:latin typeface="Arial"/>
                <a:cs typeface="Arial"/>
              </a:rPr>
              <a:t>Fatigue, workload, aticipated sleep deprivation</a:t>
            </a:r>
          </a:p>
          <a:p>
            <a:pPr marL="2766060" lvl="1" indent="-571500">
              <a:buFont typeface="Arial"/>
              <a:buChar char="•"/>
            </a:pPr>
            <a:r>
              <a:rPr lang="en-US" sz="3600" i="1" dirty="0">
                <a:latin typeface="Arial"/>
                <a:cs typeface="Arial"/>
              </a:rPr>
              <a:t>Financial incentives 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b="1" i="1" dirty="0">
                <a:latin typeface="Arial"/>
                <a:cs typeface="Arial"/>
              </a:rPr>
              <a:t>Dip in fertility</a:t>
            </a:r>
          </a:p>
          <a:p>
            <a:pPr marL="2766060" lvl="1" indent="-571500">
              <a:buFont typeface="Arial"/>
              <a:buChar char="•"/>
            </a:pPr>
            <a:r>
              <a:rPr lang="en-US" sz="3600" i="1" dirty="0">
                <a:latin typeface="Arial"/>
                <a:cs typeface="Arial"/>
              </a:rPr>
              <a:t>Less income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b="1" dirty="0">
                <a:latin typeface="Arial"/>
                <a:cs typeface="Arial"/>
              </a:rPr>
              <a:t>Increased amount of physicians </a:t>
            </a:r>
          </a:p>
          <a:p>
            <a:pPr marL="2766060" lvl="1" indent="-571500">
              <a:buFont typeface="Arial"/>
              <a:buChar char="•"/>
            </a:pPr>
            <a:r>
              <a:rPr lang="en-US" sz="3600" i="1" dirty="0">
                <a:latin typeface="Arial"/>
                <a:cs typeface="Arial"/>
              </a:rPr>
              <a:t>Supply and demand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b="1" dirty="0">
                <a:latin typeface="Arial"/>
                <a:cs typeface="Arial"/>
              </a:rPr>
              <a:t>Not willing to perform VBAC</a:t>
            </a:r>
          </a:p>
          <a:p>
            <a:pPr marL="2766060" lvl="1" indent="-571500">
              <a:buFont typeface="Arial"/>
              <a:buChar char="•"/>
            </a:pPr>
            <a:r>
              <a:rPr lang="en-US" sz="3600" i="1" dirty="0">
                <a:latin typeface="Arial"/>
                <a:cs typeface="Arial"/>
              </a:rPr>
              <a:t>Risks involved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b="1" dirty="0" smtClean="0">
                <a:latin typeface="Arial"/>
                <a:cs typeface="Arial"/>
              </a:rPr>
              <a:t>Increase in </a:t>
            </a:r>
            <a:r>
              <a:rPr lang="en-US" sz="3600" b="1" dirty="0">
                <a:latin typeface="Arial"/>
                <a:cs typeface="Arial"/>
              </a:rPr>
              <a:t>health disparities </a:t>
            </a:r>
            <a:endParaRPr lang="en-US" sz="3600" b="1" dirty="0" smtClean="0">
              <a:latin typeface="Arial"/>
              <a:cs typeface="Arial"/>
            </a:endParaRPr>
          </a:p>
          <a:p>
            <a:pPr marL="2766060" lvl="1" indent="-571500">
              <a:buFont typeface="Arial"/>
              <a:buChar char="•"/>
            </a:pPr>
            <a:r>
              <a:rPr lang="en-US" sz="3600" i="1" dirty="0">
                <a:latin typeface="Arial"/>
                <a:cs typeface="Arial"/>
              </a:rPr>
              <a:t>Obesity, HTN, </a:t>
            </a:r>
            <a:r>
              <a:rPr lang="en-US" sz="3600" i="1" dirty="0" smtClean="0">
                <a:latin typeface="Arial"/>
                <a:cs typeface="Arial"/>
              </a:rPr>
              <a:t>CAD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b="1" dirty="0" smtClean="0">
                <a:latin typeface="Arial"/>
                <a:cs typeface="Arial"/>
              </a:rPr>
              <a:t>Insurance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33" name="Picture 32" descr="Open-sign-0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442" y="12249693"/>
            <a:ext cx="11831325" cy="7098795"/>
          </a:xfrm>
          <a:prstGeom prst="rect">
            <a:avLst/>
          </a:prstGeom>
        </p:spPr>
      </p:pic>
      <p:pic>
        <p:nvPicPr>
          <p:cNvPr id="34" name="Picture 33" descr="money-doctor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811" y="23709492"/>
            <a:ext cx="3580327" cy="4857151"/>
          </a:xfrm>
          <a:prstGeom prst="rect">
            <a:avLst/>
          </a:prstGeom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98" y="28566643"/>
            <a:ext cx="13763129" cy="38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8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ersion 7_201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A64F4C2A5604FAC55642FE06F8B1A" ma:contentTypeVersion="2" ma:contentTypeDescription="Create a new document." ma:contentTypeScope="" ma:versionID="3ef1d1c020a4a8de6bd44f23be0df3c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061ade47648f28b916c2a0f4afdd21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2583B8-6161-45F7-8198-C812DF400F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C4D6EB-9221-44C1-A12A-0CC5150E6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9D7CC1-D4F1-4191-8737-C1104D97BEB2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18378</TotalTime>
  <Words>883</Words>
  <Application>Microsoft Macintosh PowerPoint</Application>
  <PresentationFormat>Custom</PresentationFormat>
  <Paragraphs>46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Version 7_2011</vt:lpstr>
      <vt:lpstr>PowerPoint Presentation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DePaul University</dc:creator>
  <cp:lastModifiedBy>Samantha Martinez</cp:lastModifiedBy>
  <cp:revision>153</cp:revision>
  <dcterms:created xsi:type="dcterms:W3CDTF">2012-02-24T22:14:56Z</dcterms:created>
  <dcterms:modified xsi:type="dcterms:W3CDTF">2017-10-05T23:22:04Z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0x010100323A64F4C2A5604FAC55642FE06F8B1A</vt:lpwstr>
  </property>
</Properties>
</file>