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82A"/>
    <a:srgbClr val="820D44"/>
    <a:srgbClr val="480726"/>
    <a:srgbClr val="006600"/>
    <a:srgbClr val="008000"/>
    <a:srgbClr val="009900"/>
    <a:srgbClr val="9933FF"/>
    <a:srgbClr val="720B3C"/>
    <a:srgbClr val="5D0D71"/>
    <a:srgbClr val="420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71"/>
  </p:normalViewPr>
  <p:slideViewPr>
    <p:cSldViewPr snapToGrid="0" snapToObjects="1">
      <p:cViewPr varScale="1">
        <p:scale>
          <a:sx n="14" d="100"/>
          <a:sy n="14" d="100"/>
        </p:scale>
        <p:origin x="1518" y="13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AB7B9-04B6-4FF8-8FB8-6B7C4E6C2D24}" type="datetimeFigureOut">
              <a:rPr lang="en-US" smtClean="0"/>
              <a:t>10/7/2017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412A4-25E9-4F6D-91E2-4614DB93E0D5}" type="slidenum">
              <a:rPr lang="en-US" smtClean="0"/>
              <a:t>‹#›</a:t>
            </a:fld>
            <a:endParaRPr lang="en-US" dirty="0"/>
          </a:p>
        </p:txBody>
      </p:sp>
    </p:spTree>
    <p:extLst>
      <p:ext uri="{BB962C8B-B14F-4D97-AF65-F5344CB8AC3E}">
        <p14:creationId xmlns:p14="http://schemas.microsoft.com/office/powerpoint/2010/main" val="285469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DE412A4-25E9-4F6D-91E2-4614DB93E0D5}" type="slidenum">
              <a:rPr lang="en-US" smtClean="0"/>
              <a:t>1</a:t>
            </a:fld>
            <a:endParaRPr lang="en-US" dirty="0"/>
          </a:p>
        </p:txBody>
      </p:sp>
    </p:spTree>
    <p:extLst>
      <p:ext uri="{BB962C8B-B14F-4D97-AF65-F5344CB8AC3E}">
        <p14:creationId xmlns:p14="http://schemas.microsoft.com/office/powerpoint/2010/main" val="78510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ersion 7, page 1.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4" name="Content Placeholder 3"/>
          <p:cNvSpPr>
            <a:spLocks noGrp="1"/>
          </p:cNvSpPr>
          <p:nvPr>
            <p:ph sz="half" idx="2"/>
          </p:nvPr>
        </p:nvSpPr>
        <p:spPr>
          <a:xfrm>
            <a:off x="22311360" y="7680963"/>
            <a:ext cx="1938528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18D5AB-C259-4D43-BCBE-CB4FBCFD6C7A}" type="datetimeFigureOut">
              <a:rPr lang="en-US" smtClean="0"/>
              <a:pPr/>
              <a:t>10/7/2017</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7" name="Footer Placeholder 6"/>
          <p:cNvSpPr txBox="1">
            <a:spLocks/>
          </p:cNvSpPr>
          <p:nvPr userDrawn="1"/>
        </p:nvSpPr>
        <p:spPr>
          <a:xfrm>
            <a:off x="4156555" y="30747996"/>
            <a:ext cx="24738490" cy="1752600"/>
          </a:xfrm>
          <a:prstGeom prst="rect">
            <a:avLst/>
          </a:prstGeom>
        </p:spPr>
        <p:txBody>
          <a:bodyPr vert="horz" lIns="438912" tIns="219456" rIns="438912" bIns="219456" rtlCol="0" anchor="ctr"/>
          <a:lstStyle>
            <a:lvl1pPr algn="l" defTabSz="914400">
              <a:defRPr b="0" i="0">
                <a:latin typeface="Helvetica"/>
                <a:cs typeface="Helvetica"/>
              </a:defRPr>
            </a:lvl1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840" b="0" i="0" u="none" strike="noStrike" kern="0" cap="none" spc="0" normalizeH="0" baseline="0" noProof="0" dirty="0">
                <a:ln>
                  <a:noFill/>
                </a:ln>
                <a:solidFill>
                  <a:sysClr val="window" lastClr="FFFFFF"/>
                </a:solidFill>
                <a:effectLst/>
                <a:uLnTx/>
                <a:uFillTx/>
                <a:latin typeface="Helvetica"/>
                <a:ea typeface="+mn-ea"/>
                <a:cs typeface="Helvetica"/>
              </a:rPr>
              <a:t>Click Insert &gt; Header &amp; Footer to add Area/Division/Department name</a:t>
            </a:r>
            <a:r>
              <a:rPr kumimoji="0" lang="en-US" sz="4800" b="0" i="0" u="none" strike="noStrike" kern="0" cap="none" spc="0" normalizeH="0" baseline="0" noProof="0" dirty="0">
                <a:ln>
                  <a:noFill/>
                </a:ln>
                <a:solidFill>
                  <a:sysClr val="window" lastClr="FFFFFF"/>
                </a:solidFill>
                <a:effectLst/>
                <a:uLnTx/>
                <a:uFillTx/>
                <a:latin typeface="Helvetica"/>
                <a:ea typeface="+mn-ea"/>
                <a:cs typeface="Helvetica"/>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3"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6"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6"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40" kern="0" dirty="0">
                <a:solidFill>
                  <a:sysClr val="window" lastClr="FFFFFF"/>
                </a:solidFill>
              </a:rPr>
              <a:t>Click Insert &gt; Header &amp; Footer to add Area/Division/Department name</a:t>
            </a:r>
            <a:r>
              <a:rPr lang="en-US" sz="4800" kern="0" dirty="0">
                <a:solidFill>
                  <a:sysClr val="window" lastClr="FFFFFF"/>
                </a:solidFill>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B18D5AB-C259-4D43-BCBE-CB4FBCFD6C7A}" type="datetimeFigureOut">
              <a:rPr lang="en-US" smtClean="0"/>
              <a:pPr/>
              <a:t>10/7/2017</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DBB6D43-AF4A-6842-81C2-3606D95CD7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1062" y="333210"/>
            <a:ext cx="17734416" cy="1865126"/>
          </a:xfrm>
          <a:prstGeom prst="rect">
            <a:avLst/>
          </a:prstGeom>
          <a:noFill/>
        </p:spPr>
        <p:txBody>
          <a:bodyPr wrap="square" rtlCol="0">
            <a:spAutoFit/>
          </a:bodyPr>
          <a:lstStyle/>
          <a:p>
            <a:r>
              <a:rPr lang="en-US" sz="5760" dirty="0">
                <a:solidFill>
                  <a:schemeClr val="bg1"/>
                </a:solidFill>
                <a:latin typeface="Arial" charset="0"/>
                <a:ea typeface="Arial" charset="0"/>
                <a:cs typeface="Arial" charset="0"/>
              </a:rPr>
              <a:t>Ellie Sparks, MSN</a:t>
            </a:r>
          </a:p>
          <a:p>
            <a:r>
              <a:rPr lang="en-US" sz="5760" dirty="0">
                <a:solidFill>
                  <a:schemeClr val="bg1"/>
                </a:solidFill>
                <a:latin typeface="Arial" charset="0"/>
                <a:ea typeface="Arial" charset="0"/>
                <a:cs typeface="Arial" charset="0"/>
              </a:rPr>
              <a:t>Dr. Elizabeth Hartman, PhD, RN</a:t>
            </a:r>
          </a:p>
        </p:txBody>
      </p:sp>
      <p:sp>
        <p:nvSpPr>
          <p:cNvPr id="11" name="Rectangle 10"/>
          <p:cNvSpPr/>
          <p:nvPr/>
        </p:nvSpPr>
        <p:spPr>
          <a:xfrm>
            <a:off x="771060" y="5928995"/>
            <a:ext cx="13452916" cy="8209933"/>
          </a:xfrm>
          <a:prstGeom prst="rect">
            <a:avLst/>
          </a:prstGeom>
          <a:solidFill>
            <a:schemeClr val="bg1"/>
          </a:solidFill>
          <a:ln>
            <a:solidFill>
              <a:srgbClr val="480726"/>
            </a:solidFill>
          </a:ln>
        </p:spPr>
        <p:style>
          <a:lnRef idx="1">
            <a:schemeClr val="accent1"/>
          </a:lnRef>
          <a:fillRef idx="3">
            <a:schemeClr val="accent1"/>
          </a:fillRef>
          <a:effectRef idx="2">
            <a:schemeClr val="accent1"/>
          </a:effectRef>
          <a:fontRef idx="minor">
            <a:schemeClr val="lt1"/>
          </a:fontRef>
        </p:style>
        <p:txBody>
          <a:bodyPr lIns="548640" rIns="548640" rtlCol="0" anchor="t"/>
          <a:lstStyle/>
          <a:p>
            <a:endParaRPr lang="en-US" sz="4800" dirty="0">
              <a:solidFill>
                <a:srgbClr val="480726"/>
              </a:solidFill>
              <a:latin typeface="Arial" charset="0"/>
              <a:ea typeface="Arial" charset="0"/>
              <a:cs typeface="Arial" charset="0"/>
            </a:endParaRPr>
          </a:p>
          <a:p>
            <a:endParaRPr lang="en-US" sz="4800" b="1" i="1" dirty="0">
              <a:solidFill>
                <a:schemeClr val="tx1"/>
              </a:solidFill>
              <a:latin typeface="Arial"/>
              <a:cs typeface="Arial"/>
            </a:endParaRPr>
          </a:p>
          <a:p>
            <a:r>
              <a:rPr lang="en-US" sz="4600" b="1" i="1" dirty="0">
                <a:solidFill>
                  <a:srgbClr val="480726"/>
                </a:solidFill>
                <a:latin typeface="Arial"/>
                <a:cs typeface="Arial"/>
              </a:rPr>
              <a:t>Introduction</a:t>
            </a:r>
            <a:r>
              <a:rPr lang="en-US" sz="4600" i="1" dirty="0">
                <a:solidFill>
                  <a:srgbClr val="480726"/>
                </a:solidFill>
                <a:latin typeface="Arial"/>
                <a:cs typeface="Arial"/>
              </a:rPr>
              <a:t>: </a:t>
            </a:r>
            <a:r>
              <a:rPr lang="en-US" sz="4600" dirty="0">
                <a:solidFill>
                  <a:srgbClr val="480726"/>
                </a:solidFill>
                <a:latin typeface="Arial"/>
                <a:cs typeface="Arial"/>
              </a:rPr>
              <a:t>In a given year, 5.7 million people are affected by Bipolar Disorder. Recently researchers have been looking into if intelligence plays a factor in a person developing Bipolar Disorder. There is a need for this determination because knowledge of a person possessing a predisposing factor could be beneficial in obtaining mental health faster or earlier in life. </a:t>
            </a:r>
          </a:p>
          <a:p>
            <a:endParaRPr lang="en-US" sz="4800" dirty="0">
              <a:solidFill>
                <a:srgbClr val="480726"/>
              </a:solidFill>
              <a:latin typeface="Arial" charset="0"/>
              <a:ea typeface="Arial" charset="0"/>
              <a:cs typeface="Arial" charset="0"/>
            </a:endParaRPr>
          </a:p>
        </p:txBody>
      </p:sp>
      <p:sp>
        <p:nvSpPr>
          <p:cNvPr id="12" name="Rectangle 11"/>
          <p:cNvSpPr/>
          <p:nvPr/>
        </p:nvSpPr>
        <p:spPr>
          <a:xfrm>
            <a:off x="644909" y="23633064"/>
            <a:ext cx="13477308" cy="4932225"/>
          </a:xfrm>
          <a:prstGeom prst="rect">
            <a:avLst/>
          </a:prstGeom>
          <a:solidFill>
            <a:schemeClr val="bg1"/>
          </a:solidFill>
          <a:ln>
            <a:solidFill>
              <a:srgbClr val="480726"/>
            </a:solidFill>
          </a:ln>
        </p:spPr>
        <p:style>
          <a:lnRef idx="1">
            <a:schemeClr val="accent1"/>
          </a:lnRef>
          <a:fillRef idx="3">
            <a:schemeClr val="accent1"/>
          </a:fillRef>
          <a:effectRef idx="2">
            <a:schemeClr val="accent1"/>
          </a:effectRef>
          <a:fontRef idx="minor">
            <a:schemeClr val="lt1"/>
          </a:fontRef>
        </p:style>
        <p:txBody>
          <a:bodyPr lIns="548640" rIns="548640" rtlCol="0" anchor="t"/>
          <a:lstStyle/>
          <a:p>
            <a:endParaRPr lang="en-US" sz="4800" dirty="0">
              <a:solidFill>
                <a:srgbClr val="480726"/>
              </a:solidFill>
              <a:latin typeface="Arial" charset="0"/>
              <a:ea typeface="Arial" charset="0"/>
              <a:cs typeface="Arial" charset="0"/>
            </a:endParaRPr>
          </a:p>
          <a:p>
            <a:r>
              <a:rPr lang="en-US" sz="4600" dirty="0">
                <a:solidFill>
                  <a:srgbClr val="52082A"/>
                </a:solidFill>
                <a:latin typeface="Arial" panose="020B0604020202020204" pitchFamily="34" charset="0"/>
                <a:cs typeface="Arial" panose="020B0604020202020204" pitchFamily="34" charset="0"/>
              </a:rPr>
              <a:t>The goal of this systematic integrated literature review is to determine whether there is a correlation between high intelligence or education performance and the development of bipolar disorder in adulthood.</a:t>
            </a:r>
            <a:endParaRPr lang="en-US" sz="4600" dirty="0">
              <a:solidFill>
                <a:srgbClr val="52082A"/>
              </a:solidFill>
              <a:latin typeface="Arial" panose="020B0604020202020204" pitchFamily="34" charset="0"/>
              <a:ea typeface="Arial" charset="0"/>
              <a:cs typeface="Arial" panose="020B0604020202020204" pitchFamily="34" charset="0"/>
            </a:endParaRPr>
          </a:p>
        </p:txBody>
      </p:sp>
      <p:sp>
        <p:nvSpPr>
          <p:cNvPr id="14" name="Rectangle 13"/>
          <p:cNvSpPr/>
          <p:nvPr/>
        </p:nvSpPr>
        <p:spPr>
          <a:xfrm>
            <a:off x="14898281" y="5928995"/>
            <a:ext cx="14094638" cy="9691710"/>
          </a:xfrm>
          <a:prstGeom prst="rect">
            <a:avLst/>
          </a:prstGeom>
          <a:solidFill>
            <a:schemeClr val="bg1"/>
          </a:solidFill>
          <a:ln>
            <a:solidFill>
              <a:srgbClr val="480726"/>
            </a:solidFill>
          </a:ln>
        </p:spPr>
        <p:style>
          <a:lnRef idx="1">
            <a:schemeClr val="accent1"/>
          </a:lnRef>
          <a:fillRef idx="3">
            <a:schemeClr val="accent1"/>
          </a:fillRef>
          <a:effectRef idx="2">
            <a:schemeClr val="accent1"/>
          </a:effectRef>
          <a:fontRef idx="minor">
            <a:schemeClr val="lt1"/>
          </a:fontRef>
        </p:style>
        <p:txBody>
          <a:bodyPr lIns="548640" rIns="548640" rtlCol="0" anchor="t"/>
          <a:lstStyle/>
          <a:p>
            <a:endParaRPr lang="en-US" sz="4800" dirty="0">
              <a:solidFill>
                <a:srgbClr val="480726"/>
              </a:solidFill>
              <a:latin typeface="Arial" charset="0"/>
              <a:ea typeface="Arial" charset="0"/>
              <a:cs typeface="Arial" charset="0"/>
            </a:endParaRPr>
          </a:p>
          <a:p>
            <a:endParaRPr lang="en-US" sz="4800" dirty="0">
              <a:solidFill>
                <a:srgbClr val="480726"/>
              </a:solidFill>
              <a:latin typeface="Arial" charset="0"/>
              <a:ea typeface="Arial" charset="0"/>
              <a:cs typeface="Arial" charset="0"/>
            </a:endParaRPr>
          </a:p>
          <a:p>
            <a:pPr>
              <a:spcAft>
                <a:spcPts val="2400"/>
              </a:spcAft>
            </a:pPr>
            <a:r>
              <a:rPr lang="en-US" sz="4600" b="1" dirty="0">
                <a:solidFill>
                  <a:srgbClr val="480726"/>
                </a:solidFill>
                <a:latin typeface="Arial" charset="0"/>
                <a:ea typeface="Arial" charset="0"/>
                <a:cs typeface="Arial" charset="0"/>
              </a:rPr>
              <a:t>Research Type</a:t>
            </a:r>
            <a:r>
              <a:rPr lang="en-US" sz="4600" dirty="0">
                <a:solidFill>
                  <a:srgbClr val="480726"/>
                </a:solidFill>
                <a:latin typeface="Arial" charset="0"/>
                <a:ea typeface="Arial" charset="0"/>
                <a:cs typeface="Arial" charset="0"/>
              </a:rPr>
              <a:t>: Integrative Literature Review</a:t>
            </a:r>
          </a:p>
          <a:p>
            <a:pPr>
              <a:spcAft>
                <a:spcPts val="2400"/>
              </a:spcAft>
            </a:pPr>
            <a:r>
              <a:rPr lang="en-US" sz="4600" b="1" dirty="0">
                <a:solidFill>
                  <a:srgbClr val="480726"/>
                </a:solidFill>
                <a:latin typeface="Arial" charset="0"/>
                <a:ea typeface="Arial" charset="0"/>
                <a:cs typeface="Arial" charset="0"/>
              </a:rPr>
              <a:t>Databases Searched</a:t>
            </a:r>
            <a:r>
              <a:rPr lang="en-US" sz="4600" dirty="0">
                <a:solidFill>
                  <a:srgbClr val="480726"/>
                </a:solidFill>
                <a:latin typeface="Arial" charset="0"/>
                <a:ea typeface="Arial" charset="0"/>
                <a:cs typeface="Arial" charset="0"/>
              </a:rPr>
              <a:t>: CINAHL and PubMed</a:t>
            </a:r>
          </a:p>
          <a:p>
            <a:pPr>
              <a:spcAft>
                <a:spcPts val="2400"/>
              </a:spcAft>
            </a:pPr>
            <a:r>
              <a:rPr lang="en-US" sz="4600" b="1" dirty="0">
                <a:solidFill>
                  <a:srgbClr val="480726"/>
                </a:solidFill>
                <a:latin typeface="Arial" charset="0"/>
                <a:ea typeface="Arial" charset="0"/>
                <a:cs typeface="Arial" charset="0"/>
              </a:rPr>
              <a:t>Search Terms</a:t>
            </a:r>
            <a:r>
              <a:rPr lang="en-US" sz="4600" dirty="0">
                <a:solidFill>
                  <a:srgbClr val="480726"/>
                </a:solidFill>
                <a:latin typeface="Arial" charset="0"/>
                <a:ea typeface="Arial" charset="0"/>
                <a:cs typeface="Arial" charset="0"/>
              </a:rPr>
              <a:t>: Intelligence, IQ, Education</a:t>
            </a:r>
          </a:p>
          <a:p>
            <a:pPr>
              <a:spcAft>
                <a:spcPts val="2400"/>
              </a:spcAft>
            </a:pPr>
            <a:r>
              <a:rPr lang="en-US" sz="4600" b="1" dirty="0">
                <a:solidFill>
                  <a:srgbClr val="480726"/>
                </a:solidFill>
                <a:latin typeface="Arial" charset="0"/>
                <a:ea typeface="Arial" charset="0"/>
                <a:cs typeface="Arial" charset="0"/>
              </a:rPr>
              <a:t>Subject</a:t>
            </a:r>
            <a:r>
              <a:rPr lang="en-US" sz="4600" dirty="0">
                <a:solidFill>
                  <a:srgbClr val="480726"/>
                </a:solidFill>
                <a:latin typeface="Arial" charset="0"/>
                <a:ea typeface="Arial" charset="0"/>
                <a:cs typeface="Arial" charset="0"/>
              </a:rPr>
              <a:t>: Bipolar Disorder</a:t>
            </a:r>
          </a:p>
          <a:p>
            <a:pPr>
              <a:spcAft>
                <a:spcPts val="2400"/>
              </a:spcAft>
            </a:pPr>
            <a:r>
              <a:rPr lang="en-US" sz="4600" b="1" dirty="0">
                <a:solidFill>
                  <a:srgbClr val="480726"/>
                </a:solidFill>
                <a:latin typeface="Arial" charset="0"/>
                <a:ea typeface="Arial" charset="0"/>
                <a:cs typeface="Arial" charset="0"/>
              </a:rPr>
              <a:t>Limitations</a:t>
            </a:r>
            <a:r>
              <a:rPr lang="en-US" sz="4600" dirty="0">
                <a:solidFill>
                  <a:srgbClr val="480726"/>
                </a:solidFill>
                <a:latin typeface="Arial" charset="0"/>
                <a:ea typeface="Arial" charset="0"/>
                <a:cs typeface="Arial" charset="0"/>
              </a:rPr>
              <a:t>: Peer Reviewed; English; Published between 2007 and 2017</a:t>
            </a:r>
          </a:p>
          <a:p>
            <a:pPr>
              <a:spcAft>
                <a:spcPts val="2400"/>
              </a:spcAft>
            </a:pPr>
            <a:r>
              <a:rPr lang="en-US" sz="4600" b="1" dirty="0">
                <a:solidFill>
                  <a:srgbClr val="480726"/>
                </a:solidFill>
                <a:latin typeface="Arial" charset="0"/>
                <a:ea typeface="Arial" charset="0"/>
                <a:cs typeface="Arial" charset="0"/>
              </a:rPr>
              <a:t>Conceptual Framework</a:t>
            </a:r>
            <a:r>
              <a:rPr lang="en-US" sz="4600" dirty="0">
                <a:solidFill>
                  <a:srgbClr val="480726"/>
                </a:solidFill>
                <a:latin typeface="Arial" charset="0"/>
                <a:ea typeface="Arial" charset="0"/>
                <a:cs typeface="Arial" charset="0"/>
              </a:rPr>
              <a:t>: Theory of Planned Behavior</a:t>
            </a:r>
          </a:p>
        </p:txBody>
      </p:sp>
      <p:sp>
        <p:nvSpPr>
          <p:cNvPr id="15" name="Rectangle 14"/>
          <p:cNvSpPr/>
          <p:nvPr/>
        </p:nvSpPr>
        <p:spPr>
          <a:xfrm>
            <a:off x="14852014" y="16444538"/>
            <a:ext cx="14187171" cy="12142229"/>
          </a:xfrm>
          <a:prstGeom prst="rect">
            <a:avLst/>
          </a:prstGeom>
          <a:solidFill>
            <a:schemeClr val="bg1"/>
          </a:solidFill>
          <a:ln>
            <a:solidFill>
              <a:srgbClr val="480726"/>
            </a:solidFill>
          </a:ln>
        </p:spPr>
        <p:style>
          <a:lnRef idx="1">
            <a:schemeClr val="accent1"/>
          </a:lnRef>
          <a:fillRef idx="3">
            <a:schemeClr val="accent1"/>
          </a:fillRef>
          <a:effectRef idx="2">
            <a:schemeClr val="accent1"/>
          </a:effectRef>
          <a:fontRef idx="minor">
            <a:schemeClr val="lt1"/>
          </a:fontRef>
        </p:style>
        <p:txBody>
          <a:bodyPr lIns="548640" rIns="548640" rtlCol="0" anchor="t"/>
          <a:lstStyle/>
          <a:p>
            <a:endParaRPr lang="en-US" sz="4800" dirty="0">
              <a:solidFill>
                <a:srgbClr val="480726"/>
              </a:solidFill>
              <a:latin typeface="Arial" charset="0"/>
              <a:ea typeface="Arial" charset="0"/>
              <a:cs typeface="Arial" charset="0"/>
            </a:endParaRPr>
          </a:p>
          <a:p>
            <a:endParaRPr lang="en-US" sz="4800" dirty="0">
              <a:solidFill>
                <a:srgbClr val="480726"/>
              </a:solidFill>
              <a:latin typeface="Arial" charset="0"/>
              <a:ea typeface="Arial" charset="0"/>
              <a:cs typeface="Arial" charset="0"/>
            </a:endParaRPr>
          </a:p>
          <a:p>
            <a:pPr>
              <a:spcAft>
                <a:spcPts val="1200"/>
              </a:spcAft>
            </a:pPr>
            <a:r>
              <a:rPr lang="en-US" sz="4600" dirty="0">
                <a:solidFill>
                  <a:srgbClr val="480726"/>
                </a:solidFill>
                <a:latin typeface="Arial" charset="0"/>
                <a:ea typeface="Arial" charset="0"/>
                <a:cs typeface="Arial" charset="0"/>
              </a:rPr>
              <a:t>Of the studies reviewed, researchers found some correlations between intelligence or academic achievement and development of bipolar disorder. Those at an increased risk for development include:</a:t>
            </a:r>
          </a:p>
          <a:p>
            <a:pPr marL="822960" indent="-822960">
              <a:spcAft>
                <a:spcPts val="600"/>
              </a:spcAft>
              <a:buFont typeface="Arial" charset="0"/>
              <a:buChar char="•"/>
            </a:pPr>
            <a:r>
              <a:rPr lang="en-US" sz="4600" dirty="0">
                <a:solidFill>
                  <a:srgbClr val="480726"/>
                </a:solidFill>
                <a:latin typeface="Arial" charset="0"/>
                <a:ea typeface="Arial" charset="0"/>
                <a:cs typeface="Arial" charset="0"/>
              </a:rPr>
              <a:t>Excellent childhood academic performance</a:t>
            </a:r>
          </a:p>
          <a:p>
            <a:pPr marL="822960" indent="-822960">
              <a:spcAft>
                <a:spcPts val="600"/>
              </a:spcAft>
              <a:buFont typeface="Arial" charset="0"/>
              <a:buChar char="•"/>
            </a:pPr>
            <a:r>
              <a:rPr lang="en-US" sz="4600" dirty="0">
                <a:solidFill>
                  <a:srgbClr val="480726"/>
                </a:solidFill>
                <a:latin typeface="Arial" charset="0"/>
                <a:ea typeface="Arial" charset="0"/>
                <a:cs typeface="Arial" charset="0"/>
              </a:rPr>
              <a:t>Poor childhood academic performance</a:t>
            </a:r>
          </a:p>
          <a:p>
            <a:pPr marL="822960" indent="-822960">
              <a:spcAft>
                <a:spcPts val="600"/>
              </a:spcAft>
              <a:buFont typeface="Arial" charset="0"/>
              <a:buChar char="•"/>
            </a:pPr>
            <a:r>
              <a:rPr lang="en-US" sz="4600" dirty="0">
                <a:solidFill>
                  <a:srgbClr val="480726"/>
                </a:solidFill>
                <a:latin typeface="Arial" charset="0"/>
                <a:ea typeface="Arial" charset="0"/>
                <a:cs typeface="Arial" charset="0"/>
              </a:rPr>
              <a:t>High childhood IQ</a:t>
            </a:r>
          </a:p>
          <a:p>
            <a:pPr>
              <a:spcAft>
                <a:spcPts val="600"/>
              </a:spcAft>
            </a:pPr>
            <a:r>
              <a:rPr lang="en-US" sz="4600" dirty="0">
                <a:solidFill>
                  <a:srgbClr val="480726"/>
                </a:solidFill>
                <a:latin typeface="Arial" charset="0"/>
                <a:ea typeface="Arial" charset="0"/>
                <a:cs typeface="Arial" charset="0"/>
              </a:rPr>
              <a:t>Another study found that patients hospitalized with bipolar typically had many comorbidities and had lower IQ’’s. Patients with high IQ’s had less comorbidities but were at an increased risk of hospitalization when they have a pure bipolar form.  </a:t>
            </a:r>
          </a:p>
          <a:p>
            <a:pPr marL="822960" indent="-822960">
              <a:spcAft>
                <a:spcPts val="600"/>
              </a:spcAft>
              <a:buFont typeface="Arial" charset="0"/>
              <a:buChar char="•"/>
            </a:pPr>
            <a:endParaRPr lang="en-US" sz="4600" dirty="0">
              <a:solidFill>
                <a:srgbClr val="480726"/>
              </a:solidFill>
              <a:latin typeface="Arial" charset="0"/>
              <a:ea typeface="Arial" charset="0"/>
              <a:cs typeface="Arial" charset="0"/>
            </a:endParaRPr>
          </a:p>
        </p:txBody>
      </p:sp>
      <p:sp>
        <p:nvSpPr>
          <p:cNvPr id="16" name="Rectangle 15"/>
          <p:cNvSpPr/>
          <p:nvPr/>
        </p:nvSpPr>
        <p:spPr>
          <a:xfrm>
            <a:off x="29768982" y="23220491"/>
            <a:ext cx="13520142" cy="5366276"/>
          </a:xfrm>
          <a:prstGeom prst="rect">
            <a:avLst/>
          </a:prstGeom>
          <a:solidFill>
            <a:schemeClr val="bg1"/>
          </a:solidFill>
          <a:ln>
            <a:solidFill>
              <a:srgbClr val="480726"/>
            </a:solidFill>
          </a:ln>
        </p:spPr>
        <p:style>
          <a:lnRef idx="1">
            <a:schemeClr val="accent1"/>
          </a:lnRef>
          <a:fillRef idx="3">
            <a:schemeClr val="accent1"/>
          </a:fillRef>
          <a:effectRef idx="2">
            <a:schemeClr val="accent1"/>
          </a:effectRef>
          <a:fontRef idx="minor">
            <a:schemeClr val="lt1"/>
          </a:fontRef>
        </p:style>
        <p:txBody>
          <a:bodyPr lIns="548640" rIns="548640" rtlCol="0" anchor="t"/>
          <a:lstStyle/>
          <a:p>
            <a:r>
              <a:rPr lang="en-US" sz="4600" dirty="0">
                <a:solidFill>
                  <a:srgbClr val="52082A"/>
                </a:solidFill>
              </a:rPr>
              <a:t>This correlation is important for school nurses and teachers. If a child has any of the predisposing risk factors for development of bipolar disorder, than the family or child can be educated on mental health and the signs and symptoms. This can allow the child to receive mental health care earlier if the development of bipolar disorder occurs. </a:t>
            </a:r>
          </a:p>
          <a:p>
            <a:endParaRPr lang="en-US" sz="4800" dirty="0">
              <a:solidFill>
                <a:srgbClr val="720B3C"/>
              </a:solidFill>
              <a:latin typeface="Arial" charset="0"/>
              <a:ea typeface="Arial" charset="0"/>
              <a:cs typeface="Arial" charset="0"/>
            </a:endParaRPr>
          </a:p>
        </p:txBody>
      </p:sp>
      <p:sp>
        <p:nvSpPr>
          <p:cNvPr id="2" name="Rectangle 1"/>
          <p:cNvSpPr/>
          <p:nvPr/>
        </p:nvSpPr>
        <p:spPr>
          <a:xfrm>
            <a:off x="780702" y="29908344"/>
            <a:ext cx="42370051" cy="2622865"/>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lIns="548640" tIns="182880" rIns="274320" rtlCol="0" anchor="t"/>
          <a:lstStyle/>
          <a:p>
            <a:r>
              <a:rPr lang="en-US" sz="2800" dirty="0">
                <a:solidFill>
                  <a:schemeClr val="bg1"/>
                </a:solidFill>
                <a:latin typeface="Arial" charset="0"/>
                <a:ea typeface="Arial" charset="0"/>
                <a:cs typeface="Arial" charset="0"/>
              </a:rPr>
              <a:t>References</a:t>
            </a:r>
          </a:p>
          <a:p>
            <a:r>
              <a:rPr lang="en-US" sz="2800" dirty="0">
                <a:solidFill>
                  <a:schemeClr val="bg1"/>
                </a:solidFill>
              </a:rPr>
              <a:t>Gale, C.R., Batty, G.D., McIntosh, A.M., Porteous, D.J., Deary, I.J., &amp; Rasmussen, F. (2013). Is bipolar disorder more common in highly intelligent people? A cohort study of a million  men. </a:t>
            </a:r>
            <a:r>
              <a:rPr lang="en-US" sz="2800" i="1" dirty="0">
                <a:solidFill>
                  <a:schemeClr val="bg1"/>
                </a:solidFill>
              </a:rPr>
              <a:t>Molecular Psychiatry, 18</a:t>
            </a:r>
            <a:r>
              <a:rPr lang="en-US" sz="2800" dirty="0">
                <a:solidFill>
                  <a:schemeClr val="bg1"/>
                </a:solidFill>
              </a:rPr>
              <a:t>, 190-194. Doi: 10.1038/mp.2012.26.</a:t>
            </a:r>
          </a:p>
          <a:p>
            <a:r>
              <a:rPr lang="en-US" sz="2800" dirty="0">
                <a:solidFill>
                  <a:schemeClr val="bg1"/>
                </a:solidFill>
              </a:rPr>
              <a:t>MacCabe, J.H., Lambe, M.P., Cnattingius, S., Sham, P.C., David, A.S., Reichenberg, A. &amp;  Hultman, C.M. (2010). Excellent school performance at age 16 and risk of adult bipolar  disorder: national cohort study. </a:t>
            </a:r>
            <a:r>
              <a:rPr lang="en-US" sz="2800" i="1" dirty="0">
                <a:solidFill>
                  <a:schemeClr val="bg1"/>
                </a:solidFill>
              </a:rPr>
              <a:t>The British Journal of Psychiatry, </a:t>
            </a:r>
            <a:r>
              <a:rPr lang="en-US" sz="2800" dirty="0">
                <a:solidFill>
                  <a:schemeClr val="bg1"/>
                </a:solidFill>
              </a:rPr>
              <a:t>196, 109-115.  Doi: 10.11192/bjp.bp.108.060368</a:t>
            </a:r>
          </a:p>
          <a:p>
            <a:r>
              <a:rPr lang="en-US" sz="2800" dirty="0">
                <a:solidFill>
                  <a:schemeClr val="bg1"/>
                </a:solidFill>
              </a:rPr>
              <a:t>Smith, D.J., Anderson, J., Zammit, S., Meyer, J,D., Pell, J.P., &amp; Mackay, D. (2015). Childhood IQ and risk of bipolar disorder in adulthood: prospective birth cohort study. </a:t>
            </a:r>
            <a:r>
              <a:rPr lang="en-US" sz="2800" i="1" dirty="0">
                <a:solidFill>
                  <a:schemeClr val="bg1"/>
                </a:solidFill>
              </a:rPr>
              <a:t>The British Journal of Psychiatry, </a:t>
            </a:r>
            <a:r>
              <a:rPr lang="en-US" sz="2800" dirty="0">
                <a:solidFill>
                  <a:schemeClr val="bg1"/>
                </a:solidFill>
              </a:rPr>
              <a:t>1, 74-80. Doi: 10.1192/bjpo.bp.115.000455</a:t>
            </a:r>
          </a:p>
          <a:p>
            <a:endParaRPr lang="en-US" sz="2880" dirty="0">
              <a:solidFill>
                <a:schemeClr val="bg1"/>
              </a:solidFill>
              <a:latin typeface="Arial" charset="0"/>
              <a:ea typeface="Arial" charset="0"/>
              <a:cs typeface="Arial" charset="0"/>
            </a:endParaRPr>
          </a:p>
        </p:txBody>
      </p:sp>
      <p:sp>
        <p:nvSpPr>
          <p:cNvPr id="3" name="Rectangle 2"/>
          <p:cNvSpPr/>
          <p:nvPr/>
        </p:nvSpPr>
        <p:spPr>
          <a:xfrm>
            <a:off x="29750720" y="13817905"/>
            <a:ext cx="13461516" cy="7478485"/>
          </a:xfrm>
          <a:prstGeom prst="rect">
            <a:avLst/>
          </a:prstGeom>
          <a:solidFill>
            <a:schemeClr val="bg1"/>
          </a:solidFill>
          <a:ln>
            <a:solidFill>
              <a:srgbClr val="720B3C"/>
            </a:solidFill>
          </a:ln>
        </p:spPr>
        <p:style>
          <a:lnRef idx="1">
            <a:schemeClr val="accent1"/>
          </a:lnRef>
          <a:fillRef idx="3">
            <a:schemeClr val="accent1"/>
          </a:fillRef>
          <a:effectRef idx="2">
            <a:schemeClr val="accent1"/>
          </a:effectRef>
          <a:fontRef idx="minor">
            <a:schemeClr val="lt1"/>
          </a:fontRef>
        </p:style>
        <p:txBody>
          <a:bodyPr lIns="548640" rIns="548640" rtlCol="0" anchor="t"/>
          <a:lstStyle/>
          <a:p>
            <a:endParaRPr lang="en-US" sz="4600" dirty="0">
              <a:solidFill>
                <a:srgbClr val="480726"/>
              </a:solidFill>
              <a:latin typeface="Arial" charset="0"/>
              <a:ea typeface="Arial" charset="0"/>
              <a:cs typeface="Arial" charset="0"/>
            </a:endParaRPr>
          </a:p>
          <a:p>
            <a:r>
              <a:rPr lang="en-US" sz="4600" dirty="0">
                <a:solidFill>
                  <a:srgbClr val="480726"/>
                </a:solidFill>
                <a:latin typeface="Arial" charset="0"/>
                <a:ea typeface="Arial" charset="0"/>
                <a:cs typeface="Arial" charset="0"/>
              </a:rPr>
              <a:t>Children with academic performance in the 90</a:t>
            </a:r>
            <a:r>
              <a:rPr lang="en-US" sz="4600" baseline="30000" dirty="0">
                <a:solidFill>
                  <a:srgbClr val="480726"/>
                </a:solidFill>
                <a:latin typeface="Arial" charset="0"/>
                <a:ea typeface="Arial" charset="0"/>
                <a:cs typeface="Arial" charset="0"/>
              </a:rPr>
              <a:t>th</a:t>
            </a:r>
            <a:r>
              <a:rPr lang="en-US" sz="4600" dirty="0">
                <a:solidFill>
                  <a:srgbClr val="480726"/>
                </a:solidFill>
                <a:latin typeface="Arial" charset="0"/>
                <a:ea typeface="Arial" charset="0"/>
                <a:cs typeface="Arial" charset="0"/>
              </a:rPr>
              <a:t> and 10</a:t>
            </a:r>
            <a:r>
              <a:rPr lang="en-US" sz="4600" baseline="30000" dirty="0">
                <a:solidFill>
                  <a:srgbClr val="480726"/>
                </a:solidFill>
                <a:latin typeface="Arial" charset="0"/>
                <a:ea typeface="Arial" charset="0"/>
                <a:cs typeface="Arial" charset="0"/>
              </a:rPr>
              <a:t>th</a:t>
            </a:r>
            <a:r>
              <a:rPr lang="en-US" sz="4600" dirty="0">
                <a:solidFill>
                  <a:srgbClr val="480726"/>
                </a:solidFill>
                <a:latin typeface="Arial" charset="0"/>
                <a:ea typeface="Arial" charset="0"/>
                <a:cs typeface="Arial" charset="0"/>
              </a:rPr>
              <a:t> percentile and children with high IQs have an increased risk of development of bipolar disorder in adulthood. Adults with higher than average intelligence are less likely to be hospitalized with comorbidities, but more likely to be hospitalized with pure bipolar. Adults with lower intelligence were more likely to be hospitalized with comorbidities. </a:t>
            </a:r>
          </a:p>
        </p:txBody>
      </p:sp>
      <p:sp>
        <p:nvSpPr>
          <p:cNvPr id="17" name="Rectangle 16"/>
          <p:cNvSpPr/>
          <p:nvPr/>
        </p:nvSpPr>
        <p:spPr>
          <a:xfrm>
            <a:off x="780702" y="5927489"/>
            <a:ext cx="13447214" cy="1196003"/>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latin typeface="Arial" charset="0"/>
                <a:ea typeface="Arial" charset="0"/>
                <a:cs typeface="Arial" charset="0"/>
              </a:rPr>
              <a:t>Introduction</a:t>
            </a:r>
          </a:p>
        </p:txBody>
      </p:sp>
      <p:sp>
        <p:nvSpPr>
          <p:cNvPr id="18" name="Rectangle 17"/>
          <p:cNvSpPr/>
          <p:nvPr/>
        </p:nvSpPr>
        <p:spPr>
          <a:xfrm>
            <a:off x="657487" y="22447111"/>
            <a:ext cx="13482992" cy="1216210"/>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Arial" charset="0"/>
                <a:ea typeface="Arial" charset="0"/>
                <a:cs typeface="Arial" charset="0"/>
              </a:rPr>
              <a:t>Purpose</a:t>
            </a:r>
          </a:p>
        </p:txBody>
      </p:sp>
      <p:sp>
        <p:nvSpPr>
          <p:cNvPr id="19" name="Rectangle 18"/>
          <p:cNvSpPr/>
          <p:nvPr/>
        </p:nvSpPr>
        <p:spPr>
          <a:xfrm>
            <a:off x="14894341" y="5928529"/>
            <a:ext cx="14097188" cy="1214929"/>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Arial" charset="0"/>
                <a:ea typeface="Arial" charset="0"/>
                <a:cs typeface="Arial" charset="0"/>
              </a:rPr>
              <a:t>Methodology</a:t>
            </a:r>
          </a:p>
        </p:txBody>
      </p:sp>
      <p:sp>
        <p:nvSpPr>
          <p:cNvPr id="21" name="Rectangle 20"/>
          <p:cNvSpPr/>
          <p:nvPr/>
        </p:nvSpPr>
        <p:spPr>
          <a:xfrm>
            <a:off x="14852014" y="16454085"/>
            <a:ext cx="14187171" cy="1212521"/>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Arial" charset="0"/>
                <a:ea typeface="Arial" charset="0"/>
                <a:cs typeface="Arial" charset="0"/>
              </a:rPr>
              <a:t>Results</a:t>
            </a:r>
          </a:p>
        </p:txBody>
      </p:sp>
      <p:sp>
        <p:nvSpPr>
          <p:cNvPr id="22" name="Rectangle 21"/>
          <p:cNvSpPr/>
          <p:nvPr/>
        </p:nvSpPr>
        <p:spPr>
          <a:xfrm>
            <a:off x="29768982" y="12469821"/>
            <a:ext cx="13461517" cy="1218317"/>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Arial" charset="0"/>
                <a:ea typeface="Arial" charset="0"/>
                <a:cs typeface="Arial" charset="0"/>
              </a:rPr>
              <a:t>Conclusion</a:t>
            </a:r>
          </a:p>
        </p:txBody>
      </p:sp>
      <p:sp>
        <p:nvSpPr>
          <p:cNvPr id="23" name="Rectangle 22"/>
          <p:cNvSpPr/>
          <p:nvPr/>
        </p:nvSpPr>
        <p:spPr>
          <a:xfrm>
            <a:off x="29768982" y="21898914"/>
            <a:ext cx="13520142" cy="1321577"/>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Arial" charset="0"/>
                <a:ea typeface="Arial" charset="0"/>
                <a:cs typeface="Arial" charset="0"/>
              </a:rPr>
              <a:t>Nursing Implications</a:t>
            </a:r>
          </a:p>
        </p:txBody>
      </p:sp>
      <p:pic>
        <p:nvPicPr>
          <p:cNvPr id="27" name="Picture 26"/>
          <p:cNvPicPr>
            <a:picLocks noChangeAspect="1"/>
          </p:cNvPicPr>
          <p:nvPr/>
        </p:nvPicPr>
        <p:blipFill>
          <a:blip r:embed="rId3">
            <a:duotone>
              <a:prstClr val="black"/>
              <a:srgbClr val="009900">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728915"/>
            <a:ext cx="43891200" cy="2610451"/>
          </a:xfrm>
          <a:prstGeom prst="rect">
            <a:avLst/>
          </a:prstGeom>
        </p:spPr>
      </p:pic>
      <p:sp>
        <p:nvSpPr>
          <p:cNvPr id="26" name="TextBox 25"/>
          <p:cNvSpPr txBox="1"/>
          <p:nvPr/>
        </p:nvSpPr>
        <p:spPr>
          <a:xfrm>
            <a:off x="391365" y="3247443"/>
            <a:ext cx="43120147" cy="1446550"/>
          </a:xfrm>
          <a:prstGeom prst="rect">
            <a:avLst/>
          </a:prstGeom>
          <a:noFill/>
        </p:spPr>
        <p:txBody>
          <a:bodyPr wrap="square" rtlCol="0">
            <a:spAutoFit/>
          </a:bodyPr>
          <a:lstStyle/>
          <a:p>
            <a:pPr algn="ctr"/>
            <a:r>
              <a:rPr lang="en-US" sz="8800" b="1" dirty="0">
                <a:solidFill>
                  <a:schemeClr val="bg1"/>
                </a:solidFill>
                <a:latin typeface="Arial" charset="0"/>
                <a:ea typeface="Arial" charset="0"/>
                <a:cs typeface="Arial" charset="0"/>
              </a:rPr>
              <a:t>Determination of a Correlation Between Intelligence &amp; Bipolar Disorder</a:t>
            </a:r>
          </a:p>
        </p:txBody>
      </p:sp>
      <p:sp>
        <p:nvSpPr>
          <p:cNvPr id="30" name="Rectangle 29"/>
          <p:cNvSpPr/>
          <p:nvPr/>
        </p:nvSpPr>
        <p:spPr>
          <a:xfrm>
            <a:off x="29768982" y="7342274"/>
            <a:ext cx="1732564" cy="3159917"/>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472" dirty="0"/>
          </a:p>
        </p:txBody>
      </p:sp>
      <p:sp>
        <p:nvSpPr>
          <p:cNvPr id="31" name="Rectangle 30"/>
          <p:cNvSpPr/>
          <p:nvPr/>
        </p:nvSpPr>
        <p:spPr>
          <a:xfrm>
            <a:off x="41294413" y="7342274"/>
            <a:ext cx="1834325" cy="3159917"/>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472" dirty="0"/>
          </a:p>
        </p:txBody>
      </p:sp>
      <p:sp>
        <p:nvSpPr>
          <p:cNvPr id="34" name="Rectangle 33"/>
          <p:cNvSpPr/>
          <p:nvPr/>
        </p:nvSpPr>
        <p:spPr>
          <a:xfrm>
            <a:off x="12188812" y="17026240"/>
            <a:ext cx="904944" cy="3159917"/>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472" dirty="0"/>
          </a:p>
        </p:txBody>
      </p:sp>
      <p:sp>
        <p:nvSpPr>
          <p:cNvPr id="35" name="Rectangle 34"/>
          <p:cNvSpPr/>
          <p:nvPr/>
        </p:nvSpPr>
        <p:spPr>
          <a:xfrm>
            <a:off x="1419240" y="16793418"/>
            <a:ext cx="904944" cy="3159917"/>
          </a:xfrm>
          <a:prstGeom prst="rect">
            <a:avLst/>
          </a:prstGeom>
          <a:solidFill>
            <a:srgbClr val="006600"/>
          </a:solidFill>
          <a:ln>
            <a:solidFill>
              <a:srgbClr val="480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472" dirty="0"/>
          </a:p>
        </p:txBody>
      </p:sp>
      <p:pic>
        <p:nvPicPr>
          <p:cNvPr id="32" name="Picture 6" descr="Image result for comparison of normal brain and bipolar disorder">
            <a:extLst>
              <a:ext uri="{FF2B5EF4-FFF2-40B4-BE49-F238E27FC236}">
                <a16:creationId xmlns:a16="http://schemas.microsoft.com/office/drawing/2014/main" id="{5884451D-6795-4B33-915A-E273819E5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0398" y="5815761"/>
            <a:ext cx="11642160" cy="6382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D6A9DC7-A374-4F00-90AA-47459FAE4A2C}"/>
              </a:ext>
            </a:extLst>
          </p:cNvPr>
          <p:cNvPicPr>
            <a:picLocks noChangeAspect="1"/>
          </p:cNvPicPr>
          <p:nvPr/>
        </p:nvPicPr>
        <p:blipFill>
          <a:blip r:embed="rId6"/>
          <a:stretch>
            <a:fillRect/>
          </a:stretch>
        </p:blipFill>
        <p:spPr>
          <a:xfrm>
            <a:off x="2360064" y="14675956"/>
            <a:ext cx="9792868" cy="7335198"/>
          </a:xfrm>
          <a:prstGeom prst="rect">
            <a:avLst/>
          </a:prstGeom>
        </p:spPr>
      </p:pic>
    </p:spTree>
  </p:cSld>
  <p:clrMapOvr>
    <a:masterClrMapping/>
  </p:clrMapOvr>
</p:sld>
</file>

<file path=ppt/theme/theme1.xml><?xml version="1.0" encoding="utf-8"?>
<a:theme xmlns:a="http://schemas.openxmlformats.org/drawingml/2006/main" name="Version 7_2011">
  <a:themeElements>
    <a:clrScheme name="Custom Depaul">
      <a:dk1>
        <a:sysClr val="windowText" lastClr="000000"/>
      </a:dk1>
      <a:lt1>
        <a:sysClr val="window" lastClr="FFFFFF"/>
      </a:lt1>
      <a:dk2>
        <a:srgbClr val="1F497D"/>
      </a:dk2>
      <a:lt2>
        <a:srgbClr val="EEECE1"/>
      </a:lt2>
      <a:accent1>
        <a:srgbClr val="416A9C"/>
      </a:accent1>
      <a:accent2>
        <a:srgbClr val="C0962B"/>
      </a:accent2>
      <a:accent3>
        <a:srgbClr val="BB1F2E"/>
      </a:accent3>
      <a:accent4>
        <a:srgbClr val="3478A2"/>
      </a:accent4>
      <a:accent5>
        <a:srgbClr val="C6C225"/>
      </a:accent5>
      <a:accent6>
        <a:srgbClr val="F79646"/>
      </a:accent6>
      <a:hlink>
        <a:srgbClr val="85D2DD"/>
      </a:hlink>
      <a:folHlink>
        <a:srgbClr val="5C27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3A64F4C2A5604FAC55642FE06F8B1A" ma:contentTypeVersion="2" ma:contentTypeDescription="Create a new document." ma:contentTypeScope="" ma:versionID="3ef1d1c020a4a8de6bd44f23be0df3ce">
  <xsd:schema xmlns:xsd="http://www.w3.org/2001/XMLSchema" xmlns:xs="http://www.w3.org/2001/XMLSchema" xmlns:p="http://schemas.microsoft.com/office/2006/metadata/properties" xmlns:ns1="http://schemas.microsoft.com/sharepoint/v3" targetNamespace="http://schemas.microsoft.com/office/2006/metadata/properties" ma:root="true" ma:fieldsID="f061ade47648f28b916c2a0f4afdd21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9D7CC1-D4F1-4191-8737-C1104D97BEB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F52583B8-6161-45F7-8198-C812DF400F4C}">
  <ds:schemaRefs>
    <ds:schemaRef ds:uri="http://schemas.microsoft.com/sharepoint/v3/contenttype/forms"/>
  </ds:schemaRefs>
</ds:datastoreItem>
</file>

<file path=customXml/itemProps3.xml><?xml version="1.0" encoding="utf-8"?>
<ds:datastoreItem xmlns:ds="http://schemas.openxmlformats.org/officeDocument/2006/customXml" ds:itemID="{70C4D6EB-9221-44C1-A12A-0CC5150E6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Version 7_2011.potx</Template>
  <TotalTime>645</TotalTime>
  <Words>594</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Version 7_2011</vt:lpstr>
      <vt:lpstr>PowerPoint Presentation</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DePaul University</dc:creator>
  <cp:lastModifiedBy>Ellie Sparks</cp:lastModifiedBy>
  <cp:revision>59</cp:revision>
  <cp:lastPrinted>2017-10-01T20:20:07Z</cp:lastPrinted>
  <dcterms:created xsi:type="dcterms:W3CDTF">2012-02-24T22:14:56Z</dcterms:created>
  <dcterms:modified xsi:type="dcterms:W3CDTF">2017-10-07T15:44:39Z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0x010100323A64F4C2A5604FAC55642FE06F8B1A</vt:lpwstr>
  </property>
</Properties>
</file>