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sldIdLst>
    <p:sldId id="294" r:id="rId2"/>
  </p:sldIdLst>
  <p:sldSz cx="43891200" cy="32918400"/>
  <p:notesSz cx="7077075" cy="93853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6708">
          <p15:clr>
            <a:srgbClr val="A4A3A4"/>
          </p15:clr>
        </p15:guide>
        <p15:guide id="6" pos="20904">
          <p15:clr>
            <a:srgbClr val="A4A3A4"/>
          </p15:clr>
        </p15:guide>
        <p15:guide id="7" pos="7082">
          <p15:clr>
            <a:srgbClr val="A4A3A4"/>
          </p15:clr>
        </p15:guide>
        <p15:guide id="8" pos="20582">
          <p15:clr>
            <a:srgbClr val="A4A3A4"/>
          </p15:clr>
        </p15:guide>
        <p15:guide id="9" pos="27330">
          <p15:clr>
            <a:srgbClr val="A4A3A4"/>
          </p15:clr>
        </p15:guide>
        <p15:guide id="10" pos="326">
          <p15:clr>
            <a:srgbClr val="A4A3A4"/>
          </p15:clr>
        </p15:guide>
      </p15:sldGuideLst>
    </p:ext>
    <p:ext uri="{2D200454-40CA-4A62-9FC3-DE9A4176ACB9}">
      <p15:notesGuideLst xmlns:p15="http://schemas.microsoft.com/office/powerpoint/2012/main">
        <p15:guide id="1" orient="horz" pos="2956" userDrawn="1">
          <p15:clr>
            <a:srgbClr val="A4A3A4"/>
          </p15:clr>
        </p15:guide>
        <p15:guide id="2" pos="222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556E"/>
    <a:srgbClr val="FFFF66"/>
    <a:srgbClr val="FFFFCC"/>
    <a:srgbClr val="3B7193"/>
    <a:srgbClr val="F3F5FA"/>
    <a:srgbClr val="CDD2DE"/>
    <a:srgbClr val="E3E9E5"/>
    <a:srgbClr val="E7E7E5"/>
    <a:srgbClr val="E4E7E8"/>
    <a:srgbClr val="EDE8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03" autoAdjust="0"/>
    <p:restoredTop sz="95597" autoAdjust="0"/>
  </p:normalViewPr>
  <p:slideViewPr>
    <p:cSldViewPr snapToGrid="0" snapToObjects="1" showGuides="1">
      <p:cViewPr>
        <p:scale>
          <a:sx n="30" d="100"/>
          <a:sy n="30" d="100"/>
        </p:scale>
        <p:origin x="-53" y="29"/>
      </p:cViewPr>
      <p:guideLst>
        <p:guide orient="horz" pos="3318"/>
        <p:guide orient="horz" pos="288"/>
        <p:guide orient="horz" pos="20160"/>
        <p:guide orient="horz"/>
        <p:guide pos="6708"/>
        <p:guide pos="20904"/>
        <p:guide pos="7082"/>
        <p:guide pos="20582"/>
        <p:guide pos="27330"/>
        <p:guide pos="32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7" d="100"/>
          <a:sy n="77" d="100"/>
        </p:scale>
        <p:origin x="-3138" y="-108"/>
      </p:cViewPr>
      <p:guideLst>
        <p:guide orient="horz" pos="2956"/>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5/10/relationships/revisionInfo" Target="revisionInfo.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2" cy="469265"/>
          </a:xfrm>
          <a:prstGeom prst="rect">
            <a:avLst/>
          </a:prstGeom>
        </p:spPr>
        <p:txBody>
          <a:bodyPr vert="horz" lIns="94070" tIns="47035" rIns="94070" bIns="47035" rtlCol="0"/>
          <a:lstStyle>
            <a:lvl1pPr algn="l">
              <a:defRPr sz="1200"/>
            </a:lvl1pPr>
          </a:lstStyle>
          <a:p>
            <a:endParaRPr lang="en-US" dirty="0"/>
          </a:p>
        </p:txBody>
      </p:sp>
      <p:sp>
        <p:nvSpPr>
          <p:cNvPr id="3" name="Date Placeholder 2"/>
          <p:cNvSpPr>
            <a:spLocks noGrp="1"/>
          </p:cNvSpPr>
          <p:nvPr>
            <p:ph type="dt" idx="1"/>
          </p:nvPr>
        </p:nvSpPr>
        <p:spPr>
          <a:xfrm>
            <a:off x="4008705" y="0"/>
            <a:ext cx="3066732" cy="469265"/>
          </a:xfrm>
          <a:prstGeom prst="rect">
            <a:avLst/>
          </a:prstGeom>
        </p:spPr>
        <p:txBody>
          <a:bodyPr vert="horz" lIns="94070" tIns="47035" rIns="94070" bIns="47035" rtlCol="0"/>
          <a:lstStyle>
            <a:lvl1pPr algn="r">
              <a:defRPr sz="1200"/>
            </a:lvl1pPr>
          </a:lstStyle>
          <a:p>
            <a:fld id="{E6CC2317-6751-4CD4-9995-8782DD78E936}" type="datetimeFigureOut">
              <a:rPr lang="en-US" smtClean="0"/>
              <a:pPr/>
              <a:t>11/13/2017</a:t>
            </a:fld>
            <a:endParaRPr lang="en-US" dirty="0"/>
          </a:p>
        </p:txBody>
      </p:sp>
      <p:sp>
        <p:nvSpPr>
          <p:cNvPr id="4" name="Slide Image Placeholder 3"/>
          <p:cNvSpPr>
            <a:spLocks noGrp="1" noRot="1" noChangeAspect="1"/>
          </p:cNvSpPr>
          <p:nvPr>
            <p:ph type="sldImg" idx="2"/>
          </p:nvPr>
        </p:nvSpPr>
        <p:spPr>
          <a:xfrm>
            <a:off x="1192213" y="703263"/>
            <a:ext cx="4692650" cy="3519487"/>
          </a:xfrm>
          <a:prstGeom prst="rect">
            <a:avLst/>
          </a:prstGeom>
          <a:noFill/>
          <a:ln w="12700">
            <a:solidFill>
              <a:prstClr val="black"/>
            </a:solidFill>
          </a:ln>
        </p:spPr>
        <p:txBody>
          <a:bodyPr vert="horz" lIns="94070" tIns="47035" rIns="94070" bIns="47035" rtlCol="0" anchor="ctr"/>
          <a:lstStyle/>
          <a:p>
            <a:endParaRPr lang="en-US" dirty="0"/>
          </a:p>
        </p:txBody>
      </p:sp>
      <p:sp>
        <p:nvSpPr>
          <p:cNvPr id="5" name="Notes Placeholder 4"/>
          <p:cNvSpPr>
            <a:spLocks noGrp="1"/>
          </p:cNvSpPr>
          <p:nvPr>
            <p:ph type="body" sz="quarter" idx="3"/>
          </p:nvPr>
        </p:nvSpPr>
        <p:spPr>
          <a:xfrm>
            <a:off x="707708" y="4458018"/>
            <a:ext cx="5661660" cy="4223385"/>
          </a:xfrm>
          <a:prstGeom prst="rect">
            <a:avLst/>
          </a:prstGeom>
        </p:spPr>
        <p:txBody>
          <a:bodyPr vert="horz" lIns="94070" tIns="47035" rIns="94070" bIns="4703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4406"/>
            <a:ext cx="3066732" cy="469265"/>
          </a:xfrm>
          <a:prstGeom prst="rect">
            <a:avLst/>
          </a:prstGeom>
        </p:spPr>
        <p:txBody>
          <a:bodyPr vert="horz" lIns="94070" tIns="47035" rIns="94070" bIns="4703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5" y="8914406"/>
            <a:ext cx="3066732" cy="469265"/>
          </a:xfrm>
          <a:prstGeom prst="rect">
            <a:avLst/>
          </a:prstGeom>
        </p:spPr>
        <p:txBody>
          <a:bodyPr vert="horz" lIns="94070" tIns="47035" rIns="94070" bIns="47035"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119091248"/>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497513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27049" y="6021370"/>
            <a:ext cx="101965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27049" y="5267325"/>
            <a:ext cx="10196513"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517525" y="14197507"/>
            <a:ext cx="1021079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11252201" y="6021371"/>
            <a:ext cx="2142172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11242675" y="5267326"/>
            <a:ext cx="214312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1252201" y="20505756"/>
            <a:ext cx="2142172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1252201" y="19751711"/>
            <a:ext cx="2142172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33185100" y="5267325"/>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33185099" y="6021370"/>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33185098" y="14257357"/>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33185097" y="15011402"/>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33185095" y="25679401"/>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33185096" y="26433446"/>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527049" y="14951552"/>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77" name="Text Placeholder 76"/>
          <p:cNvSpPr>
            <a:spLocks noGrp="1"/>
          </p:cNvSpPr>
          <p:nvPr>
            <p:ph type="body" sz="quarter" idx="150" hasCustomPrompt="1"/>
          </p:nvPr>
        </p:nvSpPr>
        <p:spPr>
          <a:xfrm>
            <a:off x="11224245" y="1785731"/>
            <a:ext cx="21421724" cy="1280160"/>
          </a:xfrm>
          <a:prstGeom prst="rect">
            <a:avLst/>
          </a:prstGeom>
        </p:spPr>
        <p:txBody>
          <a:bodyPr>
            <a:normAutofit/>
          </a:bodyPr>
          <a:lstStyle>
            <a:lvl1pPr marL="0" indent="0" algn="ctr">
              <a:buFontTx/>
              <a:buNone/>
              <a:defRPr sz="6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47" name="Text Placeholder 76"/>
          <p:cNvSpPr>
            <a:spLocks noGrp="1"/>
          </p:cNvSpPr>
          <p:nvPr>
            <p:ph type="body" sz="quarter" idx="184" hasCustomPrompt="1"/>
          </p:nvPr>
        </p:nvSpPr>
        <p:spPr>
          <a:xfrm>
            <a:off x="11224245" y="3117452"/>
            <a:ext cx="21421724" cy="1163782"/>
          </a:xfrm>
          <a:prstGeom prst="rect">
            <a:avLst/>
          </a:prstGeom>
        </p:spPr>
        <p:txBody>
          <a:bodyPr>
            <a:normAutofit/>
          </a:bodyPr>
          <a:lstStyle>
            <a:lvl1pPr marL="0" indent="0" algn="ctr">
              <a:buFontTx/>
              <a:buNone/>
              <a:defRPr sz="54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48" name="Text Placeholder 76"/>
          <p:cNvSpPr>
            <a:spLocks noGrp="1"/>
          </p:cNvSpPr>
          <p:nvPr>
            <p:ph type="body" sz="quarter" idx="185" hasCustomPrompt="1"/>
          </p:nvPr>
        </p:nvSpPr>
        <p:spPr>
          <a:xfrm>
            <a:off x="11224245" y="417443"/>
            <a:ext cx="21421724" cy="1280160"/>
          </a:xfrm>
          <a:prstGeom prst="rect">
            <a:avLst/>
          </a:prstGeom>
        </p:spPr>
        <p:txBody>
          <a:bodyPr>
            <a:normAutofit/>
          </a:bodyPr>
          <a:lstStyle>
            <a:lvl1pPr marL="0" indent="0" algn="ctr">
              <a:buFontTx/>
              <a:buNone/>
              <a:defRPr sz="88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1"/>
            <a:ext cx="43891200" cy="4371975"/>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flipV="1">
            <a:off x="0" y="4371975"/>
            <a:ext cx="43891200" cy="433386"/>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baseline="-25000" dirty="0"/>
          </a:p>
        </p:txBody>
      </p:sp>
      <p:sp>
        <p:nvSpPr>
          <p:cNvPr id="10" name="Text Box 14"/>
          <p:cNvSpPr txBox="1">
            <a:spLocks noChangeArrowheads="1"/>
          </p:cNvSpPr>
          <p:nvPr/>
        </p:nvSpPr>
        <p:spPr bwMode="auto">
          <a:xfrm>
            <a:off x="819153" y="32232601"/>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
        <p:nvSpPr>
          <p:cNvPr id="30" name="Rounded Rectangle 29"/>
          <p:cNvSpPr/>
          <p:nvPr userDrawn="1"/>
        </p:nvSpPr>
        <p:spPr>
          <a:xfrm>
            <a:off x="506697" y="5267325"/>
            <a:ext cx="10180063"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ounded Rectangle 30"/>
          <p:cNvSpPr/>
          <p:nvPr userDrawn="1"/>
        </p:nvSpPr>
        <p:spPr>
          <a:xfrm>
            <a:off x="33164748" y="5257799"/>
            <a:ext cx="10180063"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ounded Rectangle 31"/>
          <p:cNvSpPr/>
          <p:nvPr userDrawn="1"/>
        </p:nvSpPr>
        <p:spPr>
          <a:xfrm>
            <a:off x="11233151" y="5257798"/>
            <a:ext cx="21428073" cy="26736675"/>
          </a:xfrm>
          <a:prstGeom prst="roundRect">
            <a:avLst>
              <a:gd name="adj" fmla="val 4574"/>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oup 36"/>
          <p:cNvGrpSpPr/>
          <p:nvPr userDrawn="1"/>
        </p:nvGrpSpPr>
        <p:grpSpPr>
          <a:xfrm>
            <a:off x="-11225189" y="-1"/>
            <a:ext cx="11018865" cy="32918401"/>
            <a:chOff x="-11225189" y="-1"/>
            <a:chExt cx="11018865" cy="32918401"/>
          </a:xfrm>
        </p:grpSpPr>
        <p:sp>
          <p:nvSpPr>
            <p:cNvPr id="48" name="Rectangle 47"/>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a:solidFill>
                    <a:srgbClr val="FF0000"/>
                  </a:solidFill>
                  <a:latin typeface="Trebuchet MS" pitchFamily="34" charset="0"/>
                </a:rPr>
                <a:t>(—THIS SIDEBAR DOES NOT PRINT—)</a:t>
              </a:r>
              <a:endParaRPr lang="en-US" sz="3200" b="1" spc="600" dirty="0">
                <a:solidFill>
                  <a:schemeClr val="bg1"/>
                </a:solidFill>
                <a:latin typeface="Trebuchet MS" pitchFamily="34" charset="0"/>
              </a:endParaRPr>
            </a:p>
            <a:p>
              <a:pPr algn="ctr"/>
              <a:r>
                <a:rPr lang="en-US" sz="4000" b="1" spc="600" dirty="0">
                  <a:solidFill>
                    <a:schemeClr val="bg1"/>
                  </a:solidFill>
                  <a:latin typeface="Trebuchet MS" pitchFamily="34" charset="0"/>
                </a:rPr>
                <a:t>DESIGN</a:t>
              </a:r>
              <a:r>
                <a:rPr lang="en-US" sz="4000" b="1" spc="600" baseline="0" dirty="0">
                  <a:solidFill>
                    <a:schemeClr val="bg1"/>
                  </a:solidFill>
                  <a:latin typeface="Trebuchet MS" pitchFamily="34" charset="0"/>
                </a:rPr>
                <a:t> </a:t>
              </a:r>
              <a:r>
                <a:rPr lang="en-US" sz="4000" b="1" spc="600" dirty="0">
                  <a:solidFill>
                    <a:schemeClr val="bg1"/>
                  </a:solidFill>
                  <a:latin typeface="Trebuchet MS" pitchFamily="34" charset="0"/>
                </a:rPr>
                <a:t>GUIDE</a:t>
              </a:r>
            </a:p>
            <a:p>
              <a:pPr algn="ctr"/>
              <a:endParaRPr lang="en-US" sz="2800" b="1" dirty="0">
                <a:latin typeface="Trebuchet MS" pitchFamily="34" charset="0"/>
              </a:endParaRPr>
            </a:p>
            <a:p>
              <a:pPr defTabSz="3765639"/>
              <a:r>
                <a:rPr lang="en-US" sz="2800" i="0" dirty="0">
                  <a:latin typeface="Trebuchet MS" pitchFamily="34" charset="0"/>
                </a:rPr>
                <a:t>This PowerPoint</a:t>
              </a:r>
              <a:r>
                <a:rPr lang="en-US" sz="2800" i="0" baseline="0" dirty="0">
                  <a:latin typeface="Trebuchet MS" pitchFamily="34" charset="0"/>
                </a:rPr>
                <a:t> </a:t>
              </a:r>
              <a:r>
                <a:rPr lang="en-US" sz="2800" i="0" dirty="0">
                  <a:latin typeface="Trebuchet MS" pitchFamily="34" charset="0"/>
                </a:rPr>
                <a:t>2007 template produces</a:t>
              </a:r>
              <a:r>
                <a:rPr lang="en-US" sz="2800" i="0" baseline="0" dirty="0">
                  <a:latin typeface="Trebuchet MS" pitchFamily="34" charset="0"/>
                </a:rPr>
                <a:t> </a:t>
              </a:r>
              <a:r>
                <a:rPr lang="en-US" sz="2800" i="0" dirty="0">
                  <a:latin typeface="Trebuchet MS" pitchFamily="34" charset="0"/>
                </a:rPr>
                <a:t>a 36”x48” trifold presentation poster. </a:t>
              </a:r>
              <a:r>
                <a:rPr lang="en-US" sz="2800" dirty="0">
                  <a:latin typeface="Trebuchet MS" pitchFamily="34" charset="0"/>
                </a:rPr>
                <a:t>You</a:t>
              </a:r>
              <a:r>
                <a:rPr lang="en-US" sz="2800" baseline="0" dirty="0">
                  <a:latin typeface="Trebuchet MS" pitchFamily="34" charset="0"/>
                </a:rPr>
                <a:t> can u</a:t>
              </a:r>
              <a:r>
                <a:rPr lang="en-US" sz="2800" dirty="0">
                  <a:latin typeface="Trebuchet MS" pitchFamily="34" charset="0"/>
                </a:rPr>
                <a:t>se</a:t>
              </a:r>
              <a:r>
                <a:rPr lang="en-US" sz="2800" baseline="0" dirty="0">
                  <a:latin typeface="Trebuchet MS" pitchFamily="34" charset="0"/>
                </a:rPr>
                <a:t> it to create your research poster and </a:t>
              </a:r>
              <a:r>
                <a:rPr lang="en-US" sz="2800" dirty="0">
                  <a:latin typeface="Trebuchet MS" pitchFamily="34" charset="0"/>
                </a:rPr>
                <a:t>save valuable time placing titles, subtitles,</a:t>
              </a:r>
              <a:r>
                <a:rPr lang="en-US" sz="2800" baseline="0" dirty="0">
                  <a:latin typeface="Trebuchet MS" pitchFamily="34" charset="0"/>
                </a:rPr>
                <a:t> text, and graphics</a:t>
              </a:r>
              <a:r>
                <a:rPr lang="en-US" sz="2800" dirty="0">
                  <a:latin typeface="Trebuchet MS" pitchFamily="34" charset="0"/>
                </a:rPr>
                <a:t>. </a:t>
              </a:r>
            </a:p>
            <a:p>
              <a:pPr defTabSz="3765639"/>
              <a:endParaRPr lang="en-US" sz="2800" dirty="0">
                <a:latin typeface="Trebuchet MS" pitchFamily="34" charset="0"/>
              </a:endParaRPr>
            </a:p>
            <a:p>
              <a:pPr defTabSz="4389219"/>
              <a:r>
                <a:rPr lang="en-US" sz="2800" dirty="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a:solidFill>
                    <a:srgbClr val="FFC000"/>
                  </a:solidFill>
                  <a:latin typeface="Trebuchet MS" pitchFamily="34" charset="0"/>
                </a:rPr>
                <a:t>PosterPresentations.com</a:t>
              </a:r>
              <a:r>
                <a:rPr lang="en-US" sz="2800" b="1" dirty="0">
                  <a:solidFill>
                    <a:schemeClr val="bg1"/>
                  </a:solidFill>
                  <a:latin typeface="Trebuchet MS" pitchFamily="34" charset="0"/>
                </a:rPr>
                <a:t> </a:t>
              </a:r>
              <a:r>
                <a:rPr lang="en-US" sz="2800" dirty="0">
                  <a:solidFill>
                    <a:schemeClr val="bg1"/>
                  </a:solidFill>
                  <a:latin typeface="Trebuchet MS" pitchFamily="34" charset="0"/>
                </a:rPr>
                <a:t>and click on HELP DESK.</a:t>
              </a:r>
            </a:p>
            <a:p>
              <a:pPr defTabSz="4389219"/>
              <a:endParaRPr lang="en-US" sz="2800" dirty="0">
                <a:latin typeface="Trebuchet MS" pitchFamily="34" charset="0"/>
              </a:endParaRPr>
            </a:p>
            <a:p>
              <a:pPr defTabSz="4389219"/>
              <a:r>
                <a:rPr lang="en-US" sz="2800" dirty="0">
                  <a:solidFill>
                    <a:schemeClr val="bg1"/>
                  </a:solidFill>
                  <a:latin typeface="Trebuchet MS" pitchFamily="34" charset="0"/>
                </a:rPr>
                <a:t>When</a:t>
              </a:r>
              <a:r>
                <a:rPr lang="en-US" sz="2800" baseline="0" dirty="0">
                  <a:solidFill>
                    <a:schemeClr val="bg1"/>
                  </a:solidFill>
                  <a:latin typeface="Trebuchet MS" pitchFamily="34" charset="0"/>
                </a:rPr>
                <a:t> you are ready to print your poster</a:t>
              </a:r>
              <a:r>
                <a:rPr lang="en-US" sz="2800" dirty="0">
                  <a:solidFill>
                    <a:schemeClr val="bg1"/>
                  </a:solidFill>
                  <a:latin typeface="Trebuchet MS" pitchFamily="34" charset="0"/>
                </a:rPr>
                <a:t>,</a:t>
              </a:r>
              <a:r>
                <a:rPr lang="en-US" sz="2800" baseline="0" dirty="0">
                  <a:solidFill>
                    <a:schemeClr val="bg1"/>
                  </a:solidFill>
                  <a:latin typeface="Trebuchet MS" pitchFamily="34" charset="0"/>
                </a:rPr>
                <a:t> go online to </a:t>
              </a:r>
              <a:r>
                <a:rPr lang="en-US" sz="2800" b="0" dirty="0">
                  <a:solidFill>
                    <a:schemeClr val="bg1"/>
                  </a:solidFill>
                  <a:latin typeface="Trebuchet MS" pitchFamily="34" charset="0"/>
                </a:rPr>
                <a:t>PosterPresentations.com</a:t>
              </a:r>
              <a:br>
                <a:rPr lang="en-US" sz="2800" dirty="0">
                  <a:solidFill>
                    <a:schemeClr val="bg1"/>
                  </a:solidFill>
                  <a:latin typeface="Trebuchet MS" pitchFamily="34" charset="0"/>
                </a:rPr>
              </a:br>
              <a:endParaRPr lang="en-US" sz="2800" dirty="0">
                <a:solidFill>
                  <a:schemeClr val="bg1"/>
                </a:solidFill>
                <a:latin typeface="Trebuchet MS" pitchFamily="34" charset="0"/>
              </a:endParaRPr>
            </a:p>
            <a:p>
              <a:pPr algn="l" defTabSz="3765639"/>
              <a:r>
                <a:rPr lang="en-US" sz="2800" b="0" dirty="0">
                  <a:solidFill>
                    <a:schemeClr val="bg1"/>
                  </a:solidFill>
                  <a:latin typeface="Trebuchet MS" pitchFamily="34" charset="0"/>
                </a:rPr>
                <a:t>Need</a:t>
              </a:r>
              <a:r>
                <a:rPr lang="en-US" sz="2800" b="0" baseline="0" dirty="0">
                  <a:solidFill>
                    <a:schemeClr val="bg1"/>
                  </a:solidFill>
                  <a:latin typeface="Trebuchet MS" pitchFamily="34" charset="0"/>
                </a:rPr>
                <a:t> assistance? Call us at </a:t>
              </a:r>
              <a:r>
                <a:rPr lang="en-US" sz="2800" b="0" dirty="0">
                  <a:solidFill>
                    <a:srgbClr val="FFC000"/>
                  </a:solidFill>
                  <a:latin typeface="Trebuchet MS" pitchFamily="34" charset="0"/>
                </a:rPr>
                <a:t>1.510.649.3001</a:t>
              </a:r>
            </a:p>
            <a:p>
              <a:pPr algn="l" defTabSz="3765639"/>
              <a:endParaRPr lang="en-US" sz="3600" b="1" dirty="0">
                <a:solidFill>
                  <a:srgbClr val="FFFF00"/>
                </a:solidFill>
                <a:latin typeface="Trebuchet MS" pitchFamily="34" charset="0"/>
              </a:endParaRPr>
            </a:p>
            <a:p>
              <a:pPr algn="ctr"/>
              <a:endParaRPr lang="en-US" sz="2400" b="1" dirty="0">
                <a:solidFill>
                  <a:schemeClr val="bg1"/>
                </a:solidFill>
                <a:latin typeface="Trebuchet MS" pitchFamily="34" charset="0"/>
              </a:endParaRPr>
            </a:p>
            <a:p>
              <a:pPr algn="ctr"/>
              <a:r>
                <a:rPr lang="en-US" sz="4000" b="1" spc="600" dirty="0">
                  <a:solidFill>
                    <a:schemeClr val="bg1"/>
                  </a:solidFill>
                  <a:latin typeface="Trebuchet MS" pitchFamily="34" charset="0"/>
                </a:rPr>
                <a:t>QUICK START</a:t>
              </a:r>
            </a:p>
            <a:p>
              <a:pPr algn="ctr"/>
              <a:endParaRPr lang="en-US" sz="32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Zoom in and out</a:t>
              </a:r>
            </a:p>
            <a:p>
              <a:pPr marL="1892300" indent="-1892300" algn="l" defTabSz="850900"/>
              <a:r>
                <a:rPr lang="en-US" sz="2400" b="0" baseline="0" dirty="0">
                  <a:solidFill>
                    <a:schemeClr val="bg1"/>
                  </a:solidFill>
                  <a:latin typeface="Trebuchet MS" pitchFamily="34" charset="0"/>
                </a:rPr>
                <a:t>	</a:t>
              </a:r>
              <a:r>
                <a:rPr lang="en-US" sz="2400" b="0" baseline="0" dirty="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a:solidFill>
                    <a:schemeClr val="bg1">
                      <a:lumMod val="75000"/>
                    </a:schemeClr>
                  </a:solidFill>
                  <a:latin typeface="Trebuchet MS" pitchFamily="34" charset="0"/>
                </a:rPr>
                <a:t>	</a:t>
              </a:r>
              <a:r>
                <a:rPr lang="en-US" sz="2400" b="0" baseline="0" dirty="0">
                  <a:solidFill>
                    <a:schemeClr val="bg1">
                      <a:lumMod val="75000"/>
                    </a:schemeClr>
                  </a:solidFill>
                  <a:latin typeface="Trebuchet MS" pitchFamily="34" charset="0"/>
                </a:rPr>
                <a:t>Go to VIEW &gt; ZOOM.</a:t>
              </a:r>
            </a:p>
            <a:p>
              <a:pPr algn="l"/>
              <a:endParaRPr lang="en-US" sz="2800" b="0"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Title, Authors, and Affiliations</a:t>
              </a:r>
            </a:p>
            <a:p>
              <a:pPr algn="l"/>
              <a:r>
                <a:rPr lang="en-US" sz="2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The font size of your title should be bigger than your name(s) and institution name(s).</a:t>
              </a:r>
            </a:p>
            <a:p>
              <a:pPr algn="l"/>
              <a:br>
                <a:rPr lang="en-US" sz="2800" b="1" baseline="0" dirty="0">
                  <a:solidFill>
                    <a:schemeClr val="bg1"/>
                  </a:solidFill>
                  <a:latin typeface="Trebuchet MS" pitchFamily="34" charset="0"/>
                </a:rPr>
              </a:br>
              <a:endParaRPr lang="en-US" sz="2800" b="1" dirty="0">
                <a:solidFill>
                  <a:schemeClr val="bg1"/>
                </a:solidFill>
                <a:latin typeface="Trebuchet MS" pitchFamily="34" charset="0"/>
              </a:endParaRPr>
            </a:p>
            <a:p>
              <a:pPr algn="ctr"/>
              <a:endParaRPr lang="en-US" sz="2800" b="1" dirty="0">
                <a:solidFill>
                  <a:srgbClr val="FFC000"/>
                </a:solidFill>
                <a:latin typeface="Trebuchet MS" pitchFamily="34" charset="0"/>
              </a:endParaRPr>
            </a:p>
            <a:p>
              <a:pPr algn="ctr"/>
              <a:endParaRPr lang="en-US" sz="2800" b="1" dirty="0">
                <a:solidFill>
                  <a:srgbClr val="FFC000"/>
                </a:solidFill>
                <a:latin typeface="Trebuchet MS" pitchFamily="34" charset="0"/>
              </a:endParaRPr>
            </a:p>
            <a:p>
              <a:pPr algn="ctr"/>
              <a:r>
                <a:rPr lang="en-US" sz="3200" b="1" dirty="0">
                  <a:solidFill>
                    <a:srgbClr val="FFC000"/>
                  </a:solidFill>
                  <a:latin typeface="Trebuchet MS" pitchFamily="34" charset="0"/>
                </a:rPr>
                <a:t>Adding Logos</a:t>
              </a:r>
              <a:r>
                <a:rPr lang="en-US" sz="3200" b="1" baseline="0" dirty="0">
                  <a:solidFill>
                    <a:srgbClr val="FFC000"/>
                  </a:solidFill>
                  <a:latin typeface="Trebuchet MS" pitchFamily="34" charset="0"/>
                </a:rPr>
                <a:t> / Seals</a:t>
              </a:r>
            </a:p>
            <a:p>
              <a:pPr algn="l"/>
              <a:r>
                <a:rPr lang="en-US" sz="2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spc="0"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See if your school’s logo is available on our free poster templates page.</a:t>
              </a:r>
            </a:p>
            <a:p>
              <a:pPr algn="l"/>
              <a:endParaRPr lang="en-US" sz="2400" b="0" baseline="0" dirty="0">
                <a:latin typeface="Trebuchet MS" pitchFamily="34" charset="0"/>
              </a:endParaRPr>
            </a:p>
            <a:p>
              <a:pPr algn="ctr"/>
              <a:r>
                <a:rPr lang="en-US" sz="3200" b="1" baseline="0" dirty="0">
                  <a:solidFill>
                    <a:srgbClr val="FFC000"/>
                  </a:solidFill>
                  <a:latin typeface="Trebuchet MS" pitchFamily="34" charset="0"/>
                </a:rPr>
                <a:t>Photographs / Graphics</a:t>
              </a:r>
            </a:p>
            <a:p>
              <a:pPr algn="l" defTabSz="977900"/>
              <a:r>
                <a:rPr lang="en-US" sz="2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a:solidFill>
                    <a:schemeClr val="bg1">
                      <a:lumMod val="75000"/>
                    </a:schemeClr>
                  </a:solidFill>
                  <a:latin typeface="Trebuchet MS" pitchFamily="34" charset="0"/>
                </a:rPr>
                <a:t>disproportionally.</a:t>
              </a:r>
            </a:p>
            <a:p>
              <a:pPr algn="l" defTabSz="977900"/>
              <a:endParaRPr lang="en-US" sz="2400" b="0" baseline="0" dirty="0">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r>
                <a:rPr lang="en-US" sz="3200" b="1" baseline="0" dirty="0">
                  <a:solidFill>
                    <a:srgbClr val="FFC000"/>
                  </a:solidFill>
                  <a:latin typeface="Trebuchet MS" pitchFamily="34" charset="0"/>
                </a:rPr>
                <a:t>Image Quality Check</a:t>
              </a:r>
            </a:p>
            <a:p>
              <a:pPr lvl="0" algn="l" defTabSz="977900"/>
              <a:r>
                <a:rPr lang="en-US" sz="2400" b="0" baseline="0" dirty="0">
                  <a:solidFill>
                    <a:schemeClr val="bg1">
                      <a:lumMod val="75000"/>
                    </a:schemeClr>
                  </a:solidFill>
                  <a:latin typeface="Trebuchet MS" pitchFamily="34" charset="0"/>
                </a:rPr>
                <a:t>Zoom in and look at your images at 100% magnification. If they look good they will print well. </a:t>
              </a:r>
              <a:endParaRPr lang="en-US" sz="2800" b="0" dirty="0">
                <a:latin typeface="Trebuchet MS" pitchFamily="34" charset="0"/>
              </a:endParaRPr>
            </a:p>
          </p:txBody>
        </p:sp>
        <p:cxnSp>
          <p:nvCxnSpPr>
            <p:cNvPr id="49" name="Straight Connector 48"/>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0" name="Picture 49"/>
            <p:cNvPicPr>
              <a:picLocks noChangeAspect="1"/>
            </p:cNvPicPr>
            <p:nvPr userDrawn="1"/>
          </p:nvPicPr>
          <p:blipFill>
            <a:blip r:embed="rId4"/>
            <a:stretch>
              <a:fillRect/>
            </a:stretch>
          </p:blipFill>
          <p:spPr>
            <a:xfrm>
              <a:off x="-10740740" y="10261718"/>
              <a:ext cx="1597666" cy="1201935"/>
            </a:xfrm>
            <a:prstGeom prst="rect">
              <a:avLst/>
            </a:prstGeom>
          </p:spPr>
        </p:pic>
        <p:pic>
          <p:nvPicPr>
            <p:cNvPr id="51" name="Picture 50"/>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52" name="Group 51"/>
            <p:cNvGrpSpPr/>
            <p:nvPr userDrawn="1"/>
          </p:nvGrpSpPr>
          <p:grpSpPr>
            <a:xfrm>
              <a:off x="-9744993" y="23540957"/>
              <a:ext cx="7531182" cy="2120439"/>
              <a:chOff x="-4470427" y="11016658"/>
              <a:chExt cx="3470785" cy="974220"/>
            </a:xfrm>
          </p:grpSpPr>
          <p:grpSp>
            <p:nvGrpSpPr>
              <p:cNvPr id="58" name="Group 57"/>
              <p:cNvGrpSpPr/>
              <p:nvPr userDrawn="1"/>
            </p:nvGrpSpPr>
            <p:grpSpPr>
              <a:xfrm>
                <a:off x="-2783495" y="11060886"/>
                <a:ext cx="624431" cy="893535"/>
                <a:chOff x="-3958697" y="11117435"/>
                <a:chExt cx="779338" cy="1280430"/>
              </a:xfrm>
            </p:grpSpPr>
            <p:pic>
              <p:nvPicPr>
                <p:cNvPr id="64" name="Picture 63"/>
                <p:cNvPicPr>
                  <a:picLocks noChangeAspect="1"/>
                </p:cNvPicPr>
                <p:nvPr userDrawn="1"/>
              </p:nvPicPr>
              <p:blipFill>
                <a:blip r:embed="rId6"/>
                <a:stretch>
                  <a:fillRect/>
                </a:stretch>
              </p:blipFill>
              <p:spPr>
                <a:xfrm>
                  <a:off x="-3948160" y="11117435"/>
                  <a:ext cx="768801" cy="1090857"/>
                </a:xfrm>
                <a:prstGeom prst="rect">
                  <a:avLst/>
                </a:prstGeom>
              </p:spPr>
            </p:pic>
            <p:sp>
              <p:nvSpPr>
                <p:cNvPr id="65" name="TextBox 64"/>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a:solidFill>
                        <a:schemeClr val="tx1"/>
                      </a:solidFill>
                    </a:rPr>
                    <a:t>ORIGINAL</a:t>
                  </a:r>
                </a:p>
              </p:txBody>
            </p:sp>
          </p:grpSp>
          <p:grpSp>
            <p:nvGrpSpPr>
              <p:cNvPr id="59" name="Group 58"/>
              <p:cNvGrpSpPr/>
              <p:nvPr userDrawn="1"/>
            </p:nvGrpSpPr>
            <p:grpSpPr>
              <a:xfrm>
                <a:off x="-2033159" y="11060889"/>
                <a:ext cx="1033517" cy="893529"/>
                <a:chOff x="-2921738" y="11200127"/>
                <a:chExt cx="1420279" cy="1227904"/>
              </a:xfrm>
            </p:grpSpPr>
            <p:pic>
              <p:nvPicPr>
                <p:cNvPr id="62" name="Picture 61"/>
                <p:cNvPicPr>
                  <a:picLocks noChangeAspect="1"/>
                </p:cNvPicPr>
                <p:nvPr userDrawn="1"/>
              </p:nvPicPr>
              <p:blipFill>
                <a:blip r:embed="rId6"/>
                <a:stretch>
                  <a:fillRect/>
                </a:stretch>
              </p:blipFill>
              <p:spPr>
                <a:xfrm>
                  <a:off x="-2921738" y="11200127"/>
                  <a:ext cx="1420279" cy="1029694"/>
                </a:xfrm>
                <a:prstGeom prst="rect">
                  <a:avLst/>
                </a:prstGeom>
              </p:spPr>
            </p:pic>
            <p:sp>
              <p:nvSpPr>
                <p:cNvPr id="63" name="TextBox 62"/>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a:solidFill>
                        <a:schemeClr val="bg1"/>
                      </a:solidFill>
                    </a:rPr>
                    <a:t>DISTORTED</a:t>
                  </a:r>
                  <a:endParaRPr lang="en-US" sz="700" b="1" dirty="0">
                    <a:solidFill>
                      <a:schemeClr val="bg1"/>
                    </a:solidFill>
                  </a:endParaRPr>
                </a:p>
              </p:txBody>
            </p:sp>
          </p:grpSp>
          <p:pic>
            <p:nvPicPr>
              <p:cNvPr id="60" name="Picture 59"/>
              <p:cNvPicPr>
                <a:picLocks noChangeAspect="1"/>
              </p:cNvPicPr>
              <p:nvPr userDrawn="1"/>
            </p:nvPicPr>
            <p:blipFill>
              <a:blip r:embed="rId7"/>
              <a:stretch>
                <a:fillRect/>
              </a:stretch>
            </p:blipFill>
            <p:spPr>
              <a:xfrm>
                <a:off x="-4470427" y="11016658"/>
                <a:ext cx="1098742" cy="847761"/>
              </a:xfrm>
              <a:prstGeom prst="rect">
                <a:avLst/>
              </a:prstGeom>
            </p:spPr>
          </p:pic>
          <p:sp>
            <p:nvSpPr>
              <p:cNvPr id="61" name="TextBox 60"/>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a:solidFill>
                      <a:schemeClr val="bg1"/>
                    </a:solidFill>
                  </a:rPr>
                  <a:t>Corner</a:t>
                </a:r>
                <a:r>
                  <a:rPr lang="en-US" sz="1600" baseline="0" dirty="0">
                    <a:solidFill>
                      <a:schemeClr val="bg1"/>
                    </a:solidFill>
                  </a:rPr>
                  <a:t> handles</a:t>
                </a:r>
                <a:endParaRPr lang="en-US" sz="1600" dirty="0">
                  <a:solidFill>
                    <a:schemeClr val="bg1"/>
                  </a:solidFill>
                </a:endParaRPr>
              </a:p>
            </p:txBody>
          </p:sp>
        </p:grpSp>
        <p:grpSp>
          <p:nvGrpSpPr>
            <p:cNvPr id="53" name="Group 52"/>
            <p:cNvGrpSpPr/>
            <p:nvPr userDrawn="1"/>
          </p:nvGrpSpPr>
          <p:grpSpPr>
            <a:xfrm>
              <a:off x="-10398793" y="27751410"/>
              <a:ext cx="9323012" cy="2453251"/>
              <a:chOff x="-4754996" y="12734136"/>
              <a:chExt cx="4296559" cy="1127128"/>
            </a:xfrm>
          </p:grpSpPr>
          <p:graphicFrame>
            <p:nvGraphicFramePr>
              <p:cNvPr id="54" name="Object 53"/>
              <p:cNvGraphicFramePr>
                <a:graphicFrameLocks noChangeAspect="1"/>
              </p:cNvGraphicFramePr>
              <p:nvPr userDrawn="1">
                <p:extLst>
                  <p:ext uri="{D42A27DB-BD31-4B8C-83A1-F6EECF244321}">
                    <p14:modId xmlns:p14="http://schemas.microsoft.com/office/powerpoint/2010/main" val="2583320257"/>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691"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55" name="Object 54"/>
              <p:cNvGraphicFramePr>
                <a:graphicFrameLocks noChangeAspect="1"/>
              </p:cNvGraphicFramePr>
              <p:nvPr userDrawn="1">
                <p:extLst>
                  <p:ext uri="{D42A27DB-BD31-4B8C-83A1-F6EECF244321}">
                    <p14:modId xmlns:p14="http://schemas.microsoft.com/office/powerpoint/2010/main" val="3111605449"/>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692"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56" name="TextBox 55"/>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a:solidFill>
                      <a:srgbClr val="92D050"/>
                    </a:solidFill>
                  </a:rPr>
                  <a:t>Good</a:t>
                </a:r>
                <a:r>
                  <a:rPr lang="en-US" sz="1600" baseline="0" dirty="0">
                    <a:solidFill>
                      <a:srgbClr val="92D050"/>
                    </a:solidFill>
                  </a:rPr>
                  <a:t> </a:t>
                </a:r>
                <a:r>
                  <a:rPr lang="en-US" sz="1600" baseline="0" dirty="0">
                    <a:solidFill>
                      <a:schemeClr val="bg1"/>
                    </a:solidFill>
                  </a:rPr>
                  <a:t>printing quality</a:t>
                </a:r>
                <a:endParaRPr lang="en-US" sz="1600" dirty="0">
                  <a:solidFill>
                    <a:schemeClr val="bg1"/>
                  </a:solidFill>
                </a:endParaRPr>
              </a:p>
            </p:txBody>
          </p:sp>
          <p:sp>
            <p:nvSpPr>
              <p:cNvPr id="57" name="TextBox 56"/>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a:solidFill>
                      <a:srgbClr val="FF0000"/>
                    </a:solidFill>
                  </a:rPr>
                  <a:t>Bad </a:t>
                </a:r>
                <a:r>
                  <a:rPr lang="en-US" sz="1600" dirty="0">
                    <a:solidFill>
                      <a:schemeClr val="bg1"/>
                    </a:solidFill>
                  </a:rPr>
                  <a:t>printing quality</a:t>
                </a:r>
              </a:p>
            </p:txBody>
          </p:sp>
        </p:grpSp>
      </p:grpSp>
      <p:grpSp>
        <p:nvGrpSpPr>
          <p:cNvPr id="66" name="Group 65"/>
          <p:cNvGrpSpPr/>
          <p:nvPr userDrawn="1"/>
        </p:nvGrpSpPr>
        <p:grpSpPr>
          <a:xfrm>
            <a:off x="44157839" y="-55065"/>
            <a:ext cx="11062139" cy="32973465"/>
            <a:chOff x="44157839" y="-55065"/>
            <a:chExt cx="11062139" cy="32973465"/>
          </a:xfrm>
        </p:grpSpPr>
        <p:sp>
          <p:nvSpPr>
            <p:cNvPr id="67" name="Rectangle 66"/>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a:solidFill>
                    <a:schemeClr val="bg1"/>
                  </a:solidFill>
                  <a:latin typeface="Trebuchet MS" pitchFamily="34" charset="0"/>
                </a:rPr>
                <a:t>QUICK START (cont.)</a:t>
              </a:r>
            </a:p>
            <a:p>
              <a:pPr algn="ctr"/>
              <a:endParaRPr lang="en-US" sz="36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r>
                <a:rPr lang="en-US" sz="2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a:solidFill>
                  <a:schemeClr val="bg1">
                    <a:lumMod val="75000"/>
                  </a:schemeClr>
                </a:solidFill>
                <a:latin typeface="Trebuchet MS" pitchFamily="34" charset="0"/>
              </a:endParaRPr>
            </a:p>
            <a:p>
              <a:pPr algn="ctr"/>
              <a:r>
                <a:rPr lang="en-US" sz="3200" b="1" baseline="0" dirty="0">
                  <a:solidFill>
                    <a:srgbClr val="FFC000"/>
                  </a:solidFill>
                  <a:latin typeface="Trebuchet MS" pitchFamily="34" charset="0"/>
                </a:rPr>
                <a:t>How to add Text</a:t>
              </a:r>
            </a:p>
            <a:p>
              <a:pPr marL="3265488" lvl="2" indent="0" algn="l" defTabSz="114300"/>
              <a:r>
                <a:rPr lang="en-US" sz="2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 </a:t>
              </a:r>
              <a:r>
                <a:rPr kumimoji="0" lang="en-US" sz="32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a:solidFill>
                  <a:schemeClr val="bg1">
                    <a:lumMod val="75000"/>
                  </a:schemeClr>
                </a:solidFill>
                <a:latin typeface="Trebuchet MS" pitchFamily="34" charset="0"/>
              </a:endParaRPr>
            </a:p>
            <a:p>
              <a:pPr marL="1518341" lvl="2" indent="0" algn="l" defTabSz="114300"/>
              <a:endParaRPr lang="en-US" sz="2400" b="0" baseline="0" dirty="0">
                <a:solidFill>
                  <a:schemeClr val="bg1">
                    <a:lumMod val="75000"/>
                  </a:schemeClr>
                </a:solidFill>
                <a:latin typeface="Trebuchet MS" pitchFamily="34" charset="0"/>
              </a:endParaRPr>
            </a:p>
            <a:p>
              <a:pPr algn="ctr"/>
              <a:r>
                <a:rPr lang="en-US" sz="3200" b="1" baseline="0" dirty="0">
                  <a:solidFill>
                    <a:srgbClr val="FFC000"/>
                  </a:solidFill>
                  <a:latin typeface="Trebuchet MS" pitchFamily="34" charset="0"/>
                </a:rPr>
                <a:t>How to add Tables</a:t>
              </a:r>
            </a:p>
            <a:p>
              <a:pPr marL="1730375" lvl="1" indent="0" algn="l" defTabSz="114300"/>
              <a:r>
                <a:rPr lang="en-US" sz="2400" b="0" baseline="0" dirty="0">
                  <a:solidFill>
                    <a:schemeClr val="bg1">
                      <a:lumMod val="75000"/>
                    </a:schemeClr>
                  </a:solidFill>
                  <a:latin typeface="Trebuchet MS" pitchFamily="34" charset="0"/>
                </a:rPr>
                <a:t>To add a table from scratch go to the INSERT menu and </a:t>
              </a:r>
              <a:br>
                <a:rPr lang="en-US" sz="2400" b="0" baseline="0" dirty="0">
                  <a:solidFill>
                    <a:schemeClr val="bg1">
                      <a:lumMod val="75000"/>
                    </a:schemeClr>
                  </a:solidFill>
                  <a:latin typeface="Trebuchet MS" pitchFamily="34" charset="0"/>
                </a:rPr>
              </a:br>
              <a:r>
                <a:rPr lang="en-US" sz="2400" b="0" baseline="0" dirty="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68" name="Object 67"/>
            <p:cNvGraphicFramePr>
              <a:graphicFrameLocks noChangeAspect="1"/>
            </p:cNvGraphicFramePr>
            <p:nvPr userDrawn="1">
              <p:extLst>
                <p:ext uri="{D42A27DB-BD31-4B8C-83A1-F6EECF244321}">
                  <p14:modId xmlns:p14="http://schemas.microsoft.com/office/powerpoint/2010/main" val="298943172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693"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69" name="Picture 68"/>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70" name="Object 69"/>
            <p:cNvGraphicFramePr>
              <a:graphicFrameLocks noChangeAspect="1"/>
            </p:cNvGraphicFramePr>
            <p:nvPr userDrawn="1">
              <p:extLst>
                <p:ext uri="{D42A27DB-BD31-4B8C-83A1-F6EECF244321}">
                  <p14:modId xmlns:p14="http://schemas.microsoft.com/office/powerpoint/2010/main" val="2574947463"/>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694"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71" name="Group 70"/>
            <p:cNvGrpSpPr/>
            <p:nvPr userDrawn="1"/>
          </p:nvGrpSpPr>
          <p:grpSpPr>
            <a:xfrm>
              <a:off x="44487207" y="29414560"/>
              <a:ext cx="10354213" cy="1265612"/>
              <a:chOff x="44200453" y="28362386"/>
              <a:chExt cx="9771399" cy="1090622"/>
            </a:xfrm>
          </p:grpSpPr>
          <p:sp>
            <p:nvSpPr>
              <p:cNvPr id="73" name="Rounded Rectangle 72"/>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4"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75" name="TextBox 74"/>
              <p:cNvSpPr txBox="1"/>
              <p:nvPr userDrawn="1"/>
            </p:nvSpPr>
            <p:spPr>
              <a:xfrm>
                <a:off x="45300663" y="28552305"/>
                <a:ext cx="8671189" cy="716099"/>
              </a:xfrm>
              <a:prstGeom prst="rect">
                <a:avLst/>
              </a:prstGeom>
              <a:noFill/>
              <a:ln>
                <a:noFill/>
              </a:ln>
            </p:spPr>
            <p:txBody>
              <a:bodyPr wrap="square" rtlCol="0">
                <a:spAutoFit/>
              </a:bodyPr>
              <a:lstStyle/>
              <a:p>
                <a:r>
                  <a:rPr lang="en-US" sz="2400" dirty="0">
                    <a:solidFill>
                      <a:schemeClr val="tx2"/>
                    </a:solidFill>
                    <a:latin typeface="Trebuchet MS" pitchFamily="34" charset="0"/>
                  </a:rPr>
                  <a:t>Student</a:t>
                </a:r>
                <a:r>
                  <a:rPr lang="en-US" sz="2400" baseline="0" dirty="0">
                    <a:solidFill>
                      <a:schemeClr val="tx2"/>
                    </a:solidFill>
                    <a:latin typeface="Trebuchet MS" pitchFamily="34" charset="0"/>
                  </a:rPr>
                  <a:t> discounts are available on our Facebook page.</a:t>
                </a:r>
                <a:br>
                  <a:rPr lang="en-US" sz="2400" baseline="0" dirty="0">
                    <a:solidFill>
                      <a:schemeClr val="tx2"/>
                    </a:solidFill>
                    <a:latin typeface="Trebuchet MS" pitchFamily="34" charset="0"/>
                  </a:rPr>
                </a:br>
                <a:r>
                  <a:rPr lang="en-US" sz="2400" baseline="0" dirty="0">
                    <a:solidFill>
                      <a:schemeClr val="tx2"/>
                    </a:solidFill>
                    <a:latin typeface="Trebuchet MS" pitchFamily="34" charset="0"/>
                  </a:rPr>
                  <a:t>Go to </a:t>
                </a:r>
                <a:r>
                  <a:rPr lang="en-US" sz="2400" u="sng" baseline="0" dirty="0">
                    <a:solidFill>
                      <a:schemeClr val="tx2"/>
                    </a:solidFill>
                    <a:latin typeface="Trebuchet MS" pitchFamily="34" charset="0"/>
                  </a:rPr>
                  <a:t>PosterPresentations.com</a:t>
                </a:r>
                <a:r>
                  <a:rPr lang="en-US" sz="2400" baseline="0" dirty="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72" name="TextBox 71"/>
            <p:cNvSpPr txBox="1"/>
            <p:nvPr userDrawn="1"/>
          </p:nvSpPr>
          <p:spPr>
            <a:xfrm>
              <a:off x="44262808" y="31169782"/>
              <a:ext cx="6870215" cy="1399638"/>
            </a:xfrm>
            <a:prstGeom prst="rect">
              <a:avLst/>
            </a:prstGeom>
            <a:noFill/>
          </p:spPr>
          <p:txBody>
            <a:bodyPr wrap="square" lIns="65304" tIns="32651" rIns="65304" bIns="32651" rtlCol="0">
              <a:spAutoFit/>
            </a:bodyPr>
            <a:lstStyle/>
            <a:p>
              <a:pPr marL="344488" indent="-344488">
                <a:lnSpc>
                  <a:spcPts val="2600"/>
                </a:lnSpc>
              </a:pPr>
              <a:r>
                <a:rPr lang="en-US" sz="2800" dirty="0">
                  <a:solidFill>
                    <a:schemeClr val="bg1"/>
                  </a:solidFill>
                </a:rPr>
                <a:t>©2015</a:t>
              </a:r>
              <a:r>
                <a:rPr lang="en-US" sz="2800" baseline="0" dirty="0">
                  <a:solidFill>
                    <a:schemeClr val="bg1"/>
                  </a:solidFill>
                </a:rPr>
                <a:t> </a:t>
              </a:r>
              <a:r>
                <a:rPr lang="en-US" sz="2800" dirty="0">
                  <a:solidFill>
                    <a:schemeClr val="bg1"/>
                  </a:solidFill>
                </a:rPr>
                <a:t>PosterPresentations.com</a:t>
              </a:r>
              <a:br>
                <a:rPr lang="en-US" sz="2800" dirty="0">
                  <a:solidFill>
                    <a:schemeClr val="bg1"/>
                  </a:solidFill>
                </a:rPr>
              </a:br>
              <a:r>
                <a:rPr lang="en-US" sz="2400" dirty="0">
                  <a:solidFill>
                    <a:schemeClr val="bg1"/>
                  </a:solidFill>
                </a:rPr>
                <a:t>2117 Fourth Street ,</a:t>
              </a:r>
              <a:r>
                <a:rPr lang="en-US" sz="2400" baseline="0" dirty="0">
                  <a:solidFill>
                    <a:schemeClr val="bg1"/>
                  </a:solidFill>
                </a:rPr>
                <a:t> Unit C        </a:t>
              </a:r>
            </a:p>
            <a:p>
              <a:pPr marL="344488" indent="0">
                <a:lnSpc>
                  <a:spcPts val="2600"/>
                </a:lnSpc>
              </a:pPr>
              <a:r>
                <a:rPr lang="en-US" sz="2400" baseline="0" dirty="0">
                  <a:solidFill>
                    <a:schemeClr val="bg1"/>
                  </a:solidFill>
                </a:rPr>
                <a:t>Berkeley CA </a:t>
              </a:r>
              <a:r>
                <a:rPr lang="en-US" sz="2000" baseline="0" dirty="0">
                  <a:solidFill>
                    <a:schemeClr val="bg1"/>
                  </a:solidFill>
                </a:rPr>
                <a:t>94710</a:t>
              </a:r>
              <a:br>
                <a:rPr lang="en-US" sz="2400" baseline="0" dirty="0">
                  <a:solidFill>
                    <a:schemeClr val="bg1"/>
                  </a:solidFill>
                </a:rPr>
              </a:br>
              <a:r>
                <a:rPr lang="en-US" sz="2400" b="1" baseline="0" dirty="0">
                  <a:solidFill>
                    <a:srgbClr val="FFFF00"/>
                  </a:solidFill>
                </a:rPr>
                <a:t>posterpresenter@gmail.com</a:t>
              </a:r>
              <a:endParaRPr lang="en-US" sz="2800"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66"/>
            </a:gs>
            <a:gs pos="18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19278" y="6086093"/>
            <a:ext cx="9356160" cy="6518685"/>
          </a:xfrm>
        </p:spPr>
        <p:txBody>
          <a:bodyPr/>
          <a:lstStyle/>
          <a:p>
            <a:r>
              <a:rPr lang="en-US" sz="3600" dirty="0">
                <a:solidFill>
                  <a:schemeClr val="tx1"/>
                </a:solidFill>
                <a:latin typeface="+mn-lt"/>
              </a:rPr>
              <a:t>The second leading cause of death for children ages 5-9 is cancer (CDC, 2016). Children are most commonly treated with conventional medicine. However, more families are considering alternative therapies to help children cope with cancer. Studies show that pediatric oncology patients have the highest use of complementary alternative medicine (CAM) (Post-White, Fitzgerald, Hageness, &amp; Sencer, 2009). </a:t>
            </a:r>
          </a:p>
          <a:p>
            <a:endParaRPr lang="en-US" sz="2800" dirty="0">
              <a:solidFill>
                <a:schemeClr val="tx1"/>
              </a:solidFill>
            </a:endParaRPr>
          </a:p>
        </p:txBody>
      </p:sp>
      <p:sp>
        <p:nvSpPr>
          <p:cNvPr id="3" name="Text Placeholder 2"/>
          <p:cNvSpPr>
            <a:spLocks noGrp="1"/>
          </p:cNvSpPr>
          <p:nvPr>
            <p:ph type="body" sz="quarter" idx="11"/>
          </p:nvPr>
        </p:nvSpPr>
        <p:spPr>
          <a:xfrm>
            <a:off x="410018" y="5482366"/>
            <a:ext cx="10196513" cy="877155"/>
          </a:xfrm>
        </p:spPr>
        <p:txBody>
          <a:bodyPr/>
          <a:lstStyle/>
          <a:p>
            <a:r>
              <a:rPr lang="en-US" sz="4500" u="none" dirty="0">
                <a:solidFill>
                  <a:schemeClr val="tx1"/>
                </a:solidFill>
              </a:rPr>
              <a:t>Background &amp; Significance</a:t>
            </a:r>
          </a:p>
        </p:txBody>
      </p:sp>
      <p:sp>
        <p:nvSpPr>
          <p:cNvPr id="6" name="Text Placeholder 5"/>
          <p:cNvSpPr>
            <a:spLocks noGrp="1"/>
          </p:cNvSpPr>
          <p:nvPr>
            <p:ph type="body" sz="quarter" idx="20"/>
          </p:nvPr>
        </p:nvSpPr>
        <p:spPr>
          <a:xfrm>
            <a:off x="16970374" y="5370953"/>
            <a:ext cx="10210799" cy="877155"/>
          </a:xfrm>
        </p:spPr>
        <p:txBody>
          <a:bodyPr/>
          <a:lstStyle/>
          <a:p>
            <a:r>
              <a:rPr lang="en-US" sz="4500" u="none" dirty="0">
                <a:solidFill>
                  <a:schemeClr val="tx1"/>
                </a:solidFill>
              </a:rPr>
              <a:t>Methods</a:t>
            </a:r>
          </a:p>
        </p:txBody>
      </p:sp>
      <p:sp>
        <p:nvSpPr>
          <p:cNvPr id="9" name="Text Placeholder 8"/>
          <p:cNvSpPr>
            <a:spLocks noGrp="1"/>
          </p:cNvSpPr>
          <p:nvPr>
            <p:ph type="body" sz="quarter" idx="23"/>
          </p:nvPr>
        </p:nvSpPr>
        <p:spPr>
          <a:xfrm>
            <a:off x="11252201" y="21030214"/>
            <a:ext cx="21421724" cy="892530"/>
          </a:xfrm>
        </p:spPr>
        <p:txBody>
          <a:bodyPr/>
          <a:lstStyle/>
          <a:p>
            <a:pPr algn="ctr"/>
            <a:endParaRPr lang="en-US" sz="2800" b="1" dirty="0">
              <a:solidFill>
                <a:schemeClr val="tx1"/>
              </a:solidFill>
            </a:endParaRPr>
          </a:p>
        </p:txBody>
      </p:sp>
      <p:sp>
        <p:nvSpPr>
          <p:cNvPr id="11" name="Text Placeholder 10"/>
          <p:cNvSpPr>
            <a:spLocks noGrp="1"/>
          </p:cNvSpPr>
          <p:nvPr>
            <p:ph type="body" sz="quarter" idx="25"/>
          </p:nvPr>
        </p:nvSpPr>
        <p:spPr>
          <a:xfrm>
            <a:off x="32874544" y="5860175"/>
            <a:ext cx="10201275" cy="877155"/>
          </a:xfrm>
        </p:spPr>
        <p:txBody>
          <a:bodyPr/>
          <a:lstStyle/>
          <a:p>
            <a:r>
              <a:rPr lang="en-US" sz="4500" u="none" dirty="0">
                <a:solidFill>
                  <a:schemeClr val="tx1"/>
                </a:solidFill>
              </a:rPr>
              <a:t>Results</a:t>
            </a:r>
          </a:p>
        </p:txBody>
      </p:sp>
      <p:sp>
        <p:nvSpPr>
          <p:cNvPr id="12" name="Text Placeholder 11"/>
          <p:cNvSpPr>
            <a:spLocks noGrp="1"/>
          </p:cNvSpPr>
          <p:nvPr>
            <p:ph type="body" sz="quarter" idx="26"/>
          </p:nvPr>
        </p:nvSpPr>
        <p:spPr>
          <a:xfrm>
            <a:off x="33444677" y="6591956"/>
            <a:ext cx="9773288" cy="5410690"/>
          </a:xfrm>
        </p:spPr>
        <p:txBody>
          <a:bodyPr/>
          <a:lstStyle/>
          <a:p>
            <a:r>
              <a:rPr lang="en-US" sz="3600" dirty="0">
                <a:solidFill>
                  <a:schemeClr val="tx1"/>
                </a:solidFill>
                <a:latin typeface="+mn-lt"/>
              </a:rPr>
              <a:t>After a thorough review of the literature and removal of duplicates, 258 studies were found. Seven studies were selected for inclusion. Of the 7 studies included in this review, 1 study focused on arts and crafts and 5 studies focused on music interventions. There was 1 study that included all three interventions (arts and crafts, music, and dance).</a:t>
            </a:r>
          </a:p>
          <a:p>
            <a:endParaRPr lang="en-US" sz="2800" dirty="0">
              <a:solidFill>
                <a:schemeClr val="tx1"/>
              </a:solidFill>
              <a:latin typeface="+mn-lt"/>
            </a:endParaRPr>
          </a:p>
        </p:txBody>
      </p:sp>
      <p:sp>
        <p:nvSpPr>
          <p:cNvPr id="13" name="Text Placeholder 12"/>
          <p:cNvSpPr>
            <a:spLocks noGrp="1"/>
          </p:cNvSpPr>
          <p:nvPr>
            <p:ph type="body" sz="quarter" idx="27"/>
          </p:nvPr>
        </p:nvSpPr>
        <p:spPr>
          <a:xfrm>
            <a:off x="33016690" y="12580929"/>
            <a:ext cx="10201275" cy="1569652"/>
          </a:xfrm>
        </p:spPr>
        <p:txBody>
          <a:bodyPr/>
          <a:lstStyle/>
          <a:p>
            <a:r>
              <a:rPr lang="en-US" sz="4500" u="none" dirty="0">
                <a:solidFill>
                  <a:schemeClr val="tx1"/>
                </a:solidFill>
              </a:rPr>
              <a:t>Future Directions and Nursing Implications </a:t>
            </a:r>
          </a:p>
        </p:txBody>
      </p:sp>
      <p:sp>
        <p:nvSpPr>
          <p:cNvPr id="14" name="Text Placeholder 13"/>
          <p:cNvSpPr>
            <a:spLocks noGrp="1"/>
          </p:cNvSpPr>
          <p:nvPr>
            <p:ph type="body" sz="quarter" idx="28"/>
          </p:nvPr>
        </p:nvSpPr>
        <p:spPr>
          <a:xfrm>
            <a:off x="33444677" y="13846731"/>
            <a:ext cx="9627391" cy="7220416"/>
          </a:xfrm>
        </p:spPr>
        <p:txBody>
          <a:bodyPr/>
          <a:lstStyle/>
          <a:p>
            <a:r>
              <a:rPr lang="en-US" sz="3600" dirty="0">
                <a:solidFill>
                  <a:schemeClr val="tx1"/>
                </a:solidFill>
                <a:latin typeface="+mn-lt"/>
              </a:rPr>
              <a:t>The role of a nurse is to provide holistic care to patients by considering all factors that contribute to stress and positive outcomes. </a:t>
            </a:r>
          </a:p>
          <a:p>
            <a:r>
              <a:rPr lang="en-US" sz="3600" dirty="0">
                <a:solidFill>
                  <a:schemeClr val="tx1"/>
                </a:solidFill>
                <a:latin typeface="+mn-lt"/>
              </a:rPr>
              <a:t>Evidence suggests a positive impact of the use of art interventions in coping with cancer in a pediatric population. Future studies need to include the duration of art interventions to further assess if there is an influence on benefits of coping with cancer. Conceptual model of risk and resistance factors would support ongoing research on coping in pediatric cancer patients (Wallander et al., 1989).</a:t>
            </a:r>
          </a:p>
        </p:txBody>
      </p:sp>
      <p:sp>
        <p:nvSpPr>
          <p:cNvPr id="15" name="Text Placeholder 14"/>
          <p:cNvSpPr>
            <a:spLocks noGrp="1"/>
          </p:cNvSpPr>
          <p:nvPr>
            <p:ph type="body" sz="quarter" idx="29"/>
          </p:nvPr>
        </p:nvSpPr>
        <p:spPr>
          <a:xfrm>
            <a:off x="33043812" y="21743648"/>
            <a:ext cx="10201275" cy="877155"/>
          </a:xfrm>
        </p:spPr>
        <p:txBody>
          <a:bodyPr/>
          <a:lstStyle/>
          <a:p>
            <a:r>
              <a:rPr lang="en-US" sz="4500" u="none" dirty="0">
                <a:solidFill>
                  <a:schemeClr val="tx1"/>
                </a:solidFill>
              </a:rPr>
              <a:t>Conclusion</a:t>
            </a:r>
          </a:p>
        </p:txBody>
      </p:sp>
      <p:sp>
        <p:nvSpPr>
          <p:cNvPr id="16" name="Text Placeholder 15"/>
          <p:cNvSpPr>
            <a:spLocks noGrp="1"/>
          </p:cNvSpPr>
          <p:nvPr>
            <p:ph type="body" sz="quarter" idx="30"/>
          </p:nvPr>
        </p:nvSpPr>
        <p:spPr>
          <a:xfrm>
            <a:off x="33582770" y="22311838"/>
            <a:ext cx="9662317" cy="5447623"/>
          </a:xfrm>
        </p:spPr>
        <p:txBody>
          <a:bodyPr/>
          <a:lstStyle/>
          <a:p>
            <a:r>
              <a:rPr lang="en-US" sz="3600" dirty="0">
                <a:solidFill>
                  <a:schemeClr val="tx1"/>
                </a:solidFill>
                <a:latin typeface="+mn-lt"/>
              </a:rPr>
              <a:t>Findings suggest evidence of reduced anxiety, stress, and improved self-esteem amongst children with cancer who received various art interventions, however, there is a lack of evidence on the duration of art interventions and their impact.  Further systematic studies should be conducted to explore the duration of art interventions that yield the most therapeutic results in stress coping in pediatric patients. </a:t>
            </a:r>
          </a:p>
        </p:txBody>
      </p:sp>
      <p:sp>
        <p:nvSpPr>
          <p:cNvPr id="17" name="Text Placeholder 16"/>
          <p:cNvSpPr>
            <a:spLocks noGrp="1"/>
          </p:cNvSpPr>
          <p:nvPr>
            <p:ph type="body" sz="quarter" idx="96"/>
          </p:nvPr>
        </p:nvSpPr>
        <p:spPr>
          <a:xfrm>
            <a:off x="11679140" y="5895411"/>
            <a:ext cx="20635500" cy="1569638"/>
          </a:xfrm>
        </p:spPr>
        <p:txBody>
          <a:bodyPr/>
          <a:lstStyle/>
          <a:p>
            <a:r>
              <a:rPr lang="en-US" sz="3600" dirty="0">
                <a:solidFill>
                  <a:schemeClr val="tx1"/>
                </a:solidFill>
                <a:latin typeface="+mn-lt"/>
              </a:rPr>
              <a:t>The research was conducted in the form of an integrative review of literature design using Whittemore and Knafl’s methodology (2005). </a:t>
            </a:r>
            <a:endParaRPr lang="en-US" sz="2800" dirty="0">
              <a:solidFill>
                <a:schemeClr val="tx1"/>
              </a:solidFill>
            </a:endParaRPr>
          </a:p>
        </p:txBody>
      </p:sp>
      <p:sp>
        <p:nvSpPr>
          <p:cNvPr id="19" name="Text Placeholder 18"/>
          <p:cNvSpPr>
            <a:spLocks noGrp="1"/>
          </p:cNvSpPr>
          <p:nvPr>
            <p:ph type="body" sz="quarter" idx="150"/>
          </p:nvPr>
        </p:nvSpPr>
        <p:spPr>
          <a:xfrm>
            <a:off x="10663236" y="2431455"/>
            <a:ext cx="21421724" cy="1280160"/>
          </a:xfrm>
        </p:spPr>
        <p:txBody>
          <a:bodyPr>
            <a:normAutofit/>
          </a:bodyPr>
          <a:lstStyle/>
          <a:p>
            <a:r>
              <a:rPr lang="en-US" sz="5500" dirty="0"/>
              <a:t>Brenda Pacheco</a:t>
            </a:r>
          </a:p>
        </p:txBody>
      </p:sp>
      <p:sp>
        <p:nvSpPr>
          <p:cNvPr id="43" name="Text Placeholder 42"/>
          <p:cNvSpPr>
            <a:spLocks noGrp="1"/>
          </p:cNvSpPr>
          <p:nvPr>
            <p:ph type="body" sz="quarter" idx="184"/>
          </p:nvPr>
        </p:nvSpPr>
        <p:spPr>
          <a:xfrm>
            <a:off x="10581595" y="3311189"/>
            <a:ext cx="21421724" cy="1163782"/>
          </a:xfrm>
        </p:spPr>
        <p:txBody>
          <a:bodyPr>
            <a:normAutofit/>
          </a:bodyPr>
          <a:lstStyle/>
          <a:p>
            <a:r>
              <a:rPr lang="en-US" sz="4500" dirty="0"/>
              <a:t>Research Advisor: Kim Amer, PhD, RN</a:t>
            </a:r>
          </a:p>
        </p:txBody>
      </p:sp>
      <p:sp>
        <p:nvSpPr>
          <p:cNvPr id="44" name="Text Placeholder 43"/>
          <p:cNvSpPr>
            <a:spLocks noGrp="1"/>
          </p:cNvSpPr>
          <p:nvPr>
            <p:ph type="body" sz="quarter" idx="185"/>
          </p:nvPr>
        </p:nvSpPr>
        <p:spPr>
          <a:xfrm>
            <a:off x="9531348" y="460263"/>
            <a:ext cx="23512464" cy="1746386"/>
          </a:xfrm>
        </p:spPr>
        <p:txBody>
          <a:bodyPr>
            <a:noAutofit/>
          </a:bodyPr>
          <a:lstStyle/>
          <a:p>
            <a:r>
              <a:rPr lang="en-US" sz="6500" dirty="0"/>
              <a:t>Complementary Art Interventions for Children Coping with Cancer:</a:t>
            </a:r>
          </a:p>
          <a:p>
            <a:r>
              <a:rPr lang="en-US" sz="6500" dirty="0"/>
              <a:t>An Integrative Literature Review</a:t>
            </a:r>
          </a:p>
          <a:p>
            <a:endParaRPr lang="en-US" sz="6500" dirty="0"/>
          </a:p>
        </p:txBody>
      </p:sp>
      <p:sp>
        <p:nvSpPr>
          <p:cNvPr id="20" name="Text Placeholder 2"/>
          <p:cNvSpPr txBox="1">
            <a:spLocks/>
          </p:cNvSpPr>
          <p:nvPr/>
        </p:nvSpPr>
        <p:spPr>
          <a:xfrm>
            <a:off x="716524" y="12654510"/>
            <a:ext cx="10196513" cy="877155"/>
          </a:xfrm>
          <a:prstGeom prst="rect">
            <a:avLst/>
          </a:prstGeom>
          <a:noFill/>
        </p:spPr>
        <p:txBody>
          <a:bodyPr wrap="square" lIns="91436" tIns="91436" rIns="91436" bIns="91436"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sz="4500" u="none" dirty="0">
                <a:solidFill>
                  <a:schemeClr val="tx1"/>
                </a:solidFill>
              </a:rPr>
              <a:t>Problem and Purpose of Study</a:t>
            </a:r>
          </a:p>
        </p:txBody>
      </p:sp>
      <p:sp>
        <p:nvSpPr>
          <p:cNvPr id="21" name="Text Placeholder 1"/>
          <p:cNvSpPr txBox="1">
            <a:spLocks/>
          </p:cNvSpPr>
          <p:nvPr/>
        </p:nvSpPr>
        <p:spPr>
          <a:xfrm>
            <a:off x="1048055" y="13250977"/>
            <a:ext cx="9158923" cy="10322804"/>
          </a:xfrm>
          <a:prstGeom prst="rect">
            <a:avLst/>
          </a:prstGeom>
        </p:spPr>
        <p:txBody>
          <a:bodyPr wrap="square" lIns="228589" tIns="228589" rIns="228589" bIns="228589">
            <a:spAutoFit/>
          </a:bodyPr>
          <a:lstStyle>
            <a:lvl1pPr marL="0" indent="0" algn="l" defTabSz="4388900" rtl="0" eaLnBrk="1" latinLnBrk="0" hangingPunct="1">
              <a:spcBef>
                <a:spcPct val="20000"/>
              </a:spcBef>
              <a:buFont typeface="Arial" pitchFamily="34" charset="0"/>
              <a:buNone/>
              <a:defRPr sz="2500" kern="1200">
                <a:solidFill>
                  <a:schemeClr val="accent5">
                    <a:lumMod val="50000"/>
                  </a:schemeClr>
                </a:solidFill>
                <a:latin typeface="Times New Roman" panose="02020603050405020304" pitchFamily="18" charset="0"/>
                <a:ea typeface="+mn-ea"/>
                <a:cs typeface="Times New Roman" panose="02020603050405020304" pitchFamily="18" charset="0"/>
              </a:defRPr>
            </a:lvl1pPr>
            <a:lvl2pPr marL="1485825" indent="-571471"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2pPr>
            <a:lvl3pPr marL="2057297" indent="-571471"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3pPr>
            <a:lvl4pPr marL="2685916" indent="-628619"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4pPr>
            <a:lvl5pPr marL="3143093" indent="-457177"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sz="3600" dirty="0">
                <a:solidFill>
                  <a:schemeClr val="tx1"/>
                </a:solidFill>
                <a:latin typeface="+mn-lt"/>
              </a:rPr>
              <a:t>A cancer diagnosis is a situational crisis that affects patients and their families (Docherty et al., 2013). An important role of the nurse is to provide holistic care to the patient as well as the family. Considering the popularity of CAM use in adult oncology patients, an integrative literature review on a subset of CAM; art interventions for children with cancer, would be very useful. </a:t>
            </a:r>
          </a:p>
          <a:p>
            <a:r>
              <a:rPr lang="en-US" sz="3600" dirty="0">
                <a:solidFill>
                  <a:schemeClr val="tx1"/>
                </a:solidFill>
                <a:latin typeface="+mn-lt"/>
              </a:rPr>
              <a:t>The aims of this integrative review were:</a:t>
            </a:r>
          </a:p>
          <a:p>
            <a:pPr marL="571500" indent="-571500">
              <a:buFont typeface="Arial" panose="020B0604020202020204" pitchFamily="34" charset="0"/>
              <a:buChar char="•"/>
            </a:pPr>
            <a:r>
              <a:rPr lang="en-US" sz="3600" dirty="0">
                <a:solidFill>
                  <a:schemeClr val="tx1"/>
                </a:solidFill>
                <a:latin typeface="+mn-lt"/>
              </a:rPr>
              <a:t>Determine if art interventions impact coping with cancer in a pediatric population.</a:t>
            </a:r>
          </a:p>
          <a:p>
            <a:pPr marL="571500" indent="-571500">
              <a:buFont typeface="Arial" panose="020B0604020202020204" pitchFamily="34" charset="0"/>
              <a:buChar char="•"/>
            </a:pPr>
            <a:r>
              <a:rPr lang="en-US" sz="3600" dirty="0">
                <a:solidFill>
                  <a:schemeClr val="tx1"/>
                </a:solidFill>
                <a:latin typeface="+mn-lt"/>
              </a:rPr>
              <a:t>Determine if the duration of the art intervention influences the impact on coping. </a:t>
            </a:r>
          </a:p>
          <a:p>
            <a:endParaRPr lang="en-US" sz="3600" dirty="0">
              <a:solidFill>
                <a:schemeClr val="tx1"/>
              </a:solidFill>
            </a:endParaRPr>
          </a:p>
        </p:txBody>
      </p:sp>
      <p:sp>
        <p:nvSpPr>
          <p:cNvPr id="37" name="Text Placeholder 9"/>
          <p:cNvSpPr>
            <a:spLocks noGrp="1"/>
          </p:cNvSpPr>
          <p:nvPr>
            <p:ph type="body" sz="quarter" idx="24"/>
          </p:nvPr>
        </p:nvSpPr>
        <p:spPr>
          <a:xfrm>
            <a:off x="11452820" y="7465049"/>
            <a:ext cx="21421724" cy="877155"/>
          </a:xfrm>
        </p:spPr>
        <p:txBody>
          <a:bodyPr/>
          <a:lstStyle/>
          <a:p>
            <a:r>
              <a:rPr lang="en-US" sz="4500" u="none" dirty="0">
                <a:solidFill>
                  <a:schemeClr val="tx1"/>
                </a:solidFill>
              </a:rPr>
              <a:t>Conceptual Framework</a:t>
            </a:r>
          </a:p>
        </p:txBody>
      </p:sp>
      <p:sp>
        <p:nvSpPr>
          <p:cNvPr id="42" name="Rectangle 17"/>
          <p:cNvSpPr>
            <a:spLocks noChangeArrowheads="1"/>
          </p:cNvSpPr>
          <p:nvPr/>
        </p:nvSpPr>
        <p:spPr bwMode="auto">
          <a:xfrm>
            <a:off x="21832888" y="8763000"/>
            <a:ext cx="438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7" name="Picture 6">
            <a:extLst>
              <a:ext uri="{FF2B5EF4-FFF2-40B4-BE49-F238E27FC236}">
                <a16:creationId xmlns:a16="http://schemas.microsoft.com/office/drawing/2014/main" id="{B7F3BB92-2D47-4332-8500-AC32CA027E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61232" y="832385"/>
            <a:ext cx="2051990" cy="3305175"/>
          </a:xfrm>
          <a:prstGeom prst="rect">
            <a:avLst/>
          </a:prstGeom>
        </p:spPr>
      </p:pic>
      <p:pic>
        <p:nvPicPr>
          <p:cNvPr id="4" name="Picture 3">
            <a:extLst>
              <a:ext uri="{FF2B5EF4-FFF2-40B4-BE49-F238E27FC236}">
                <a16:creationId xmlns:a16="http://schemas.microsoft.com/office/drawing/2014/main" id="{5B8CC227-A6F6-49B7-8F9D-841456C437BD}"/>
              </a:ext>
            </a:extLst>
          </p:cNvPr>
          <p:cNvPicPr>
            <a:picLocks noChangeAspect="1"/>
          </p:cNvPicPr>
          <p:nvPr/>
        </p:nvPicPr>
        <p:blipFill>
          <a:blip r:embed="rId4"/>
          <a:stretch>
            <a:fillRect/>
          </a:stretch>
        </p:blipFill>
        <p:spPr>
          <a:xfrm>
            <a:off x="11759306" y="8521375"/>
            <a:ext cx="13800933" cy="15128908"/>
          </a:xfrm>
          <a:prstGeom prst="rect">
            <a:avLst/>
          </a:prstGeom>
          <a:noFill/>
          <a:ln>
            <a:solidFill>
              <a:srgbClr val="2C556E"/>
            </a:solidFill>
          </a:ln>
        </p:spPr>
      </p:pic>
      <p:sp>
        <p:nvSpPr>
          <p:cNvPr id="5" name="TextBox 4">
            <a:extLst>
              <a:ext uri="{FF2B5EF4-FFF2-40B4-BE49-F238E27FC236}">
                <a16:creationId xmlns:a16="http://schemas.microsoft.com/office/drawing/2014/main" id="{36CA0D94-B332-471E-A2E2-CB158236A278}"/>
              </a:ext>
            </a:extLst>
          </p:cNvPr>
          <p:cNvSpPr txBox="1"/>
          <p:nvPr/>
        </p:nvSpPr>
        <p:spPr>
          <a:xfrm>
            <a:off x="11759306" y="24304501"/>
            <a:ext cx="11237353" cy="646331"/>
          </a:xfrm>
          <a:prstGeom prst="rect">
            <a:avLst/>
          </a:prstGeom>
          <a:noFill/>
        </p:spPr>
        <p:txBody>
          <a:bodyPr wrap="square" rtlCol="0">
            <a:spAutoFit/>
          </a:bodyPr>
          <a:lstStyle/>
          <a:p>
            <a:pPr>
              <a:tabLst>
                <a:tab pos="228600" algn="l"/>
              </a:tabLst>
            </a:pPr>
            <a:r>
              <a:rPr lang="en-US" sz="3600" b="1" dirty="0">
                <a:ea typeface="MS Mincho" panose="02020609040205080304" pitchFamily="49" charset="-128"/>
                <a:cs typeface="Times New Roman" panose="02020603050405020304" pitchFamily="18" charset="0"/>
              </a:rPr>
              <a:t>Figure 1.</a:t>
            </a:r>
            <a:r>
              <a:rPr lang="en-US" sz="3600" dirty="0">
                <a:ea typeface="MS Mincho" panose="02020609040205080304" pitchFamily="49" charset="-128"/>
                <a:cs typeface="Times New Roman" panose="02020603050405020304" pitchFamily="18" charset="0"/>
              </a:rPr>
              <a:t> Conceptual model of risk and resistance factors. </a:t>
            </a:r>
            <a:endParaRPr lang="en-US" sz="3600" dirty="0">
              <a:effectLst/>
              <a:ea typeface="MS Mincho" panose="02020609040205080304" pitchFamily="49" charset="-128"/>
              <a:cs typeface="Times New Roman" panose="02020603050405020304" pitchFamily="18" charset="0"/>
            </a:endParaRPr>
          </a:p>
        </p:txBody>
      </p:sp>
      <p:pic>
        <p:nvPicPr>
          <p:cNvPr id="10" name="Picture 9">
            <a:extLst>
              <a:ext uri="{FF2B5EF4-FFF2-40B4-BE49-F238E27FC236}">
                <a16:creationId xmlns:a16="http://schemas.microsoft.com/office/drawing/2014/main" id="{13C7084B-D819-4A92-8C53-0A8A50113EC9}"/>
              </a:ext>
            </a:extLst>
          </p:cNvPr>
          <p:cNvPicPr>
            <a:picLocks noChangeAspect="1"/>
          </p:cNvPicPr>
          <p:nvPr/>
        </p:nvPicPr>
        <p:blipFill>
          <a:blip r:embed="rId5"/>
          <a:stretch>
            <a:fillRect/>
          </a:stretch>
        </p:blipFill>
        <p:spPr>
          <a:xfrm>
            <a:off x="1970777" y="921742"/>
            <a:ext cx="2876550" cy="3019425"/>
          </a:xfrm>
          <a:prstGeom prst="rect">
            <a:avLst/>
          </a:prstGeom>
        </p:spPr>
      </p:pic>
      <p:pic>
        <p:nvPicPr>
          <p:cNvPr id="22" name="Picture 21">
            <a:extLst>
              <a:ext uri="{FF2B5EF4-FFF2-40B4-BE49-F238E27FC236}">
                <a16:creationId xmlns:a16="http://schemas.microsoft.com/office/drawing/2014/main" id="{9F1DEFA0-7860-466C-9AC8-C580EE4984E0}"/>
              </a:ext>
            </a:extLst>
          </p:cNvPr>
          <p:cNvPicPr>
            <a:picLocks noChangeAspect="1"/>
          </p:cNvPicPr>
          <p:nvPr/>
        </p:nvPicPr>
        <p:blipFill>
          <a:blip r:embed="rId6"/>
          <a:stretch>
            <a:fillRect/>
          </a:stretch>
        </p:blipFill>
        <p:spPr>
          <a:xfrm>
            <a:off x="36649015" y="739836"/>
            <a:ext cx="5715000" cy="3305175"/>
          </a:xfrm>
          <a:prstGeom prst="rect">
            <a:avLst/>
          </a:prstGeom>
        </p:spPr>
      </p:pic>
      <p:sp>
        <p:nvSpPr>
          <p:cNvPr id="30" name="TextBox 29">
            <a:extLst>
              <a:ext uri="{FF2B5EF4-FFF2-40B4-BE49-F238E27FC236}">
                <a16:creationId xmlns:a16="http://schemas.microsoft.com/office/drawing/2014/main" id="{CE0C9165-0BA4-4ED5-8389-7DEFFC9C5F47}"/>
              </a:ext>
            </a:extLst>
          </p:cNvPr>
          <p:cNvSpPr txBox="1"/>
          <p:nvPr/>
        </p:nvSpPr>
        <p:spPr>
          <a:xfrm>
            <a:off x="12041747" y="26610669"/>
            <a:ext cx="19200253" cy="646331"/>
          </a:xfrm>
          <a:prstGeom prst="rect">
            <a:avLst/>
          </a:prstGeom>
          <a:noFill/>
        </p:spPr>
        <p:txBody>
          <a:bodyPr wrap="square" rtlCol="0">
            <a:spAutoFit/>
          </a:bodyPr>
          <a:lstStyle/>
          <a:p>
            <a:endParaRPr lang="en-US" sz="3600" dirty="0">
              <a:latin typeface="Times New Roman" panose="02020603050405020304" pitchFamily="18" charset="0"/>
              <a:cs typeface="Times New Roman" panose="02020603050405020304" pitchFamily="18" charset="0"/>
            </a:endParaRPr>
          </a:p>
        </p:txBody>
      </p:sp>
      <p:sp>
        <p:nvSpPr>
          <p:cNvPr id="31" name="Text Placeholder 2">
            <a:extLst>
              <a:ext uri="{FF2B5EF4-FFF2-40B4-BE49-F238E27FC236}">
                <a16:creationId xmlns:a16="http://schemas.microsoft.com/office/drawing/2014/main" id="{DEA4B5D5-FF51-4963-AE4F-D36C117AF238}"/>
              </a:ext>
            </a:extLst>
          </p:cNvPr>
          <p:cNvSpPr txBox="1">
            <a:spLocks/>
          </p:cNvSpPr>
          <p:nvPr/>
        </p:nvSpPr>
        <p:spPr>
          <a:xfrm>
            <a:off x="78924" y="22819154"/>
            <a:ext cx="10196513" cy="877155"/>
          </a:xfrm>
          <a:prstGeom prst="rect">
            <a:avLst/>
          </a:prstGeom>
          <a:noFill/>
        </p:spPr>
        <p:txBody>
          <a:bodyPr wrap="square" lIns="91436" tIns="91436" rIns="91436" bIns="91436"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sz="4500" u="none" dirty="0">
                <a:solidFill>
                  <a:schemeClr val="tx1"/>
                </a:solidFill>
              </a:rPr>
              <a:t>Limitations</a:t>
            </a:r>
          </a:p>
        </p:txBody>
      </p:sp>
      <p:sp>
        <p:nvSpPr>
          <p:cNvPr id="18" name="TextBox 17">
            <a:extLst>
              <a:ext uri="{FF2B5EF4-FFF2-40B4-BE49-F238E27FC236}">
                <a16:creationId xmlns:a16="http://schemas.microsoft.com/office/drawing/2014/main" id="{ECDC44F1-5298-466E-B99E-ABF45C3CA69E}"/>
              </a:ext>
            </a:extLst>
          </p:cNvPr>
          <p:cNvSpPr txBox="1"/>
          <p:nvPr/>
        </p:nvSpPr>
        <p:spPr>
          <a:xfrm>
            <a:off x="827102" y="23519670"/>
            <a:ext cx="9260099" cy="2862322"/>
          </a:xfrm>
          <a:prstGeom prst="rect">
            <a:avLst/>
          </a:prstGeom>
          <a:noFill/>
        </p:spPr>
        <p:txBody>
          <a:bodyPr wrap="square" rtlCol="0">
            <a:spAutoFit/>
          </a:bodyPr>
          <a:lstStyle/>
          <a:p>
            <a:r>
              <a:rPr lang="en-US" sz="3600" dirty="0"/>
              <a:t>A  limitation was the use of only 7 articles to complete this integrative literature review. Of the 7 articles found, only one article was used that included dance and only one that included the use of arts and crafts as an intervention.</a:t>
            </a:r>
            <a:endParaRPr lang="en-US" sz="3600" dirty="0">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CC86433F-8D81-41A3-A6DB-0F2E734B44DD}"/>
              </a:ext>
            </a:extLst>
          </p:cNvPr>
          <p:cNvSpPr txBox="1"/>
          <p:nvPr/>
        </p:nvSpPr>
        <p:spPr>
          <a:xfrm>
            <a:off x="11689092" y="25700954"/>
            <a:ext cx="20949181" cy="1754326"/>
          </a:xfrm>
          <a:prstGeom prst="rect">
            <a:avLst/>
          </a:prstGeom>
          <a:noFill/>
        </p:spPr>
        <p:txBody>
          <a:bodyPr wrap="square" rtlCol="0">
            <a:spAutoFit/>
          </a:bodyPr>
          <a:lstStyle/>
          <a:p>
            <a:r>
              <a:rPr lang="en-US" sz="3600" dirty="0">
                <a:ea typeface="Times New Roman" panose="02020603050405020304" pitchFamily="18" charset="0"/>
              </a:rPr>
              <a:t>Conceptual model of risk and resistance (Figure 1) provides a better understanding of the different variables involved in a child’s coping with cancer. The factors that were identified in Wallander et al (1989) framework that pertain to cancer include disease, disability, psychosocial stressors, and resistance factors (Amer, 1999). </a:t>
            </a:r>
            <a:endParaRPr lang="en-US" sz="3600" dirty="0">
              <a:cs typeface="Times New Roman" panose="02020603050405020304" pitchFamily="18" charset="0"/>
            </a:endParaRPr>
          </a:p>
        </p:txBody>
      </p:sp>
      <p:sp>
        <p:nvSpPr>
          <p:cNvPr id="28" name="TextBox 27">
            <a:extLst>
              <a:ext uri="{FF2B5EF4-FFF2-40B4-BE49-F238E27FC236}">
                <a16:creationId xmlns:a16="http://schemas.microsoft.com/office/drawing/2014/main" id="{986ABB56-6568-44EA-AEF9-F3F0A7E1963A}"/>
              </a:ext>
            </a:extLst>
          </p:cNvPr>
          <p:cNvSpPr txBox="1"/>
          <p:nvPr/>
        </p:nvSpPr>
        <p:spPr>
          <a:xfrm>
            <a:off x="258072" y="28449986"/>
            <a:ext cx="43375055" cy="4401205"/>
          </a:xfrm>
          <a:prstGeom prst="rect">
            <a:avLst/>
          </a:prstGeom>
          <a:solidFill>
            <a:srgbClr val="2C556E"/>
          </a:solidFill>
        </p:spPr>
        <p:txBody>
          <a:bodyPr wrap="square" rtlCol="0">
            <a:spAutoFit/>
          </a:bodyPr>
          <a:lstStyle/>
          <a:p>
            <a:r>
              <a:rPr lang="en-US" sz="3400" dirty="0">
                <a:solidFill>
                  <a:schemeClr val="bg1"/>
                </a:solidFill>
                <a:ea typeface="Calibri" panose="020F0502020204030204" pitchFamily="34" charset="0"/>
                <a:cs typeface="Times New Roman" panose="02020603050405020304" pitchFamily="18" charset="0"/>
              </a:rPr>
              <a:t>References</a:t>
            </a:r>
          </a:p>
          <a:p>
            <a:r>
              <a:rPr lang="en-US" sz="3400" dirty="0">
                <a:solidFill>
                  <a:schemeClr val="bg1"/>
                </a:solidFill>
                <a:ea typeface="Calibri" panose="020F0502020204030204" pitchFamily="34" charset="0"/>
                <a:cs typeface="Times New Roman" panose="02020603050405020304" pitchFamily="18" charset="0"/>
              </a:rPr>
              <a:t>Amer, K. (1999). Children's adaptation to insulin dependent diabetes mellitus: A critical review of the literature. </a:t>
            </a:r>
            <a:r>
              <a:rPr lang="en-US" sz="3400" i="1" dirty="0">
                <a:solidFill>
                  <a:schemeClr val="bg1"/>
                </a:solidFill>
                <a:ea typeface="Calibri" panose="020F0502020204030204" pitchFamily="34" charset="0"/>
                <a:cs typeface="Times New Roman" panose="02020603050405020304" pitchFamily="18" charset="0"/>
              </a:rPr>
              <a:t>Pediatric Nursing</a:t>
            </a:r>
            <a:r>
              <a:rPr lang="en-US" sz="3400" dirty="0">
                <a:solidFill>
                  <a:schemeClr val="bg1"/>
                </a:solidFill>
                <a:ea typeface="Calibri" panose="020F0502020204030204" pitchFamily="34" charset="0"/>
                <a:cs typeface="Times New Roman" panose="02020603050405020304" pitchFamily="18" charset="0"/>
              </a:rPr>
              <a:t>, </a:t>
            </a:r>
            <a:r>
              <a:rPr lang="en-US" sz="3400" i="1" dirty="0">
                <a:solidFill>
                  <a:schemeClr val="bg1"/>
                </a:solidFill>
                <a:ea typeface="Calibri" panose="020F0502020204030204" pitchFamily="34" charset="0"/>
                <a:cs typeface="Times New Roman" panose="02020603050405020304" pitchFamily="18" charset="0"/>
              </a:rPr>
              <a:t>25</a:t>
            </a:r>
            <a:r>
              <a:rPr lang="en-US" sz="3400" dirty="0">
                <a:solidFill>
                  <a:schemeClr val="bg1"/>
                </a:solidFill>
                <a:ea typeface="Calibri" panose="020F0502020204030204" pitchFamily="34" charset="0"/>
                <a:cs typeface="Times New Roman" panose="02020603050405020304" pitchFamily="18" charset="0"/>
              </a:rPr>
              <a:t>(6), 627-641. Retrieved from  https://search.proquest.com/openview/7b5c5e3db21cf46dcaa536f6fa05767b/1?pq-origsite=gscholar&amp;cbl=47659 </a:t>
            </a:r>
          </a:p>
          <a:p>
            <a:r>
              <a:rPr lang="en-US" sz="3400" dirty="0">
                <a:solidFill>
                  <a:schemeClr val="bg1"/>
                </a:solidFill>
              </a:rPr>
              <a:t>Centers for Disease Control and Prevention. (2016). </a:t>
            </a:r>
            <a:r>
              <a:rPr lang="en-US" sz="3400" i="1" dirty="0">
                <a:solidFill>
                  <a:schemeClr val="bg1"/>
                </a:solidFill>
              </a:rPr>
              <a:t>Ten leading causes of death and injury. </a:t>
            </a:r>
            <a:r>
              <a:rPr lang="en-US" sz="3400" dirty="0">
                <a:solidFill>
                  <a:schemeClr val="bg1"/>
                </a:solidFill>
              </a:rPr>
              <a:t>Retrieved from https://www.cdc.gov/injury/wisqars/leadingcauses.html</a:t>
            </a:r>
            <a:endParaRPr lang="en-US" sz="3400" dirty="0">
              <a:solidFill>
                <a:schemeClr val="bg1"/>
              </a:solidFill>
              <a:ea typeface="Calibri" panose="020F0502020204030204" pitchFamily="34" charset="0"/>
              <a:cs typeface="Times New Roman" panose="02020603050405020304" pitchFamily="18" charset="0"/>
            </a:endParaRPr>
          </a:p>
          <a:p>
            <a:r>
              <a:rPr lang="en-US" sz="3400" dirty="0">
                <a:solidFill>
                  <a:schemeClr val="bg1"/>
                </a:solidFill>
                <a:ea typeface="Calibri" panose="020F0502020204030204" pitchFamily="34" charset="0"/>
                <a:cs typeface="Times New Roman" panose="02020603050405020304" pitchFamily="18" charset="0"/>
              </a:rPr>
              <a:t>Conceptual model of risk and resistance factors. Adapted from “Family resources as resistance factors for psychological maladjustment in chronically ill and handicapped children,” by J. L. Wallander, J. W. Varni, L. Babani, H.T. Banis, and K.T. Wilcox, 1989, Journal of Pediatric Psychology, 14, p. 171. Copyright 1989 by Plenum Publishing Corporation.</a:t>
            </a:r>
          </a:p>
          <a:p>
            <a:r>
              <a:rPr lang="en-US" sz="3400" dirty="0">
                <a:solidFill>
                  <a:schemeClr val="bg1"/>
                </a:solidFill>
                <a:ea typeface="Calibri" panose="020F0502020204030204" pitchFamily="34" charset="0"/>
                <a:cs typeface="Times New Roman" panose="02020603050405020304" pitchFamily="18" charset="0"/>
              </a:rPr>
              <a:t>Wallander, J. L., Varni, J. W., Babani, L., Banis, H. T., &amp; Wilcox, K. T. (1989). Family resources as resistance factors for psychological maladjustment in chronically ill and handicapped children. </a:t>
            </a:r>
            <a:r>
              <a:rPr lang="en-US" sz="3400" i="1" dirty="0">
                <a:solidFill>
                  <a:schemeClr val="bg1"/>
                </a:solidFill>
                <a:ea typeface="Calibri" panose="020F0502020204030204" pitchFamily="34" charset="0"/>
                <a:cs typeface="Times New Roman" panose="02020603050405020304" pitchFamily="18" charset="0"/>
              </a:rPr>
              <a:t>Journal of Pediatric Psychology</a:t>
            </a:r>
            <a:r>
              <a:rPr lang="en-US" sz="3400" dirty="0">
                <a:solidFill>
                  <a:schemeClr val="bg1"/>
                </a:solidFill>
                <a:ea typeface="Calibri" panose="020F0502020204030204" pitchFamily="34" charset="0"/>
                <a:cs typeface="Times New Roman" panose="02020603050405020304" pitchFamily="18" charset="0"/>
              </a:rPr>
              <a:t>, </a:t>
            </a:r>
            <a:r>
              <a:rPr lang="en-US" sz="3400" i="1" dirty="0">
                <a:solidFill>
                  <a:schemeClr val="bg1"/>
                </a:solidFill>
                <a:ea typeface="Calibri" panose="020F0502020204030204" pitchFamily="34" charset="0"/>
                <a:cs typeface="Times New Roman" panose="02020603050405020304" pitchFamily="18" charset="0"/>
              </a:rPr>
              <a:t>14</a:t>
            </a:r>
            <a:r>
              <a:rPr lang="en-US" sz="3400" dirty="0">
                <a:solidFill>
                  <a:schemeClr val="bg1"/>
                </a:solidFill>
                <a:ea typeface="Calibri" panose="020F0502020204030204" pitchFamily="34" charset="0"/>
                <a:cs typeface="Times New Roman" panose="02020603050405020304" pitchFamily="18" charset="0"/>
              </a:rPr>
              <a:t>(2), 157-173. Retrieved from https://academic.oup.com/jpepsy/article-abstract/14/2/157/993500 </a:t>
            </a:r>
            <a:endParaRPr lang="en-US" sz="3400" dirty="0">
              <a:solidFill>
                <a:schemeClr val="bg1"/>
              </a:solidFill>
              <a:effectLst/>
              <a:ea typeface="Calibri" panose="020F0502020204030204" pitchFamily="34" charset="0"/>
              <a:cs typeface="Times New Roman" panose="02020603050405020304" pitchFamily="18" charset="0"/>
            </a:endParaRPr>
          </a:p>
        </p:txBody>
      </p:sp>
      <p:sp>
        <p:nvSpPr>
          <p:cNvPr id="35" name="TextBox 34">
            <a:extLst>
              <a:ext uri="{FF2B5EF4-FFF2-40B4-BE49-F238E27FC236}">
                <a16:creationId xmlns:a16="http://schemas.microsoft.com/office/drawing/2014/main" id="{1FCDCDBC-C113-4C6F-A29A-9CAEAE622B82}"/>
              </a:ext>
            </a:extLst>
          </p:cNvPr>
          <p:cNvSpPr txBox="1"/>
          <p:nvPr/>
        </p:nvSpPr>
        <p:spPr>
          <a:xfrm>
            <a:off x="27460396" y="16117370"/>
            <a:ext cx="4947760" cy="10064294"/>
          </a:xfrm>
          <a:prstGeom prst="rect">
            <a:avLst/>
          </a:prstGeom>
          <a:noFill/>
        </p:spPr>
        <p:txBody>
          <a:bodyPr wrap="square" rtlCol="0">
            <a:spAutoFit/>
          </a:bodyPr>
          <a:lstStyle/>
          <a:p>
            <a:r>
              <a:rPr lang="en-US" sz="3600" b="1" dirty="0">
                <a:cs typeface="Times New Roman" panose="02020603050405020304" pitchFamily="18" charset="0"/>
              </a:rPr>
              <a:t>OUTCOMES OF ART INTERVENTIONS:</a:t>
            </a:r>
          </a:p>
          <a:p>
            <a:endParaRPr lang="en-US" sz="3600" b="1" dirty="0">
              <a:cs typeface="Times New Roman" panose="02020603050405020304" pitchFamily="18" charset="0"/>
            </a:endParaRPr>
          </a:p>
          <a:p>
            <a:r>
              <a:rPr lang="en-US" sz="3600" b="1" dirty="0">
                <a:cs typeface="Times New Roman" panose="02020603050405020304" pitchFamily="18" charset="0"/>
              </a:rPr>
              <a:t>Arts &amp; Crafts </a:t>
            </a:r>
            <a:r>
              <a:rPr lang="en-US" sz="3600" dirty="0">
                <a:cs typeface="Times New Roman" panose="02020603050405020304" pitchFamily="18" charset="0"/>
              </a:rPr>
              <a:t>emotionally beneficial: form of self –expression, effective distractor</a:t>
            </a:r>
          </a:p>
          <a:p>
            <a:endParaRPr lang="en-US" sz="3600" dirty="0">
              <a:cs typeface="Times New Roman" panose="02020603050405020304" pitchFamily="18" charset="0"/>
            </a:endParaRPr>
          </a:p>
          <a:p>
            <a:r>
              <a:rPr lang="en-US" sz="3600" b="1" dirty="0">
                <a:cs typeface="Times New Roman" panose="02020603050405020304" pitchFamily="18" charset="0"/>
              </a:rPr>
              <a:t>Music</a:t>
            </a:r>
          </a:p>
          <a:p>
            <a:r>
              <a:rPr lang="en-US" sz="3600" dirty="0">
                <a:cs typeface="Times New Roman" panose="02020603050405020304" pitchFamily="18" charset="0"/>
              </a:rPr>
              <a:t>Helped prevent distress, effective distractor, </a:t>
            </a:r>
            <a:r>
              <a:rPr lang="en-US" sz="3600" dirty="0"/>
              <a:t>form of self-expression</a:t>
            </a:r>
            <a:endParaRPr lang="en-US" sz="3600" dirty="0">
              <a:cs typeface="Times New Roman" panose="02020603050405020304" pitchFamily="18" charset="0"/>
            </a:endParaRPr>
          </a:p>
          <a:p>
            <a:endParaRPr lang="en-US" sz="3600" b="1" dirty="0">
              <a:cs typeface="Times New Roman" panose="02020603050405020304" pitchFamily="18" charset="0"/>
            </a:endParaRPr>
          </a:p>
          <a:p>
            <a:r>
              <a:rPr lang="en-US" sz="3600" b="1" dirty="0">
                <a:cs typeface="Times New Roman" panose="02020603050405020304" pitchFamily="18" charset="0"/>
              </a:rPr>
              <a:t>Dance</a:t>
            </a:r>
          </a:p>
          <a:p>
            <a:r>
              <a:rPr lang="en-US" sz="3600" dirty="0">
                <a:cs typeface="Times New Roman" panose="02020603050405020304" pitchFamily="18" charset="0"/>
              </a:rPr>
              <a:t>Anxiety relief, effective distractor</a:t>
            </a:r>
          </a:p>
          <a:p>
            <a:endParaRPr lang="en-US" sz="3600" b="1" dirty="0">
              <a:latin typeface="Times New Roman" panose="02020603050405020304" pitchFamily="18" charset="0"/>
              <a:cs typeface="Times New Roman" panose="02020603050405020304" pitchFamily="18" charset="0"/>
            </a:endParaRPr>
          </a:p>
          <a:p>
            <a:endParaRPr lang="en-US" sz="3600" b="1" dirty="0">
              <a:latin typeface="Times New Roman" panose="02020603050405020304" pitchFamily="18" charset="0"/>
              <a:cs typeface="Times New Roman" panose="02020603050405020304" pitchFamily="18" charset="0"/>
            </a:endParaRPr>
          </a:p>
        </p:txBody>
      </p:sp>
      <p:sp>
        <p:nvSpPr>
          <p:cNvPr id="47" name="TextBox 46">
            <a:extLst>
              <a:ext uri="{FF2B5EF4-FFF2-40B4-BE49-F238E27FC236}">
                <a16:creationId xmlns:a16="http://schemas.microsoft.com/office/drawing/2014/main" id="{04062992-B556-46C3-B1A0-F97196852CF5}"/>
              </a:ext>
            </a:extLst>
          </p:cNvPr>
          <p:cNvSpPr txBox="1"/>
          <p:nvPr/>
        </p:nvSpPr>
        <p:spPr>
          <a:xfrm>
            <a:off x="27460396" y="9311386"/>
            <a:ext cx="4254838" cy="1200329"/>
          </a:xfrm>
          <a:prstGeom prst="rect">
            <a:avLst/>
          </a:prstGeom>
          <a:noFill/>
        </p:spPr>
        <p:txBody>
          <a:bodyPr wrap="square" rtlCol="0">
            <a:spAutoFit/>
          </a:bodyPr>
          <a:lstStyle/>
          <a:p>
            <a:r>
              <a:rPr lang="en-US" sz="3600" b="1" dirty="0">
                <a:cs typeface="Times New Roman" panose="02020603050405020304" pitchFamily="18" charset="0"/>
              </a:rPr>
              <a:t>Disease:</a:t>
            </a:r>
          </a:p>
          <a:p>
            <a:r>
              <a:rPr lang="en-US" sz="3600" dirty="0">
                <a:cs typeface="Times New Roman" panose="02020603050405020304" pitchFamily="18" charset="0"/>
              </a:rPr>
              <a:t>Cancer diagnosis</a:t>
            </a:r>
          </a:p>
        </p:txBody>
      </p:sp>
      <p:sp>
        <p:nvSpPr>
          <p:cNvPr id="49" name="TextBox 48">
            <a:extLst>
              <a:ext uri="{FF2B5EF4-FFF2-40B4-BE49-F238E27FC236}">
                <a16:creationId xmlns:a16="http://schemas.microsoft.com/office/drawing/2014/main" id="{8D477E7C-01B3-4D02-AE50-209A834F2B84}"/>
              </a:ext>
            </a:extLst>
          </p:cNvPr>
          <p:cNvSpPr txBox="1"/>
          <p:nvPr/>
        </p:nvSpPr>
        <p:spPr>
          <a:xfrm>
            <a:off x="27515288" y="12430590"/>
            <a:ext cx="5133467" cy="2308324"/>
          </a:xfrm>
          <a:prstGeom prst="rect">
            <a:avLst/>
          </a:prstGeom>
          <a:noFill/>
        </p:spPr>
        <p:txBody>
          <a:bodyPr wrap="square" rtlCol="0">
            <a:spAutoFit/>
          </a:bodyPr>
          <a:lstStyle/>
          <a:p>
            <a:r>
              <a:rPr lang="en-US" sz="3600" b="1" dirty="0">
                <a:cs typeface="Times New Roman" panose="02020603050405020304" pitchFamily="18" charset="0"/>
              </a:rPr>
              <a:t>Treatment: </a:t>
            </a:r>
            <a:r>
              <a:rPr lang="en-US" sz="3600" dirty="0">
                <a:cs typeface="Times New Roman" panose="02020603050405020304" pitchFamily="18" charset="0"/>
              </a:rPr>
              <a:t>Chemotherapy, stem cell transplant, radiation, side effects of treatment</a:t>
            </a:r>
          </a:p>
        </p:txBody>
      </p:sp>
      <p:sp>
        <p:nvSpPr>
          <p:cNvPr id="51" name="Arrow: Right 50">
            <a:extLst>
              <a:ext uri="{FF2B5EF4-FFF2-40B4-BE49-F238E27FC236}">
                <a16:creationId xmlns:a16="http://schemas.microsoft.com/office/drawing/2014/main" id="{ADA3674D-3FF4-46A6-80F0-B9614ED0CE84}"/>
              </a:ext>
            </a:extLst>
          </p:cNvPr>
          <p:cNvSpPr/>
          <p:nvPr/>
        </p:nvSpPr>
        <p:spPr>
          <a:xfrm>
            <a:off x="25728923" y="16974200"/>
            <a:ext cx="1361586" cy="894144"/>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Arrow: Right 51">
            <a:extLst>
              <a:ext uri="{FF2B5EF4-FFF2-40B4-BE49-F238E27FC236}">
                <a16:creationId xmlns:a16="http://schemas.microsoft.com/office/drawing/2014/main" id="{5082299B-66AE-4E47-BE1D-74F5A85205CE}"/>
              </a:ext>
            </a:extLst>
          </p:cNvPr>
          <p:cNvSpPr/>
          <p:nvPr/>
        </p:nvSpPr>
        <p:spPr>
          <a:xfrm>
            <a:off x="25725715" y="13775900"/>
            <a:ext cx="1361586" cy="894144"/>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Arrow: Right 52">
            <a:extLst>
              <a:ext uri="{FF2B5EF4-FFF2-40B4-BE49-F238E27FC236}">
                <a16:creationId xmlns:a16="http://schemas.microsoft.com/office/drawing/2014/main" id="{6C6F3E6C-522E-48B4-A798-5BB9FFF4F30F}"/>
              </a:ext>
            </a:extLst>
          </p:cNvPr>
          <p:cNvSpPr/>
          <p:nvPr/>
        </p:nvSpPr>
        <p:spPr>
          <a:xfrm>
            <a:off x="25725715" y="9191848"/>
            <a:ext cx="1361586" cy="894144"/>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52536314"/>
      </p:ext>
    </p:extLst>
  </p:cSld>
  <p:clrMapOvr>
    <a:masterClrMapping/>
  </p:clrMapOvr>
</p:sld>
</file>

<file path=ppt/theme/theme1.xml><?xml version="1.0" encoding="utf-8"?>
<a:theme xmlns:a="http://schemas.openxmlformats.org/drawingml/2006/main" name="PosterPresentations.com-36x48_Trifold_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PosterPresentations.com-36x48_Trifold_Template-V3</Template>
  <TotalTime>3066</TotalTime>
  <Words>847</Words>
  <Application>Microsoft Office PowerPoint</Application>
  <PresentationFormat>Custom</PresentationFormat>
  <Paragraphs>44</Paragraphs>
  <Slides>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MS Mincho</vt:lpstr>
      <vt:lpstr>Arial</vt:lpstr>
      <vt:lpstr>Calibri</vt:lpstr>
      <vt:lpstr>Times New Roman</vt:lpstr>
      <vt:lpstr>Trebuchet MS</vt:lpstr>
      <vt:lpstr>PosterPresentations.com-36x48_Trifold_Template-V3</vt:lpstr>
      <vt:lpstr>Image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Brenda Pacheco</cp:lastModifiedBy>
  <cp:revision>160</cp:revision>
  <cp:lastPrinted>2017-11-14T00:06:18Z</cp:lastPrinted>
  <dcterms:created xsi:type="dcterms:W3CDTF">2012-02-03T23:30:52Z</dcterms:created>
  <dcterms:modified xsi:type="dcterms:W3CDTF">2017-11-14T00:15:41Z</dcterms:modified>
</cp:coreProperties>
</file>