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61" r:id="rId5"/>
  </p:sldIdLst>
  <p:sldSz cx="43891200" cy="32918400"/>
  <p:notesSz cx="9144000" cy="6858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2740" autoAdjust="0"/>
    <p:restoredTop sz="92614" autoAdjust="0"/>
  </p:normalViewPr>
  <p:slideViewPr>
    <p:cSldViewPr snapToGrid="0" snapToObjects="1">
      <p:cViewPr>
        <p:scale>
          <a:sx n="31" d="100"/>
          <a:sy n="31" d="100"/>
        </p:scale>
        <p:origin x="1512" y="-100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notesMaster" Target="notesMasters/notesMaster1.xml"/><Relationship Id="rId7" Type="http://schemas.openxmlformats.org/officeDocument/2006/relationships/handoutMaster" Target="handoutMasters/handoutMaster1.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D117CBB3-DD6D-3947-945F-8635F8B19B63}" type="datetimeFigureOut">
              <a:rPr lang="en-US" smtClean="0"/>
              <a:t>10/9/17</a:t>
            </a:fld>
            <a:endParaRPr lang="en-US" dirty="0"/>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3F00706-47FC-5F49-9481-E3F4A1F96C2E}" type="slidenum">
              <a:rPr lang="en-US" smtClean="0"/>
              <a:t>‹#›</a:t>
            </a:fld>
            <a:endParaRPr lang="en-US" dirty="0"/>
          </a:p>
        </p:txBody>
      </p:sp>
    </p:spTree>
    <p:extLst>
      <p:ext uri="{BB962C8B-B14F-4D97-AF65-F5344CB8AC3E}">
        <p14:creationId xmlns:p14="http://schemas.microsoft.com/office/powerpoint/2010/main" val="496093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20C3AC4B-0E05-4A40-8539-9FF96A4EB9C4}" type="datetimeFigureOut">
              <a:rPr lang="en-US" smtClean="0"/>
              <a:t>10/9/17</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705F241A-88B0-334B-AF1A-656E4B815FA3}" type="slidenum">
              <a:rPr lang="en-US" smtClean="0"/>
              <a:t>‹#›</a:t>
            </a:fld>
            <a:endParaRPr lang="en-US" dirty="0"/>
          </a:p>
        </p:txBody>
      </p:sp>
    </p:spTree>
    <p:extLst>
      <p:ext uri="{BB962C8B-B14F-4D97-AF65-F5344CB8AC3E}">
        <p14:creationId xmlns:p14="http://schemas.microsoft.com/office/powerpoint/2010/main" val="5357225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 Picture</a:t>
            </a:r>
            <a:r>
              <a:rPr lang="en-US" baseline="0" dirty="0" smtClean="0">
                <a:effectLst/>
              </a:rPr>
              <a:t> 1: </a:t>
            </a:r>
            <a:r>
              <a:rPr lang="en-US" sz="1200" kern="1200" dirty="0" smtClean="0">
                <a:solidFill>
                  <a:schemeClr val="tx1"/>
                </a:solidFill>
                <a:effectLst/>
                <a:latin typeface="+mn-lt"/>
                <a:ea typeface="+mn-ea"/>
                <a:cs typeface="+mn-cs"/>
              </a:rPr>
              <a:t>Thompson, M., Thompson, L., Reid-Chung, A., &amp; Thompson, J. (2013). Managing traumatic brain injury: Appropriate assessment and a rationale for using neurofeedback and biofeedback to enhance recovery in post concussion syndrome. </a:t>
            </a:r>
            <a:r>
              <a:rPr lang="en-US" sz="1200" i="1" kern="1200" dirty="0" smtClean="0">
                <a:solidFill>
                  <a:schemeClr val="tx1"/>
                </a:solidFill>
                <a:effectLst/>
                <a:latin typeface="+mn-lt"/>
                <a:ea typeface="+mn-ea"/>
                <a:cs typeface="+mn-cs"/>
              </a:rPr>
              <a:t>Biofeedback</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41</a:t>
            </a:r>
            <a:r>
              <a:rPr lang="en-US" sz="1200" kern="1200" dirty="0" smtClean="0">
                <a:solidFill>
                  <a:schemeClr val="tx1"/>
                </a:solidFill>
                <a:effectLst/>
                <a:latin typeface="+mn-lt"/>
                <a:ea typeface="+mn-ea"/>
                <a:cs typeface="+mn-cs"/>
              </a:rPr>
              <a:t>(4), 158-173. http://doi:10.5298/1081-5937-41.4.07.</a:t>
            </a:r>
            <a:endParaRPr lang="en-US" baseline="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Picture 2: Seibert</a:t>
            </a:r>
            <a:r>
              <a:rPr lang="en-US" baseline="0" dirty="0" smtClean="0">
                <a:effectLst/>
              </a:rPr>
              <a:t> NeuroPsych, LLC. (2017). EEG results. </a:t>
            </a:r>
            <a:r>
              <a:rPr lang="en-US" i="1" baseline="0" dirty="0" smtClean="0">
                <a:effectLst/>
              </a:rPr>
              <a:t>Photos. </a:t>
            </a:r>
            <a:r>
              <a:rPr lang="en-US" i="0" baseline="0" dirty="0" smtClean="0">
                <a:effectLst/>
              </a:rPr>
              <a:t>Retrieved July 30, 2017 from https://www.yelp.com/biz/seibert-neuro-pysch-northeast-virginia-beach.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Picture 3: </a:t>
            </a:r>
            <a:r>
              <a:rPr lang="en-US" sz="1200" kern="1200" dirty="0" smtClean="0">
                <a:solidFill>
                  <a:schemeClr val="tx1"/>
                </a:solidFill>
                <a:effectLst/>
                <a:latin typeface="+mn-lt"/>
                <a:ea typeface="+mn-ea"/>
                <a:cs typeface="+mn-cs"/>
              </a:rPr>
              <a:t>Thibault, R. T., Lifshitz, M., Birbaumer, N., &amp; Raz, A. (2015). Neurofeedback, self-regulation, and brain imaging: Clinical science and fad in the service of mental disorders.</a:t>
            </a:r>
            <a:r>
              <a:rPr lang="en-US" sz="1200" i="1" kern="1200" dirty="0" smtClean="0">
                <a:solidFill>
                  <a:schemeClr val="tx1"/>
                </a:solidFill>
                <a:effectLst/>
                <a:latin typeface="+mn-lt"/>
                <a:ea typeface="+mn-ea"/>
                <a:cs typeface="+mn-cs"/>
              </a:rPr>
              <a:t> Psychotherapy and Psychosomatics, 84</a:t>
            </a:r>
            <a:r>
              <a:rPr lang="en-US" sz="1200" kern="1200" dirty="0" smtClean="0">
                <a:solidFill>
                  <a:schemeClr val="tx1"/>
                </a:solidFill>
                <a:effectLst/>
                <a:latin typeface="+mn-lt"/>
                <a:ea typeface="+mn-ea"/>
                <a:cs typeface="+mn-cs"/>
              </a:rPr>
              <a:t>(4), 193-207. http://dx.doi.org.ezproxy.depaul.edu/10.1159/000371714</a:t>
            </a:r>
            <a:endParaRPr lang="en-US" sz="1200" i="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Picture 4: Koberda, J. L. (2015) LORETA Z-score neurofeedback-effectiveness in rehabilitation of patients suffering from traumatic brain injury. J. Neurobiol 1(4): doi http://dx.doi.org.10.16966/23797150.113.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baseline="0" dirty="0" smtClean="0">
                <a:solidFill>
                  <a:schemeClr val="tx1"/>
                </a:solidFill>
                <a:effectLst/>
                <a:latin typeface="+mn-lt"/>
                <a:ea typeface="+mn-ea"/>
                <a:cs typeface="+mn-cs"/>
              </a:rPr>
              <a:t>Picture 5: </a:t>
            </a:r>
            <a:r>
              <a:rPr lang="en-US" sz="1200" kern="1200" dirty="0" smtClean="0">
                <a:solidFill>
                  <a:schemeClr val="tx1"/>
                </a:solidFill>
                <a:effectLst/>
                <a:latin typeface="+mn-lt"/>
                <a:ea typeface="+mn-ea"/>
                <a:cs typeface="+mn-cs"/>
              </a:rPr>
              <a:t>Sherlin, L. H., Arns, M, Lubar, J. Heinrich, H., Kerson, C., Strehl, Ul, &amp; Sternman. M. B. (2011). Neurofeedback and basic learning theory: Implications for research and practice. </a:t>
            </a:r>
            <a:r>
              <a:rPr lang="en-US" sz="1200" i="1" kern="1200" dirty="0" smtClean="0">
                <a:solidFill>
                  <a:schemeClr val="tx1"/>
                </a:solidFill>
                <a:effectLst/>
                <a:latin typeface="+mn-lt"/>
                <a:ea typeface="+mn-ea"/>
                <a:cs typeface="+mn-cs"/>
              </a:rPr>
              <a:t>Journal of Neurotherapy, 15</a:t>
            </a:r>
            <a:r>
              <a:rPr lang="en-US" sz="1200" kern="1200" dirty="0" smtClean="0">
                <a:solidFill>
                  <a:schemeClr val="tx1"/>
                </a:solidFill>
                <a:effectLst/>
                <a:latin typeface="+mn-lt"/>
                <a:ea typeface="+mn-ea"/>
                <a:cs typeface="+mn-cs"/>
              </a:rPr>
              <a:t>, 292-304. http://doi: 10.1080/10874208.2011.623089.</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5F241A-88B0-334B-AF1A-656E4B815FA3}" type="slidenum">
              <a:rPr lang="en-US" smtClean="0"/>
              <a:t>1</a:t>
            </a:fld>
            <a:endParaRPr lang="en-US" dirty="0"/>
          </a:p>
        </p:txBody>
      </p:sp>
    </p:spTree>
    <p:extLst>
      <p:ext uri="{BB962C8B-B14F-4D97-AF65-F5344CB8AC3E}">
        <p14:creationId xmlns:p14="http://schemas.microsoft.com/office/powerpoint/2010/main" val="70260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Version 7, page 1.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5"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8D5AB-C259-4D43-BCBE-CB4FBCFD6C7A}" type="datetimeFigureOut">
              <a:rPr lang="en-US" smtClean="0"/>
              <a:pPr/>
              <a:t>10/9/17</a:t>
            </a:fld>
            <a:endParaRPr lang="en-US" dirty="0"/>
          </a:p>
        </p:txBody>
      </p:sp>
      <p:sp>
        <p:nvSpPr>
          <p:cNvPr id="4" name="Footer Placeholder 3"/>
          <p:cNvSpPr>
            <a:spLocks noGrp="1"/>
          </p:cNvSpPr>
          <p:nvPr>
            <p:ph type="ftr" sz="quarter" idx="11"/>
          </p:nvPr>
        </p:nvSpPr>
        <p:spPr/>
        <p:txBody>
          <a:bodyPr/>
          <a:lstStyle/>
          <a:p>
            <a:endParaRPr lang="en-US" dirty="0"/>
          </a:p>
        </p:txBody>
      </p:sp>
      <p:pic>
        <p:nvPicPr>
          <p:cNvPr id="6" name="Picture 5"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7" name="Footer Placeholder 6"/>
          <p:cNvSpPr txBox="1">
            <a:spLocks/>
          </p:cNvSpPr>
          <p:nvPr userDrawn="1"/>
        </p:nvSpPr>
        <p:spPr>
          <a:xfrm>
            <a:off x="4156555" y="30747996"/>
            <a:ext cx="24738490" cy="1752600"/>
          </a:xfrm>
          <a:prstGeom prst="rect">
            <a:avLst/>
          </a:prstGeom>
        </p:spPr>
        <p:txBody>
          <a:bodyPr vert="horz" lIns="438912" tIns="219456" rIns="438912" bIns="219456" rtlCol="0" anchor="ctr"/>
          <a:lstStyle>
            <a:lvl1pPr algn="l" defTabSz="914400">
              <a:defRPr b="0" i="0">
                <a:latin typeface="Helvetica"/>
                <a:cs typeface="Helvetica"/>
              </a:defRPr>
            </a:lvl1pPr>
          </a:lstStyle>
          <a:p>
            <a:pPr marL="0" marR="0" lvl="0" indent="0" algn="l" defTabSz="4389120" rtl="0" eaLnBrk="1" fontAlgn="auto" latinLnBrk="0" hangingPunct="1">
              <a:lnSpc>
                <a:spcPct val="100000"/>
              </a:lnSpc>
              <a:spcBef>
                <a:spcPts val="0"/>
              </a:spcBef>
              <a:spcAft>
                <a:spcPts val="0"/>
              </a:spcAft>
              <a:buClrTx/>
              <a:buSzTx/>
              <a:buFontTx/>
              <a:buNone/>
              <a:tabLst/>
              <a:defRPr/>
            </a:pPr>
            <a:r>
              <a:rPr kumimoji="0" lang="en-US" sz="3800" b="0" i="0" u="none" strike="noStrike" kern="0" cap="none" spc="0" normalizeH="0" baseline="0" noProof="0" dirty="0" smtClean="0">
                <a:ln>
                  <a:noFill/>
                </a:ln>
                <a:solidFill>
                  <a:sysClr val="window" lastClr="FFFFFF"/>
                </a:solidFill>
                <a:effectLst/>
                <a:uLnTx/>
                <a:uFillTx/>
                <a:latin typeface="Helvetica"/>
                <a:ea typeface="+mn-ea"/>
                <a:cs typeface="Helvetica"/>
              </a:rPr>
              <a:t>Click Insert &gt; Header &amp; Footer to add Area/Division/Department name</a:t>
            </a:r>
            <a:r>
              <a:rPr kumimoji="0" lang="en-US" sz="4800" b="0" i="0" u="none" strike="noStrike" kern="0" cap="none" spc="0" normalizeH="0" baseline="0" noProof="0" dirty="0" smtClean="0">
                <a:ln>
                  <a:noFill/>
                </a:ln>
                <a:solidFill>
                  <a:sysClr val="window" lastClr="FFFFFF"/>
                </a:solidFill>
                <a:effectLst/>
                <a:uLnTx/>
                <a:uFillTx/>
                <a:latin typeface="Helvetica"/>
                <a:ea typeface="+mn-ea"/>
                <a:cs typeface="Helvetica"/>
              </a:rPr>
              <a:t>.</a:t>
            </a:r>
            <a:endParaRPr kumimoji="0" lang="en-US" sz="4800" b="0" i="0" u="none" strike="noStrike" kern="0" cap="none" spc="0" normalizeH="0" baseline="0" noProof="0" dirty="0">
              <a:ln>
                <a:noFill/>
              </a:ln>
              <a:solidFill>
                <a:sysClr val="window" lastClr="FFFFFF"/>
              </a:solidFill>
              <a:effectLst/>
              <a:uLnTx/>
              <a:uFillTx/>
              <a:latin typeface="Helvetica"/>
              <a:ea typeface="+mn-ea"/>
              <a:cs typeface="Helvetic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3"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Version 7, page 2.jpg"/>
          <p:cNvPicPr>
            <a:picLocks noChangeAspect="1"/>
          </p:cNvPicPr>
          <p:nvPr userDrawn="1"/>
        </p:nvPicPr>
        <p:blipFill>
          <a:blip r:embed="rId2"/>
          <a:stretch>
            <a:fillRect/>
          </a:stretch>
        </p:blipFill>
        <p:spPr>
          <a:xfrm>
            <a:off x="0" y="0"/>
            <a:ext cx="43891200" cy="32918400"/>
          </a:xfrm>
          <a:prstGeom prst="rect">
            <a:avLst/>
          </a:prstGeom>
        </p:spPr>
      </p:pic>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6" name="Footer Placeholder 6"/>
          <p:cNvSpPr>
            <a:spLocks noGrp="1"/>
          </p:cNvSpPr>
          <p:nvPr>
            <p:ph type="ftr" sz="quarter" idx="4294967295"/>
          </p:nvPr>
        </p:nvSpPr>
        <p:spPr>
          <a:xfrm>
            <a:off x="4156555" y="30747996"/>
            <a:ext cx="24738490" cy="1752600"/>
          </a:xfrm>
          <a:prstGeom prst="rect">
            <a:avLst/>
          </a:prstGeom>
        </p:spPr>
        <p:txBody>
          <a:bodyPr/>
          <a:lstStyle>
            <a:lvl1pPr algn="l" defTabSz="4389120">
              <a:defRPr b="0" i="0">
                <a:latin typeface="Helvetica"/>
                <a:cs typeface="Helvetica"/>
              </a:defRPr>
            </a:lvl1pPr>
          </a:lstStyle>
          <a:p>
            <a:pPr>
              <a:defRPr/>
            </a:pPr>
            <a:r>
              <a:rPr lang="en-US" sz="3800" kern="0" dirty="0" smtClean="0">
                <a:solidFill>
                  <a:sysClr val="window" lastClr="FFFFFF"/>
                </a:solidFill>
              </a:rPr>
              <a:t>Click Insert &gt; Header &amp; Footer to add Area/Division/Department name</a:t>
            </a:r>
            <a:r>
              <a:rPr lang="en-US" sz="4800" kern="0" dirty="0" smtClean="0">
                <a:solidFill>
                  <a:sysClr val="window" lastClr="FFFFFF"/>
                </a:solidFill>
              </a:rPr>
              <a:t>.</a:t>
            </a:r>
            <a:endParaRPr lang="en-US" sz="4800" kern="0" dirty="0">
              <a:solidFill>
                <a:sysClr val="window" lastClr="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B18D5AB-C259-4D43-BCBE-CB4FBCFD6C7A}" type="datetimeFigureOut">
              <a:rPr lang="en-US" smtClean="0"/>
              <a:pPr/>
              <a:t>10/9/17</a:t>
            </a:fld>
            <a:endParaRPr lang="en-US" dirty="0"/>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ADBB6D43-AF4A-6842-81C2-3606D95CD76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9496" y="6074270"/>
            <a:ext cx="13763132" cy="5136623"/>
          </a:xfrm>
          <a:prstGeom prst="rect">
            <a:avLst/>
          </a:prstGeom>
          <a:solidFill>
            <a:schemeClr val="tx2">
              <a:lumMod val="25000"/>
            </a:schemeClr>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t>Introduction: </a:t>
            </a:r>
            <a:r>
              <a:rPr lang="en-US" sz="4000" dirty="0" smtClean="0"/>
              <a:t>The </a:t>
            </a:r>
            <a:r>
              <a:rPr lang="en-US" sz="4000" dirty="0"/>
              <a:t>National Institute of Child Health and Human Development defined sudden infant death syndrome (SIDS) as the unexplained death of an infant younger than one year of age (NICH). Nearly 53,000 infants die each year linked to SIDS in the United States placing parents in a state of severe </a:t>
            </a:r>
            <a:r>
              <a:rPr lang="en-US" sz="4000" dirty="0" smtClean="0"/>
              <a:t>trauma. </a:t>
            </a:r>
            <a:endParaRPr lang="en-US" sz="3600" dirty="0">
              <a:latin typeface="Arial"/>
              <a:cs typeface="Arial"/>
            </a:endParaRPr>
          </a:p>
        </p:txBody>
      </p:sp>
      <p:sp>
        <p:nvSpPr>
          <p:cNvPr id="8" name="Rectangle 7"/>
          <p:cNvSpPr/>
          <p:nvPr/>
        </p:nvSpPr>
        <p:spPr>
          <a:xfrm>
            <a:off x="15453650" y="25293260"/>
            <a:ext cx="14631952" cy="3853240"/>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t>Methods: </a:t>
            </a:r>
            <a:r>
              <a:rPr lang="en-US" sz="4000" dirty="0" smtClean="0"/>
              <a:t>An </a:t>
            </a:r>
            <a:r>
              <a:rPr lang="en-US" sz="4000" dirty="0"/>
              <a:t>integrated literature review search was conducted using the databases CINAHL and PubMed using the key words: SIDS, parents, caregivers, preventions, patient education, </a:t>
            </a:r>
            <a:r>
              <a:rPr lang="en-US" sz="4000" dirty="0" smtClean="0"/>
              <a:t>protocols</a:t>
            </a:r>
            <a:endParaRPr lang="en-US" sz="4000" dirty="0">
              <a:latin typeface="Arial"/>
              <a:cs typeface="Arial"/>
            </a:endParaRPr>
          </a:p>
        </p:txBody>
      </p:sp>
      <p:sp>
        <p:nvSpPr>
          <p:cNvPr id="9" name="Rectangle 8"/>
          <p:cNvSpPr/>
          <p:nvPr/>
        </p:nvSpPr>
        <p:spPr>
          <a:xfrm>
            <a:off x="30654926" y="16817911"/>
            <a:ext cx="12416279" cy="5639434"/>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t>Results</a:t>
            </a:r>
            <a:r>
              <a:rPr lang="en-US" sz="4000" dirty="0" smtClean="0"/>
              <a:t>: Overall </a:t>
            </a:r>
            <a:r>
              <a:rPr lang="en-US" sz="4000" dirty="0"/>
              <a:t>it was found that many hospitals do not have a prevention protocol for SIDS. Preventative measures are being conducted in hospital settings across the nation through use of education and awareness to reduce the occurrence of SIDS. Implementing protocol strategies in a hospital setting is the first step to help this cause. </a:t>
            </a:r>
            <a:endParaRPr lang="en-US" sz="3600" dirty="0">
              <a:latin typeface="Arial"/>
              <a:cs typeface="Arial"/>
            </a:endParaRPr>
          </a:p>
        </p:txBody>
      </p:sp>
      <p:sp>
        <p:nvSpPr>
          <p:cNvPr id="10" name="Rectangle 9"/>
          <p:cNvSpPr/>
          <p:nvPr/>
        </p:nvSpPr>
        <p:spPr>
          <a:xfrm>
            <a:off x="30557148" y="22695241"/>
            <a:ext cx="12502903" cy="2090750"/>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457200" rIns="548640" bIns="548640" rtlCol="0" anchor="ctr"/>
          <a:lstStyle/>
          <a:p>
            <a:pPr algn="ctr"/>
            <a:endParaRPr lang="en-US" sz="5200" i="1" dirty="0" smtClean="0">
              <a:latin typeface="Arial"/>
              <a:cs typeface="Arial"/>
            </a:endParaRPr>
          </a:p>
          <a:p>
            <a:r>
              <a:rPr lang="en-US" sz="4400" b="1" dirty="0" smtClean="0">
                <a:cs typeface="Arial"/>
              </a:rPr>
              <a:t>Conclusion</a:t>
            </a:r>
            <a:r>
              <a:rPr lang="en-US" sz="4000" dirty="0" smtClean="0">
                <a:cs typeface="Arial"/>
              </a:rPr>
              <a:t>: Increasing nursing knowledge can reduce the incidence of SIDS</a:t>
            </a:r>
            <a:r>
              <a:rPr lang="en-US" sz="4000" dirty="0">
                <a:latin typeface="Arial"/>
                <a:cs typeface="Arial"/>
              </a:rPr>
              <a:t/>
            </a:r>
            <a:br>
              <a:rPr lang="en-US" sz="4000" dirty="0">
                <a:latin typeface="Arial"/>
                <a:cs typeface="Arial"/>
              </a:rPr>
            </a:br>
            <a:endParaRPr lang="en-US" sz="4000" dirty="0">
              <a:latin typeface="Arial"/>
              <a:cs typeface="Arial"/>
            </a:endParaRPr>
          </a:p>
        </p:txBody>
      </p:sp>
      <p:sp>
        <p:nvSpPr>
          <p:cNvPr id="11" name="Rectangle 10"/>
          <p:cNvSpPr/>
          <p:nvPr/>
        </p:nvSpPr>
        <p:spPr>
          <a:xfrm>
            <a:off x="15374035" y="6034058"/>
            <a:ext cx="14711567" cy="2307942"/>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t>Purpose: </a:t>
            </a:r>
            <a:r>
              <a:rPr lang="en-US" sz="4000" dirty="0" smtClean="0"/>
              <a:t>The goal of the integrative literature review was to explore the reasons behind the disconnect between nurse’s knowledge and adherence to prevention guidelines of SIDS.</a:t>
            </a:r>
            <a:endParaRPr lang="en-US" sz="3600" dirty="0">
              <a:latin typeface="Arial"/>
              <a:cs typeface="Arial"/>
            </a:endParaRPr>
          </a:p>
        </p:txBody>
      </p:sp>
      <p:sp>
        <p:nvSpPr>
          <p:cNvPr id="15" name="Rectangle 14"/>
          <p:cNvSpPr/>
          <p:nvPr/>
        </p:nvSpPr>
        <p:spPr>
          <a:xfrm>
            <a:off x="1069496" y="2681169"/>
            <a:ext cx="41990555" cy="2675233"/>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000" dirty="0" smtClean="0"/>
          </a:p>
          <a:p>
            <a:pPr algn="ctr"/>
            <a:r>
              <a:rPr lang="en-US" sz="8000" b="1" dirty="0" smtClean="0">
                <a:latin typeface="Arial"/>
                <a:cs typeface="Arial"/>
              </a:rPr>
              <a:t>Decreasing the Rate of Sudden Infant Death Syndrome </a:t>
            </a:r>
          </a:p>
          <a:p>
            <a:pPr algn="ctr"/>
            <a:r>
              <a:rPr lang="en-US" sz="8000" b="1" dirty="0" smtClean="0">
                <a:latin typeface="Arial"/>
                <a:cs typeface="Arial"/>
              </a:rPr>
              <a:t>by Increasing Nursing Knowledge</a:t>
            </a:r>
            <a:r>
              <a:rPr lang="en-US" sz="8800" b="1" dirty="0" smtClean="0">
                <a:latin typeface="Arial"/>
                <a:cs typeface="Arial"/>
              </a:rPr>
              <a:t/>
            </a:r>
            <a:br>
              <a:rPr lang="en-US" sz="8800" b="1" dirty="0" smtClean="0">
                <a:latin typeface="Arial"/>
                <a:cs typeface="Arial"/>
              </a:rPr>
            </a:br>
            <a:endParaRPr lang="en-US" sz="8800" b="1" dirty="0">
              <a:latin typeface="Arial"/>
              <a:cs typeface="Arial"/>
            </a:endParaRPr>
          </a:p>
        </p:txBody>
      </p:sp>
      <p:sp>
        <p:nvSpPr>
          <p:cNvPr id="3" name="TextBox 2"/>
          <p:cNvSpPr txBox="1"/>
          <p:nvPr/>
        </p:nvSpPr>
        <p:spPr>
          <a:xfrm>
            <a:off x="1069499" y="479928"/>
            <a:ext cx="29945944" cy="1692771"/>
          </a:xfrm>
          <a:prstGeom prst="rect">
            <a:avLst/>
          </a:prstGeom>
          <a:noFill/>
        </p:spPr>
        <p:txBody>
          <a:bodyPr wrap="square" rtlCol="0">
            <a:spAutoFit/>
          </a:bodyPr>
          <a:lstStyle/>
          <a:p>
            <a:r>
              <a:rPr lang="en-US" sz="5200" dirty="0" smtClean="0">
                <a:latin typeface="Arial"/>
                <a:cs typeface="Arial"/>
              </a:rPr>
              <a:t>Farah Siddique, MSN</a:t>
            </a:r>
            <a:endParaRPr lang="en-US" sz="5200" dirty="0">
              <a:latin typeface="Arial"/>
              <a:cs typeface="Arial"/>
            </a:endParaRPr>
          </a:p>
          <a:p>
            <a:r>
              <a:rPr lang="en-US" sz="5200" dirty="0" smtClean="0">
                <a:latin typeface="Arial"/>
                <a:cs typeface="Arial"/>
              </a:rPr>
              <a:t>Dr</a:t>
            </a:r>
            <a:r>
              <a:rPr lang="en-US" sz="5200" dirty="0">
                <a:latin typeface="Arial"/>
                <a:cs typeface="Arial"/>
              </a:rPr>
              <a:t>. Elizabeth Moxley, </a:t>
            </a:r>
            <a:r>
              <a:rPr lang="en-US" sz="5200" dirty="0" smtClean="0">
                <a:latin typeface="Arial"/>
                <a:cs typeface="Arial"/>
              </a:rPr>
              <a:t>PhD, RN</a:t>
            </a:r>
            <a:endParaRPr lang="en-US" sz="5200" dirty="0">
              <a:latin typeface="Arial"/>
              <a:cs typeface="Arial"/>
            </a:endParaRPr>
          </a:p>
        </p:txBody>
      </p:sp>
      <p:sp>
        <p:nvSpPr>
          <p:cNvPr id="6" name="Rectangle 5"/>
          <p:cNvSpPr/>
          <p:nvPr/>
        </p:nvSpPr>
        <p:spPr>
          <a:xfrm>
            <a:off x="1069497" y="19289215"/>
            <a:ext cx="13763131" cy="9857285"/>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t>Pathophysiology: </a:t>
            </a:r>
            <a:r>
              <a:rPr lang="en-US" sz="4000" dirty="0" smtClean="0"/>
              <a:t>The </a:t>
            </a:r>
            <a:r>
              <a:rPr lang="en-US" sz="4000" dirty="0"/>
              <a:t>single most effective action that parents and caregivers can take to lower a baby's risk of SIDS is to place the baby to sleep on his or her back for naps and at </a:t>
            </a:r>
            <a:r>
              <a:rPr lang="en-US" sz="4000" dirty="0" smtClean="0"/>
              <a:t>night. Compared </a:t>
            </a:r>
            <a:r>
              <a:rPr lang="en-US" sz="4000" dirty="0"/>
              <a:t>with back sleeping, stomach sleeping carries between 1.7 and 12.9 times the risk of </a:t>
            </a:r>
            <a:r>
              <a:rPr lang="en-US" sz="4000" dirty="0" smtClean="0">
                <a:solidFill>
                  <a:schemeClr val="tx1"/>
                </a:solidFill>
              </a:rPr>
              <a:t>SIDS. The mechanisms by which stomach sleeping might lead  to SIDS are not entirely known. </a:t>
            </a:r>
            <a:r>
              <a:rPr lang="en-US" sz="4000" dirty="0"/>
              <a:t>Studies suggest that stomach sleeping may increase SIDS </a:t>
            </a:r>
            <a:r>
              <a:rPr lang="en-US" sz="4000" dirty="0" smtClean="0"/>
              <a:t>by increasing </a:t>
            </a:r>
            <a:r>
              <a:rPr lang="en-US" sz="4000" dirty="0"/>
              <a:t>the probability that the baby re-breathes his or her own exhaled </a:t>
            </a:r>
            <a:r>
              <a:rPr lang="en-US" sz="4000" dirty="0" smtClean="0"/>
              <a:t>breath because their trachea which leads to their mouth is against a surface, </a:t>
            </a:r>
            <a:r>
              <a:rPr lang="en-US" sz="4000" dirty="0"/>
              <a:t>leading to carbon </a:t>
            </a:r>
            <a:r>
              <a:rPr lang="en-US" sz="4000" dirty="0" smtClean="0"/>
              <a:t>dioxide buildup and low oxygen levels, causing upper airway obstruction and Interfering </a:t>
            </a:r>
            <a:r>
              <a:rPr lang="en-US" sz="4000" dirty="0"/>
              <a:t>with body heat dissipation, leading to </a:t>
            </a:r>
            <a:r>
              <a:rPr lang="en-US" sz="4000" dirty="0" smtClean="0"/>
              <a:t>overheating. </a:t>
            </a:r>
            <a:endParaRPr lang="en-US" sz="4000" dirty="0">
              <a:latin typeface="Arial"/>
              <a:cs typeface="Arial"/>
            </a:endParaRPr>
          </a:p>
        </p:txBody>
      </p:sp>
      <p:sp>
        <p:nvSpPr>
          <p:cNvPr id="19" name="Rectangle 18"/>
          <p:cNvSpPr/>
          <p:nvPr/>
        </p:nvSpPr>
        <p:spPr>
          <a:xfrm>
            <a:off x="30557147" y="25069800"/>
            <a:ext cx="12502903" cy="7049912"/>
          </a:xfrm>
          <a:prstGeom prst="rect">
            <a:avLst/>
          </a:prstGeom>
          <a:solidFill>
            <a:schemeClr val="tx2">
              <a:lumMod val="25000"/>
            </a:schemeClr>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4000" b="1" dirty="0" smtClean="0">
                <a:cs typeface="Arial"/>
              </a:rPr>
              <a:t>Nursing Implications: F</a:t>
            </a:r>
            <a:r>
              <a:rPr lang="en-US" sz="4000" dirty="0" smtClean="0">
                <a:cs typeface="Arial"/>
              </a:rPr>
              <a:t>urther research needs to be conducted on why more hospitals do not  have a SIDS prevention protocol. </a:t>
            </a:r>
            <a:r>
              <a:rPr lang="en-US" sz="4000" dirty="0"/>
              <a:t>Nurses are role models to individuals of all populations and should practice safe precaution of infant sleep if they expect parents to do the same. Addressing this problem can possibly decrease infant mortality rate. Exploring the more common causes of SIDS will also enable nurses in better teaching techniques to prevent the increase in occurrence. </a:t>
            </a:r>
            <a:endParaRPr lang="en-US" sz="4000" b="1" i="1" dirty="0">
              <a:cs typeface="Arial"/>
            </a:endParaRPr>
          </a:p>
        </p:txBody>
      </p:sp>
      <p:sp>
        <p:nvSpPr>
          <p:cNvPr id="2" name="TextBox 1"/>
          <p:cNvSpPr txBox="1"/>
          <p:nvPr/>
        </p:nvSpPr>
        <p:spPr>
          <a:xfrm>
            <a:off x="1069499" y="16587079"/>
            <a:ext cx="938702" cy="461665"/>
          </a:xfrm>
          <a:prstGeom prst="rect">
            <a:avLst/>
          </a:prstGeom>
          <a:noFill/>
        </p:spPr>
        <p:txBody>
          <a:bodyPr wrap="square" rtlCol="0">
            <a:spAutoFit/>
          </a:bodyPr>
          <a:lstStyle/>
          <a:p>
            <a:r>
              <a:rPr lang="en-US" sz="2400" dirty="0" smtClean="0">
                <a:solidFill>
                  <a:schemeClr val="bg1"/>
                </a:solidFill>
              </a:rPr>
              <a:t>1</a:t>
            </a:r>
            <a:endParaRPr lang="en-US" sz="2400" dirty="0">
              <a:solidFill>
                <a:schemeClr val="bg1"/>
              </a:solidFill>
            </a:endParaRPr>
          </a:p>
        </p:txBody>
      </p:sp>
      <p:sp>
        <p:nvSpPr>
          <p:cNvPr id="12" name="TextBox 11"/>
          <p:cNvSpPr txBox="1"/>
          <p:nvPr/>
        </p:nvSpPr>
        <p:spPr>
          <a:xfrm>
            <a:off x="15374035" y="14706888"/>
            <a:ext cx="859980" cy="461665"/>
          </a:xfrm>
          <a:prstGeom prst="rect">
            <a:avLst/>
          </a:prstGeom>
          <a:noFill/>
        </p:spPr>
        <p:txBody>
          <a:bodyPr wrap="square" rtlCol="0">
            <a:spAutoFit/>
          </a:bodyPr>
          <a:lstStyle/>
          <a:p>
            <a:r>
              <a:rPr lang="en-US" sz="2400" dirty="0">
                <a:solidFill>
                  <a:srgbClr val="000000"/>
                </a:solidFill>
              </a:rPr>
              <a:t>2</a:t>
            </a:r>
          </a:p>
        </p:txBody>
      </p:sp>
      <p:sp>
        <p:nvSpPr>
          <p:cNvPr id="21" name="TextBox 20"/>
          <p:cNvSpPr txBox="1"/>
          <p:nvPr/>
        </p:nvSpPr>
        <p:spPr>
          <a:xfrm>
            <a:off x="31015443" y="20697500"/>
            <a:ext cx="991720" cy="461665"/>
          </a:xfrm>
          <a:prstGeom prst="rect">
            <a:avLst/>
          </a:prstGeom>
          <a:noFill/>
        </p:spPr>
        <p:txBody>
          <a:bodyPr wrap="square" rtlCol="0">
            <a:spAutoFit/>
          </a:bodyPr>
          <a:lstStyle/>
          <a:p>
            <a:r>
              <a:rPr lang="en-US" sz="2400" dirty="0" smtClean="0">
                <a:solidFill>
                  <a:srgbClr val="000000"/>
                </a:solidFill>
              </a:rPr>
              <a:t>3</a:t>
            </a:r>
            <a:endParaRPr lang="en-US" sz="2400" dirty="0">
              <a:solidFill>
                <a:srgbClr val="000000"/>
              </a:solidFill>
            </a:endParaRPr>
          </a:p>
        </p:txBody>
      </p:sp>
      <p:sp>
        <p:nvSpPr>
          <p:cNvPr id="23" name="TextBox 22"/>
          <p:cNvSpPr txBox="1"/>
          <p:nvPr/>
        </p:nvSpPr>
        <p:spPr>
          <a:xfrm>
            <a:off x="15374035" y="22180601"/>
            <a:ext cx="388434" cy="461665"/>
          </a:xfrm>
          <a:prstGeom prst="rect">
            <a:avLst/>
          </a:prstGeom>
          <a:noFill/>
        </p:spPr>
        <p:txBody>
          <a:bodyPr wrap="square" rtlCol="0">
            <a:spAutoFit/>
          </a:bodyPr>
          <a:lstStyle/>
          <a:p>
            <a:r>
              <a:rPr lang="en-US" sz="2400" dirty="0" smtClean="0">
                <a:solidFill>
                  <a:srgbClr val="000000"/>
                </a:solidFill>
              </a:rPr>
              <a:t>4</a:t>
            </a:r>
            <a:endParaRPr lang="en-US" sz="2400" dirty="0">
              <a:solidFill>
                <a:srgbClr val="000000"/>
              </a:solidFill>
            </a:endParaRPr>
          </a:p>
        </p:txBody>
      </p:sp>
      <p:sp>
        <p:nvSpPr>
          <p:cNvPr id="24" name="TextBox 23"/>
          <p:cNvSpPr txBox="1"/>
          <p:nvPr/>
        </p:nvSpPr>
        <p:spPr>
          <a:xfrm>
            <a:off x="15453650" y="27601443"/>
            <a:ext cx="471546" cy="461665"/>
          </a:xfrm>
          <a:prstGeom prst="rect">
            <a:avLst/>
          </a:prstGeom>
          <a:noFill/>
        </p:spPr>
        <p:txBody>
          <a:bodyPr wrap="square" rtlCol="0">
            <a:spAutoFit/>
          </a:bodyPr>
          <a:lstStyle/>
          <a:p>
            <a:r>
              <a:rPr lang="en-US" sz="2400" dirty="0">
                <a:solidFill>
                  <a:srgbClr val="000000"/>
                </a:solidFill>
              </a:rPr>
              <a:t>5</a:t>
            </a:r>
          </a:p>
        </p:txBody>
      </p:sp>
      <p:pic>
        <p:nvPicPr>
          <p:cNvPr id="25" name="Picture 24"/>
          <p:cNvPicPr>
            <a:picLocks noChangeAspect="1"/>
          </p:cNvPicPr>
          <p:nvPr/>
        </p:nvPicPr>
        <p:blipFill>
          <a:blip r:embed="rId3"/>
          <a:stretch>
            <a:fillRect/>
          </a:stretch>
        </p:blipFill>
        <p:spPr>
          <a:xfrm>
            <a:off x="15453650" y="8799198"/>
            <a:ext cx="14631951" cy="7255815"/>
          </a:xfrm>
          <a:prstGeom prst="rect">
            <a:avLst/>
          </a:prstGeom>
        </p:spPr>
      </p:pic>
      <p:pic>
        <p:nvPicPr>
          <p:cNvPr id="44" name="Picture 43"/>
          <p:cNvPicPr>
            <a:picLocks noChangeAspect="1"/>
          </p:cNvPicPr>
          <p:nvPr/>
        </p:nvPicPr>
        <p:blipFill>
          <a:blip r:embed="rId4"/>
          <a:stretch>
            <a:fillRect/>
          </a:stretch>
        </p:blipFill>
        <p:spPr>
          <a:xfrm>
            <a:off x="1069496" y="11627595"/>
            <a:ext cx="13775532" cy="7141327"/>
          </a:xfrm>
          <a:prstGeom prst="rect">
            <a:avLst/>
          </a:prstGeom>
        </p:spPr>
      </p:pic>
      <p:pic>
        <p:nvPicPr>
          <p:cNvPr id="4" name="Picture 3"/>
          <p:cNvPicPr>
            <a:picLocks noChangeAspect="1"/>
          </p:cNvPicPr>
          <p:nvPr/>
        </p:nvPicPr>
        <p:blipFill>
          <a:blip r:embed="rId5"/>
          <a:stretch>
            <a:fillRect/>
          </a:stretch>
        </p:blipFill>
        <p:spPr>
          <a:xfrm>
            <a:off x="30480378" y="6074271"/>
            <a:ext cx="12579673" cy="10512808"/>
          </a:xfrm>
          <a:prstGeom prst="rect">
            <a:avLst/>
          </a:prstGeom>
        </p:spPr>
      </p:pic>
      <p:sp>
        <p:nvSpPr>
          <p:cNvPr id="20" name="Rectangle 19"/>
          <p:cNvSpPr/>
          <p:nvPr/>
        </p:nvSpPr>
        <p:spPr>
          <a:xfrm>
            <a:off x="1069496" y="29654314"/>
            <a:ext cx="29016105" cy="2465398"/>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548640" rIns="548640" bIns="548640" rtlCol="0" anchor="ctr"/>
          <a:lstStyle/>
          <a:p>
            <a:r>
              <a:rPr lang="en-US" sz="3600" dirty="0" smtClean="0"/>
              <a:t>References: </a:t>
            </a:r>
            <a:r>
              <a:rPr lang="en-US" sz="3600" dirty="0" err="1" smtClean="0"/>
              <a:t>Schnitzer</a:t>
            </a:r>
            <a:r>
              <a:rPr lang="en-US" sz="3600" dirty="0"/>
              <a:t>, P. G., Covington, T. M., &amp; Dykstra, H. K. (2012). Sudden unexpected infant deaths: Sleep environment and circumstances. </a:t>
            </a:r>
            <a:r>
              <a:rPr lang="en-US" sz="3600" i="1" dirty="0"/>
              <a:t>Am J Public Health American Journal of Public Health,</a:t>
            </a:r>
            <a:r>
              <a:rPr lang="en-US" sz="3600" dirty="0"/>
              <a:t> </a:t>
            </a:r>
            <a:r>
              <a:rPr lang="en-US" sz="3600" i="1" dirty="0"/>
              <a:t>102</a:t>
            </a:r>
            <a:r>
              <a:rPr lang="en-US" sz="3600" dirty="0"/>
              <a:t>(6), 1204-1212. </a:t>
            </a:r>
            <a:r>
              <a:rPr lang="en-US" sz="3600" dirty="0" smtClean="0"/>
              <a:t>doi:10.2105/ajph.2011.300613. Research </a:t>
            </a:r>
            <a:r>
              <a:rPr lang="en-US" sz="3600" dirty="0"/>
              <a:t>on Back Sleeping and SIDS. (</a:t>
            </a:r>
            <a:r>
              <a:rPr lang="en-US" sz="3600" dirty="0" err="1"/>
              <a:t>n.d.</a:t>
            </a:r>
            <a:r>
              <a:rPr lang="en-US" sz="3600" dirty="0"/>
              <a:t>). Retrieved September 21, 2017, </a:t>
            </a:r>
            <a:r>
              <a:rPr lang="en-US" sz="3600" dirty="0" smtClean="0"/>
              <a:t>from https://www/. </a:t>
            </a:r>
            <a:r>
              <a:rPr lang="en-US" sz="3600" dirty="0" err="1" smtClean="0"/>
              <a:t>nichd.nih.gov</a:t>
            </a:r>
            <a:r>
              <a:rPr lang="en-US" sz="3600" dirty="0" smtClean="0"/>
              <a:t>/</a:t>
            </a:r>
            <a:r>
              <a:rPr lang="en-US" sz="3600" dirty="0" err="1" smtClean="0"/>
              <a:t>sts</a:t>
            </a:r>
            <a:r>
              <a:rPr lang="en-US" sz="3600" dirty="0" smtClean="0"/>
              <a:t>/ campaign/science/Pages/back </a:t>
            </a:r>
            <a:r>
              <a:rPr lang="en-US" sz="3600" dirty="0" err="1" smtClean="0"/>
              <a:t>sleeping.aspx</a:t>
            </a:r>
            <a:endParaRPr lang="en-US" sz="3600" dirty="0" smtClean="0"/>
          </a:p>
          <a:p>
            <a:endParaRPr lang="en-US" sz="3600" dirty="0"/>
          </a:p>
        </p:txBody>
      </p:sp>
      <p:sp>
        <p:nvSpPr>
          <p:cNvPr id="22" name="Rectangle 21"/>
          <p:cNvSpPr/>
          <p:nvPr/>
        </p:nvSpPr>
        <p:spPr>
          <a:xfrm>
            <a:off x="15568253" y="16191226"/>
            <a:ext cx="14517350" cy="1211831"/>
          </a:xfrm>
          <a:prstGeom prst="rect">
            <a:avLst/>
          </a:prstGeom>
          <a:solidFill>
            <a:srgbClr val="072C62"/>
          </a:solidFill>
        </p:spPr>
        <p:style>
          <a:lnRef idx="1">
            <a:schemeClr val="accent1"/>
          </a:lnRef>
          <a:fillRef idx="3">
            <a:schemeClr val="accent1"/>
          </a:fillRef>
          <a:effectRef idx="2">
            <a:schemeClr val="accent1"/>
          </a:effectRef>
          <a:fontRef idx="minor">
            <a:schemeClr val="lt1"/>
          </a:fontRef>
        </p:style>
        <p:txBody>
          <a:bodyPr lIns="548640" tIns="457200" rIns="548640" bIns="548640" rtlCol="0" anchor="ctr"/>
          <a:lstStyle/>
          <a:p>
            <a:pPr algn="ctr"/>
            <a:endParaRPr lang="en-US" sz="5200" i="1" dirty="0" smtClean="0">
              <a:latin typeface="Arial"/>
              <a:cs typeface="Arial"/>
            </a:endParaRPr>
          </a:p>
          <a:p>
            <a:pPr algn="ctr"/>
            <a:r>
              <a:rPr lang="en-US" sz="4000" b="1" dirty="0" smtClean="0">
                <a:latin typeface="Arial"/>
                <a:cs typeface="Arial"/>
              </a:rPr>
              <a:t>Conceptual Framework</a:t>
            </a:r>
            <a:r>
              <a:rPr lang="en-US" sz="4000" b="1" dirty="0">
                <a:latin typeface="Arial"/>
                <a:cs typeface="Arial"/>
              </a:rPr>
              <a:t/>
            </a:r>
            <a:br>
              <a:rPr lang="en-US" sz="4000" b="1" dirty="0">
                <a:latin typeface="Arial"/>
                <a:cs typeface="Arial"/>
              </a:rPr>
            </a:br>
            <a:endParaRPr lang="en-US" sz="4000" b="1" dirty="0">
              <a:latin typeface="Arial"/>
              <a:cs typeface="Arial"/>
            </a:endParaRPr>
          </a:p>
        </p:txBody>
      </p:sp>
      <p:grpSp>
        <p:nvGrpSpPr>
          <p:cNvPr id="26" name="Group 25"/>
          <p:cNvGrpSpPr/>
          <p:nvPr/>
        </p:nvGrpSpPr>
        <p:grpSpPr>
          <a:xfrm>
            <a:off x="16303876" y="17927974"/>
            <a:ext cx="13503470" cy="6857472"/>
            <a:chOff x="-17400" y="0"/>
            <a:chExt cx="4144900" cy="3787140"/>
          </a:xfrm>
        </p:grpSpPr>
        <p:grpSp>
          <p:nvGrpSpPr>
            <p:cNvPr id="27" name="Group 26"/>
            <p:cNvGrpSpPr/>
            <p:nvPr/>
          </p:nvGrpSpPr>
          <p:grpSpPr>
            <a:xfrm>
              <a:off x="0" y="0"/>
              <a:ext cx="4127500" cy="3787140"/>
              <a:chOff x="-12065" y="0"/>
              <a:chExt cx="4127500" cy="3787140"/>
            </a:xfrm>
          </p:grpSpPr>
          <p:sp>
            <p:nvSpPr>
              <p:cNvPr id="31" name="Oval 30"/>
              <p:cNvSpPr/>
              <p:nvPr/>
            </p:nvSpPr>
            <p:spPr>
              <a:xfrm>
                <a:off x="800100" y="0"/>
                <a:ext cx="2400935" cy="22885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Oval 31"/>
              <p:cNvSpPr/>
              <p:nvPr/>
            </p:nvSpPr>
            <p:spPr>
              <a:xfrm>
                <a:off x="1714500" y="1498600"/>
                <a:ext cx="2400935" cy="22885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12065" y="1485900"/>
                <a:ext cx="2400935" cy="22885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8" name="Text Box 5"/>
            <p:cNvSpPr txBox="1"/>
            <p:nvPr/>
          </p:nvSpPr>
          <p:spPr>
            <a:xfrm>
              <a:off x="1062100" y="571500"/>
              <a:ext cx="1943735" cy="5715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600" dirty="0">
                  <a:effectLst/>
                  <a:latin typeface="Times New Roman" charset="0"/>
                  <a:ea typeface="Calibri" charset="0"/>
                  <a:cs typeface="Times New Roman" charset="0"/>
                </a:rPr>
                <a:t>Health education</a:t>
              </a:r>
            </a:p>
            <a:p>
              <a:pPr marL="0" marR="0">
                <a:spcBef>
                  <a:spcPts val="0"/>
                </a:spcBef>
                <a:spcAft>
                  <a:spcPts val="0"/>
                </a:spcAft>
              </a:pPr>
              <a:r>
                <a:rPr lang="en-US" sz="3600" dirty="0">
                  <a:effectLst/>
                  <a:latin typeface="Times New Roman" charset="0"/>
                  <a:ea typeface="Calibri" charset="0"/>
                  <a:cs typeface="Times New Roman" charset="0"/>
                </a:rPr>
                <a:t>Nursing patient education </a:t>
              </a:r>
            </a:p>
          </p:txBody>
        </p:sp>
        <p:sp>
          <p:nvSpPr>
            <p:cNvPr id="29" name="Text Box 6"/>
            <p:cNvSpPr txBox="1"/>
            <p:nvPr/>
          </p:nvSpPr>
          <p:spPr>
            <a:xfrm>
              <a:off x="2400935" y="2234427"/>
              <a:ext cx="1599565" cy="1143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600" dirty="0">
                  <a:effectLst/>
                  <a:latin typeface="Times New Roman" charset="0"/>
                  <a:ea typeface="Calibri" charset="0"/>
                  <a:cs typeface="Times New Roman" charset="0"/>
                </a:rPr>
                <a:t>Health protection</a:t>
              </a:r>
            </a:p>
            <a:p>
              <a:pPr marL="0" marR="0" algn="ctr">
                <a:spcBef>
                  <a:spcPts val="0"/>
                </a:spcBef>
                <a:spcAft>
                  <a:spcPts val="0"/>
                </a:spcAft>
              </a:pPr>
              <a:r>
                <a:rPr lang="en-US" sz="3600" dirty="0">
                  <a:effectLst/>
                  <a:latin typeface="Times New Roman" charset="0"/>
                  <a:ea typeface="Calibri" charset="0"/>
                  <a:cs typeface="Times New Roman" charset="0"/>
                </a:rPr>
                <a:t>Not sleeping in same bed as infant</a:t>
              </a:r>
            </a:p>
            <a:p>
              <a:pPr marL="0" marR="0">
                <a:spcBef>
                  <a:spcPts val="0"/>
                </a:spcBef>
                <a:spcAft>
                  <a:spcPts val="0"/>
                </a:spcAft>
              </a:pPr>
              <a:r>
                <a:rPr lang="en-US" sz="1200" dirty="0">
                  <a:effectLst/>
                  <a:latin typeface="Times New Roman" charset="0"/>
                  <a:ea typeface="Calibri" charset="0"/>
                  <a:cs typeface="Times New Roman" charset="0"/>
                </a:rPr>
                <a:t> </a:t>
              </a:r>
            </a:p>
            <a:p>
              <a:pPr marL="0" marR="0">
                <a:spcBef>
                  <a:spcPts val="0"/>
                </a:spcBef>
                <a:spcAft>
                  <a:spcPts val="0"/>
                </a:spcAft>
              </a:pPr>
              <a:r>
                <a:rPr lang="en-US" sz="1200" dirty="0">
                  <a:effectLst/>
                  <a:latin typeface="Times New Roman" charset="0"/>
                  <a:ea typeface="Calibri" charset="0"/>
                  <a:cs typeface="Times New Roman" charset="0"/>
                </a:rPr>
                <a:t> </a:t>
              </a:r>
            </a:p>
          </p:txBody>
        </p:sp>
        <p:sp>
          <p:nvSpPr>
            <p:cNvPr id="30" name="Text Box 7"/>
            <p:cNvSpPr txBox="1"/>
            <p:nvPr/>
          </p:nvSpPr>
          <p:spPr>
            <a:xfrm>
              <a:off x="-17400" y="2291080"/>
              <a:ext cx="1826070" cy="91186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3600" dirty="0">
                  <a:effectLst/>
                  <a:latin typeface="Times New Roman" charset="0"/>
                  <a:ea typeface="Calibri" charset="0"/>
                  <a:cs typeface="Times New Roman" charset="0"/>
                </a:rPr>
                <a:t>Disease prevention</a:t>
              </a:r>
            </a:p>
            <a:p>
              <a:pPr marL="0" marR="0" algn="ctr">
                <a:spcBef>
                  <a:spcPts val="0"/>
                </a:spcBef>
                <a:spcAft>
                  <a:spcPts val="0"/>
                </a:spcAft>
              </a:pPr>
              <a:r>
                <a:rPr lang="en-US" sz="3600" dirty="0">
                  <a:effectLst/>
                  <a:latin typeface="Times New Roman" charset="0"/>
                  <a:ea typeface="Calibri" charset="0"/>
                  <a:cs typeface="Times New Roman" charset="0"/>
                </a:rPr>
                <a:t>Infant positioning</a:t>
              </a:r>
            </a:p>
          </p:txBody>
        </p:sp>
      </p:grpSp>
    </p:spTree>
    <p:extLst>
      <p:ext uri="{BB962C8B-B14F-4D97-AF65-F5344CB8AC3E}">
        <p14:creationId xmlns:p14="http://schemas.microsoft.com/office/powerpoint/2010/main" val="141918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Version 7_2011">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3A64F4C2A5604FAC55642FE06F8B1A" ma:contentTypeVersion="2" ma:contentTypeDescription="Create a new document." ma:contentTypeScope="" ma:versionID="3ef1d1c020a4a8de6bd44f23be0df3ce">
  <xsd:schema xmlns:xsd="http://www.w3.org/2001/XMLSchema" xmlns:xs="http://www.w3.org/2001/XMLSchema" xmlns:p="http://schemas.microsoft.com/office/2006/metadata/properties" xmlns:ns1="http://schemas.microsoft.com/sharepoint/v3" targetNamespace="http://schemas.microsoft.com/office/2006/metadata/properties" ma:root="true" ma:fieldsID="f061ade47648f28b916c2a0f4afdd21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9D7CC1-D4F1-4191-8737-C1104D97BEB2}">
  <ds:schemaRefs>
    <ds:schemaRef ds:uri="http://schemas.openxmlformats.org/package/2006/metadata/core-properties"/>
    <ds:schemaRef ds:uri="http://purl.org/dc/elements/1.1/"/>
    <ds:schemaRef ds:uri="http://schemas.microsoft.com/office/infopath/2007/PartnerControls"/>
    <ds:schemaRef ds:uri="http://purl.org/dc/dcmitype/"/>
    <ds:schemaRef ds:uri="http://purl.org/dc/term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0C4D6EB-9221-44C1-A12A-0CC5150E63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52583B8-6161-45F7-8198-C812DF400F4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1547</TotalTime>
  <Words>759</Words>
  <Application>Microsoft Macintosh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Times New Roman</vt:lpstr>
      <vt:lpstr>Arial</vt:lpstr>
      <vt:lpstr>Version 7_2011</vt:lpstr>
      <vt:lpstr>PowerPoint Presentation</vt:lpstr>
    </vt:vector>
  </TitlesOfParts>
  <Company>DePaul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DePaul University</dc:creator>
  <cp:lastModifiedBy>Farah Siddique</cp:lastModifiedBy>
  <cp:revision>129</cp:revision>
  <dcterms:created xsi:type="dcterms:W3CDTF">2012-02-24T22:14:56Z</dcterms:created>
  <dcterms:modified xsi:type="dcterms:W3CDTF">2017-10-09T17:28:18Z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0x010100323A64F4C2A5604FAC55642FE06F8B1A</vt:lpwstr>
  </property>
</Properties>
</file>