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43891200" cy="32918400"/>
  <p:notesSz cx="7010400" cy="120396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8FE"/>
    <a:srgbClr val="005B8C"/>
    <a:srgbClr val="255D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707" autoAdjust="0"/>
  </p:normalViewPr>
  <p:slideViewPr>
    <p:cSldViewPr snapToGrid="0">
      <p:cViewPr varScale="1">
        <p:scale>
          <a:sx n="23" d="100"/>
          <a:sy n="23" d="100"/>
        </p:scale>
        <p:origin x="19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2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8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4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1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0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1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2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4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2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45864-46BA-41E8-B77F-337AD72A6185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43D82-A663-4DA8-96E9-FDD3C4D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4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0475" y="522556"/>
            <a:ext cx="34519403" cy="33855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Development of Exercise </a:t>
            </a:r>
            <a:r>
              <a:rPr lang="en-US" sz="8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Interventions for Healthy Adult Females with Overweight </a:t>
            </a:r>
            <a:r>
              <a:rPr lang="en-US" sz="8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and Obesity: An Integrative Review</a:t>
            </a:r>
          </a:p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Hannah Lee, B.S.</a:t>
            </a:r>
            <a:endParaRPr lang="en-US" sz="54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9889" y="4365113"/>
            <a:ext cx="386963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Background</a:t>
            </a:r>
            <a:endParaRPr lang="en-US" sz="54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202" y="15192015"/>
            <a:ext cx="3849320" cy="9346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Methods</a:t>
            </a:r>
            <a:endParaRPr lang="en-US" sz="54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253702" y="20537508"/>
            <a:ext cx="2155655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Results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882528" y="4265836"/>
            <a:ext cx="374279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Discussion</a:t>
            </a:r>
            <a:endParaRPr lang="en-US" sz="54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30177" y="4176286"/>
            <a:ext cx="117809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Overweight and obesity rates have significantly increased in the adult female 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population</a:t>
            </a:r>
            <a:r>
              <a:rPr lang="en-US" sz="4000" baseline="30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.1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Decreased physical activity, sedentary lifestyles, and poor dietary choices 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have 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resulted in increased overweight and obesity prevalence in adult 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females.</a:t>
            </a:r>
            <a:r>
              <a:rPr lang="en-US" sz="4000" baseline="30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2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These conditions also increase the 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risk 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for endometrial, ovarian, cervical, and breast 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cancers among this population.</a:t>
            </a:r>
            <a:r>
              <a:rPr lang="en-US" sz="4000" baseline="30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3</a:t>
            </a:r>
            <a:endParaRPr lang="en-US" sz="40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9081" y="9203821"/>
            <a:ext cx="386963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Purpose</a:t>
            </a:r>
            <a:endParaRPr lang="en-US" sz="54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3421" y="9082944"/>
            <a:ext cx="117189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The purpose of this study was 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to determine components of exercise program development for 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healthy adult females with overweight and obesity 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through 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exploring these research questions: </a:t>
            </a:r>
          </a:p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</a:t>
            </a:r>
            <a:r>
              <a:rPr lang="en-US" sz="4000" dirty="0">
                <a:latin typeface="+mj-lt"/>
              </a:rPr>
              <a:t>W</a:t>
            </a:r>
            <a:r>
              <a:rPr lang="en-US" sz="4000" dirty="0" smtClean="0">
                <a:latin typeface="+mj-lt"/>
              </a:rPr>
              <a:t>hat</a:t>
            </a:r>
            <a:r>
              <a:rPr lang="en-US" sz="4000" dirty="0">
                <a:latin typeface="+mj-lt"/>
              </a:rPr>
              <a:t> factors of adherence promote exercise training in </a:t>
            </a:r>
            <a:r>
              <a:rPr lang="en-US" sz="4000" dirty="0" smtClean="0">
                <a:latin typeface="+mj-lt"/>
              </a:rPr>
              <a:t>healthy adult females with overweight and obesity?</a:t>
            </a:r>
            <a:endParaRPr lang="en-US" sz="4000" dirty="0" smtClean="0">
              <a:latin typeface="+mj-lt"/>
            </a:endParaRPr>
          </a:p>
          <a:p>
            <a:r>
              <a:rPr lang="en-US" sz="4000" b="1" dirty="0" smtClean="0">
                <a:latin typeface="+mj-lt"/>
              </a:rPr>
              <a:t>2) </a:t>
            </a:r>
            <a:r>
              <a:rPr lang="en-US" sz="4000" dirty="0">
                <a:latin typeface="+mj-lt"/>
              </a:rPr>
              <a:t>W</a:t>
            </a:r>
            <a:r>
              <a:rPr lang="en-US" sz="4000" dirty="0" smtClean="0">
                <a:latin typeface="+mj-lt"/>
              </a:rPr>
              <a:t>hich </a:t>
            </a:r>
            <a:r>
              <a:rPr lang="en-US" sz="4000" dirty="0">
                <a:latin typeface="+mj-lt"/>
              </a:rPr>
              <a:t>exercise interventions have the greatest effect in modifying risk factors of overweight and obese adult females</a:t>
            </a:r>
            <a:r>
              <a:rPr lang="en-US" sz="4000" dirty="0" smtClean="0">
                <a:latin typeface="+mj-lt"/>
              </a:rPr>
              <a:t>?</a:t>
            </a:r>
            <a:endParaRPr lang="en-US" sz="40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83421" y="15031419"/>
            <a:ext cx="115500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Using an integrative review, a search of the literature was conducted using the noted databases: Cumulative Index to Nursing Health Literature (CINAHL), ProQuest, and PubMed. </a:t>
            </a:r>
            <a:endParaRPr lang="en-US" sz="40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763654" y="20351080"/>
            <a:ext cx="99994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Three principal concepts of exercise program development were determined and were evaluated based on research design and sample size to ensure rigor and validity.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805866" y="4129984"/>
            <a:ext cx="99381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The incorporation of adherence factors, exercise intervention types, and risk factor modification creates a more holistic and comprehensive approach for the development of exercise programs and interventions for overweight and obese adult females. </a:t>
            </a:r>
            <a:endParaRPr lang="en-US" sz="40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449" y="649307"/>
            <a:ext cx="7202887" cy="246955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cxnSp>
        <p:nvCxnSpPr>
          <p:cNvPr id="26" name="Straight Connector 25"/>
          <p:cNvCxnSpPr/>
          <p:nvPr/>
        </p:nvCxnSpPr>
        <p:spPr>
          <a:xfrm>
            <a:off x="8276905" y="477114"/>
            <a:ext cx="0" cy="3429000"/>
          </a:xfrm>
          <a:prstGeom prst="line">
            <a:avLst/>
          </a:prstGeom>
          <a:ln w="76200">
            <a:solidFill>
              <a:srgbClr val="005B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62571" y="2528895"/>
            <a:ext cx="5567550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chemeClr val="accent1">
                    <a:lumMod val="50000"/>
                  </a:schemeClr>
                </a:solidFill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School of Nursing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3"/>
          <a:srcRect l="-880" t="20564" r="880" b="7291"/>
          <a:stretch/>
        </p:blipFill>
        <p:spPr>
          <a:xfrm>
            <a:off x="29882528" y="11409578"/>
            <a:ext cx="13440546" cy="14004626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TextBox 30"/>
          <p:cNvSpPr txBox="1"/>
          <p:nvPr/>
        </p:nvSpPr>
        <p:spPr>
          <a:xfrm>
            <a:off x="29882528" y="25576969"/>
            <a:ext cx="13402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2">
                    <a:lumMod val="25000"/>
                  </a:schemeClr>
                </a:solidFill>
                <a:latin typeface="+mj-lt"/>
                <a:cs typeface="Times New Roman" panose="02020603050405020304" pitchFamily="18" charset="0"/>
              </a:rPr>
              <a:t>Figure 3. 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Times New Roman" panose="02020603050405020304" pitchFamily="18" charset="0"/>
              </a:rPr>
              <a:t>Various exercises that can be utilized in high-intensity interval training. </a:t>
            </a:r>
          </a:p>
        </p:txBody>
      </p:sp>
      <p:sp>
        <p:nvSpPr>
          <p:cNvPr id="1024" name="TextBox 1023"/>
          <p:cNvSpPr txBox="1"/>
          <p:nvPr/>
        </p:nvSpPr>
        <p:spPr>
          <a:xfrm>
            <a:off x="16743462" y="4322715"/>
            <a:ext cx="401086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Conceptual Framework</a:t>
            </a:r>
          </a:p>
        </p:txBody>
      </p:sp>
      <p:sp>
        <p:nvSpPr>
          <p:cNvPr id="1027" name="TextBox 1026"/>
          <p:cNvSpPr txBox="1"/>
          <p:nvPr/>
        </p:nvSpPr>
        <p:spPr>
          <a:xfrm>
            <a:off x="17253702" y="18848931"/>
            <a:ext cx="124851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2">
                    <a:lumMod val="25000"/>
                  </a:schemeClr>
                </a:solidFill>
                <a:latin typeface="+mj-lt"/>
                <a:cs typeface="Times New Roman" panose="02020603050405020304" pitchFamily="18" charset="0"/>
              </a:rPr>
              <a:t>Figure 2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Times New Roman" panose="02020603050405020304" pitchFamily="18" charset="0"/>
              </a:rPr>
              <a:t>. This figure describes the transtheoretical model through its defined stages of change. 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9095" y="17663622"/>
            <a:ext cx="12077874" cy="11529803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extBox 23"/>
          <p:cNvSpPr txBox="1"/>
          <p:nvPr/>
        </p:nvSpPr>
        <p:spPr>
          <a:xfrm>
            <a:off x="4450004" y="29391666"/>
            <a:ext cx="11852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Figure 1. 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This figure outlines the inclusion, exclusion, and selection process of the data selected for the integrative review. </a:t>
            </a:r>
          </a:p>
          <a:p>
            <a:endParaRPr lang="en-US" sz="32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026623" y="29684653"/>
            <a:ext cx="130738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Table 1. 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This table summarizes the key findings and pertinent concepts of the results section. </a:t>
            </a:r>
          </a:p>
          <a:p>
            <a:endParaRPr lang="en-US" sz="3200" i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pic>
        <p:nvPicPr>
          <p:cNvPr id="1026" name="Picture 2" descr="Image result for transtheoretical model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77"/>
          <a:stretch/>
        </p:blipFill>
        <p:spPr bwMode="auto">
          <a:xfrm>
            <a:off x="18041511" y="8640197"/>
            <a:ext cx="11267567" cy="1007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874073" y="4225770"/>
            <a:ext cx="89036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+mj-lt"/>
              </a:rPr>
              <a:t>With </a:t>
            </a:r>
            <a:r>
              <a:rPr lang="en-US" sz="4000" dirty="0" smtClean="0">
                <a:latin typeface="+mj-lt"/>
              </a:rPr>
              <a:t>the overarching </a:t>
            </a:r>
            <a:r>
              <a:rPr lang="en-US" sz="4000" dirty="0">
                <a:latin typeface="+mj-lt"/>
              </a:rPr>
              <a:t>goal of </a:t>
            </a:r>
            <a:r>
              <a:rPr lang="en-US" sz="4000" dirty="0" smtClean="0">
                <a:latin typeface="+mj-lt"/>
              </a:rPr>
              <a:t>adherence, management of overweight and obesity must take into consideration the </a:t>
            </a:r>
            <a:r>
              <a:rPr lang="en-US" sz="4000" dirty="0" smtClean="0">
                <a:latin typeface="+mj-lt"/>
              </a:rPr>
              <a:t>many behavioral </a:t>
            </a:r>
            <a:r>
              <a:rPr lang="en-US" sz="4000" dirty="0">
                <a:latin typeface="+mj-lt"/>
              </a:rPr>
              <a:t>and lifestyle modifications </a:t>
            </a:r>
            <a:r>
              <a:rPr lang="en-US" sz="4000" dirty="0" smtClean="0">
                <a:latin typeface="+mj-lt"/>
              </a:rPr>
              <a:t>that </a:t>
            </a:r>
            <a:r>
              <a:rPr lang="en-US" sz="4000" dirty="0" smtClean="0">
                <a:latin typeface="+mj-lt"/>
              </a:rPr>
              <a:t>exercise </a:t>
            </a:r>
            <a:r>
              <a:rPr lang="en-US" sz="4000" dirty="0">
                <a:latin typeface="+mj-lt"/>
              </a:rPr>
              <a:t>interventions </a:t>
            </a:r>
            <a:r>
              <a:rPr lang="en-US" sz="4000" dirty="0" smtClean="0">
                <a:latin typeface="+mj-lt"/>
              </a:rPr>
              <a:t>necessitate. </a:t>
            </a:r>
            <a:r>
              <a:rPr lang="en-US" sz="4000" dirty="0" smtClean="0">
                <a:latin typeface="+mj-lt"/>
              </a:rPr>
              <a:t>It then becomes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critical to identify the </a:t>
            </a:r>
            <a:r>
              <a:rPr lang="en-US" sz="4000" dirty="0" smtClean="0">
                <a:latin typeface="+mj-lt"/>
              </a:rPr>
              <a:t>individual’s </a:t>
            </a:r>
            <a:r>
              <a:rPr lang="en-US" sz="4000" dirty="0">
                <a:latin typeface="+mj-lt"/>
              </a:rPr>
              <a:t>state of </a:t>
            </a:r>
            <a:r>
              <a:rPr lang="en-US" sz="4000" dirty="0" smtClean="0">
                <a:latin typeface="+mj-lt"/>
              </a:rPr>
              <a:t>change</a:t>
            </a:r>
            <a:r>
              <a:rPr lang="en-US" sz="4000" dirty="0" smtClean="0">
                <a:latin typeface="+mj-lt"/>
              </a:rPr>
              <a:t>. </a:t>
            </a:r>
            <a:endParaRPr lang="en-US" sz="4000" dirty="0">
              <a:latin typeface="+mj-lt"/>
            </a:endParaRPr>
          </a:p>
          <a:p>
            <a:endParaRPr lang="en-US" sz="4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43462" y="9394630"/>
            <a:ext cx="63434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</a:rPr>
              <a:t>The transtheoretical model (TTM) is a health behavior theory that centers on distinct stages of change that define an individual’s readiness for behavior or lifestyle modification. </a:t>
            </a:r>
          </a:p>
          <a:p>
            <a:endParaRPr lang="en-US" sz="4000" dirty="0">
              <a:latin typeface="+mj-lt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342896"/>
              </p:ext>
            </p:extLst>
          </p:nvPr>
        </p:nvGraphicFramePr>
        <p:xfrm>
          <a:off x="17088230" y="23195651"/>
          <a:ext cx="12599675" cy="63369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729674"/>
                <a:gridCol w="4395756"/>
                <a:gridCol w="4474245"/>
              </a:tblGrid>
              <a:tr h="15595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Factors of </a:t>
                      </a:r>
                      <a:endParaRPr lang="en-US" sz="4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Adherence</a:t>
                      </a:r>
                      <a:endParaRPr lang="en-US" sz="4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Type of Exercise Intervention</a:t>
                      </a:r>
                      <a:endParaRPr lang="en-US" sz="4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Risk Factor Modification</a:t>
                      </a:r>
                      <a:endParaRPr lang="en-US" sz="4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96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+mj-lt"/>
                        </a:rPr>
                        <a:t>Social support</a:t>
                      </a:r>
                      <a:endParaRPr lang="en-US" sz="3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+mj-lt"/>
                        </a:rPr>
                        <a:t>High-intensity interval training</a:t>
                      </a:r>
                      <a:endParaRPr lang="en-US" sz="3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+mj-lt"/>
                        </a:rPr>
                        <a:t>Lipid profiles</a:t>
                      </a:r>
                      <a:endParaRPr lang="en-US" sz="3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96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+mj-lt"/>
                        </a:rPr>
                        <a:t>Guided exercise programming</a:t>
                      </a:r>
                      <a:endParaRPr lang="en-US" sz="3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+mj-lt"/>
                        </a:rPr>
                        <a:t>Aerobic training</a:t>
                      </a:r>
                      <a:endParaRPr lang="en-US" sz="3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+mj-lt"/>
                        </a:rPr>
                        <a:t>Anthropometric parameters</a:t>
                      </a:r>
                      <a:endParaRPr lang="en-US" sz="3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77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+mj-lt"/>
                        </a:rPr>
                        <a:t>Affective response</a:t>
                      </a:r>
                      <a:endParaRPr lang="en-US" sz="3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+mj-lt"/>
                        </a:rPr>
                        <a:t>Resistance training</a:t>
                      </a:r>
                      <a:endParaRPr lang="en-US" sz="3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+mj-lt"/>
                        </a:rPr>
                        <a:t>Cardiovascular health</a:t>
                      </a:r>
                      <a:endParaRPr lang="en-US" sz="3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888" marR="2468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0007559" y="8230563"/>
            <a:ext cx="361776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+mj-lt"/>
              </a:rPr>
              <a:t>Nursing </a:t>
            </a:r>
          </a:p>
          <a:p>
            <a:r>
              <a:rPr lang="en-US" sz="5400" dirty="0" smtClean="0">
                <a:latin typeface="+mj-lt"/>
              </a:rPr>
              <a:t>Implications</a:t>
            </a:r>
            <a:endParaRPr lang="en-US" sz="54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007559" y="26389496"/>
            <a:ext cx="13277227" cy="9548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+mj-lt"/>
              </a:rPr>
              <a:t>Future Research</a:t>
            </a:r>
            <a:endParaRPr lang="en-US" sz="54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855124" y="8007870"/>
            <a:ext cx="94587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Advanced practice nurses can utilize these components in their clinical practice to enhance the effectiveness of their planning and implementation processes and optimize the health and wellness of this population. </a:t>
            </a:r>
          </a:p>
          <a:p>
            <a:endParaRPr lang="en-US" sz="40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0202" y="17663622"/>
            <a:ext cx="3978249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Keywords and multiple-word combinations include: </a:t>
            </a:r>
            <a:r>
              <a:rPr lang="en-US" sz="4000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obesity, overweight, female, women's health, exercise, adherence, </a:t>
            </a:r>
            <a:r>
              <a:rPr lang="en-US" sz="4000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weight loss</a:t>
            </a:r>
            <a:r>
              <a:rPr lang="en-US" sz="4000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, risk factors, health behaviors</a:t>
            </a:r>
            <a:endParaRPr lang="en-US" sz="40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endParaRPr lang="en-US" sz="4000" dirty="0">
              <a:latin typeface="+mj-lt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30007559" y="27492866"/>
            <a:ext cx="137254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</a:rPr>
              <a:t>F</a:t>
            </a:r>
            <a:r>
              <a:rPr lang="en-US" sz="4000" dirty="0" smtClean="0">
                <a:latin typeface="+mj-lt"/>
              </a:rPr>
              <a:t>uture research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smtClean="0">
                <a:latin typeface="+mj-lt"/>
              </a:rPr>
              <a:t>should focus on cultivating </a:t>
            </a:r>
            <a:r>
              <a:rPr lang="en-US" sz="4000" dirty="0">
                <a:latin typeface="+mj-lt"/>
              </a:rPr>
              <a:t>a more sophisticated </a:t>
            </a:r>
            <a:r>
              <a:rPr lang="en-US" sz="4000" dirty="0" smtClean="0">
                <a:latin typeface="+mj-lt"/>
              </a:rPr>
              <a:t>understanding of health </a:t>
            </a:r>
            <a:r>
              <a:rPr lang="en-US" sz="4000" dirty="0">
                <a:latin typeface="+mj-lt"/>
              </a:rPr>
              <a:t>perceptions, beliefs, values, and attitudes that overweight and obese women have towards exercise and </a:t>
            </a:r>
            <a:r>
              <a:rPr lang="en-US" sz="4000" dirty="0" smtClean="0">
                <a:latin typeface="+mj-lt"/>
              </a:rPr>
              <a:t>physical </a:t>
            </a:r>
            <a:r>
              <a:rPr lang="en-US" sz="4000" dirty="0">
                <a:latin typeface="+mj-lt"/>
              </a:rPr>
              <a:t>activity </a:t>
            </a:r>
            <a:r>
              <a:rPr lang="en-US" sz="4000" dirty="0" smtClean="0">
                <a:latin typeface="+mj-lt"/>
              </a:rPr>
              <a:t>to promote &amp; facilitate </a:t>
            </a:r>
            <a:r>
              <a:rPr lang="en-US" sz="4000" dirty="0">
                <a:latin typeface="+mj-lt"/>
              </a:rPr>
              <a:t>increased exercise </a:t>
            </a:r>
            <a:r>
              <a:rPr lang="en-US" sz="4000" dirty="0" smtClean="0">
                <a:latin typeface="+mj-lt"/>
              </a:rPr>
              <a:t>adherence and overall health and wellness.</a:t>
            </a:r>
            <a:endParaRPr lang="en-US" sz="4000" dirty="0">
              <a:latin typeface="+mj-lt"/>
            </a:endParaRPr>
          </a:p>
        </p:txBody>
      </p:sp>
      <p:sp>
        <p:nvSpPr>
          <p:cNvPr id="1028" name="TextBox 1027"/>
          <p:cNvSpPr txBox="1"/>
          <p:nvPr/>
        </p:nvSpPr>
        <p:spPr>
          <a:xfrm>
            <a:off x="510202" y="31047927"/>
            <a:ext cx="430784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+mj-lt"/>
              </a:rPr>
              <a:t>References: 1. </a:t>
            </a:r>
            <a:r>
              <a:rPr lang="en-US" sz="3000" dirty="0" err="1">
                <a:latin typeface="+mj-lt"/>
              </a:rPr>
              <a:t>Flegal</a:t>
            </a:r>
            <a:r>
              <a:rPr lang="en-US" sz="3000" dirty="0">
                <a:latin typeface="+mj-lt"/>
              </a:rPr>
              <a:t>, K. M., </a:t>
            </a:r>
            <a:r>
              <a:rPr lang="en-US" sz="3000" dirty="0" err="1">
                <a:latin typeface="+mj-lt"/>
              </a:rPr>
              <a:t>Kruszon</a:t>
            </a:r>
            <a:r>
              <a:rPr lang="en-US" sz="3000" dirty="0">
                <a:latin typeface="+mj-lt"/>
              </a:rPr>
              <a:t>-Moran, D., Carroll, M. D., Fryar, C. D., &amp; Ogden, C. L. (2016). </a:t>
            </a:r>
            <a:r>
              <a:rPr lang="en-US" sz="3000" dirty="0" smtClean="0">
                <a:latin typeface="+mj-lt"/>
              </a:rPr>
              <a:t>Trends in obesity among adults in the United States, 2005 to 2014. </a:t>
            </a:r>
            <a:r>
              <a:rPr lang="en-US" sz="3000" i="1" dirty="0" smtClean="0">
                <a:latin typeface="+mj-lt"/>
              </a:rPr>
              <a:t>JAMA</a:t>
            </a:r>
            <a:r>
              <a:rPr lang="en-US" sz="3000" dirty="0" smtClean="0">
                <a:latin typeface="+mj-lt"/>
              </a:rPr>
              <a:t>, </a:t>
            </a:r>
            <a:r>
              <a:rPr lang="en-US" sz="3000" i="1" dirty="0" smtClean="0">
                <a:latin typeface="+mj-lt"/>
              </a:rPr>
              <a:t>315</a:t>
            </a:r>
            <a:r>
              <a:rPr lang="en-US" sz="3000" dirty="0" smtClean="0">
                <a:latin typeface="+mj-lt"/>
              </a:rPr>
              <a:t>(21), 2284-2294. doi:10.1001/jama.2016.6458</a:t>
            </a:r>
            <a:r>
              <a:rPr lang="en-US" sz="3000" dirty="0">
                <a:latin typeface="+mj-lt"/>
              </a:rPr>
              <a:t>  </a:t>
            </a:r>
            <a:r>
              <a:rPr lang="en-US" sz="3000" dirty="0" smtClean="0">
                <a:latin typeface="+mj-lt"/>
              </a:rPr>
              <a:t>2. Duarte</a:t>
            </a:r>
            <a:r>
              <a:rPr lang="en-US" sz="3000" dirty="0">
                <a:latin typeface="+mj-lt"/>
              </a:rPr>
              <a:t>, C., Matos, M., Stubbs, R. J., Gale, C., Morris, L., Gouveia, J. P., … Gilbert, P. (2017). The impact of shame, self-</a:t>
            </a:r>
            <a:r>
              <a:rPr lang="en-US" sz="3000" dirty="0" err="1">
                <a:latin typeface="+mj-lt"/>
              </a:rPr>
              <a:t>critcism</a:t>
            </a:r>
            <a:r>
              <a:rPr lang="en-US" sz="3000" dirty="0">
                <a:latin typeface="+mj-lt"/>
              </a:rPr>
              <a:t> and social rank on eating behaviors in overweight and obese women participating in a weight </a:t>
            </a:r>
            <a:r>
              <a:rPr lang="en-US" sz="3000" dirty="0" err="1">
                <a:latin typeface="+mj-lt"/>
              </a:rPr>
              <a:t>managment</a:t>
            </a:r>
            <a:r>
              <a:rPr lang="en-US" sz="3000" dirty="0">
                <a:latin typeface="+mj-lt"/>
              </a:rPr>
              <a:t> program. </a:t>
            </a:r>
            <a:r>
              <a:rPr lang="en-US" sz="3000" i="1" dirty="0" err="1">
                <a:latin typeface="+mj-lt"/>
              </a:rPr>
              <a:t>PLoS</a:t>
            </a:r>
            <a:r>
              <a:rPr lang="en-US" sz="3000" i="1" dirty="0">
                <a:latin typeface="+mj-lt"/>
              </a:rPr>
              <a:t> ONE</a:t>
            </a:r>
            <a:r>
              <a:rPr lang="en-US" sz="3000" dirty="0">
                <a:latin typeface="+mj-lt"/>
              </a:rPr>
              <a:t>, </a:t>
            </a:r>
            <a:r>
              <a:rPr lang="en-US" sz="3000" i="1" dirty="0">
                <a:latin typeface="+mj-lt"/>
              </a:rPr>
              <a:t>12</a:t>
            </a:r>
            <a:r>
              <a:rPr lang="en-US" sz="3000" dirty="0">
                <a:latin typeface="+mj-lt"/>
              </a:rPr>
              <a:t>(1), 167-571. doi:10.1371/journal. </a:t>
            </a:r>
            <a:r>
              <a:rPr lang="en-US" sz="3000" dirty="0" smtClean="0">
                <a:latin typeface="+mj-lt"/>
              </a:rPr>
              <a:t>pone.0167571</a:t>
            </a:r>
            <a:r>
              <a:rPr lang="en-US" sz="3000" dirty="0">
                <a:latin typeface="+mj-lt"/>
              </a:rPr>
              <a:t> </a:t>
            </a:r>
            <a:r>
              <a:rPr lang="en-US" sz="3000" dirty="0" smtClean="0">
                <a:latin typeface="+mj-lt"/>
              </a:rPr>
              <a:t>3. </a:t>
            </a:r>
            <a:r>
              <a:rPr lang="en-US" sz="3000" dirty="0" err="1">
                <a:latin typeface="+mj-lt"/>
              </a:rPr>
              <a:t>Kulie</a:t>
            </a:r>
            <a:r>
              <a:rPr lang="en-US" sz="3000" dirty="0">
                <a:latin typeface="+mj-lt"/>
              </a:rPr>
              <a:t>, T. K., </a:t>
            </a:r>
            <a:r>
              <a:rPr lang="en-US" sz="3000" dirty="0" err="1">
                <a:latin typeface="+mj-lt"/>
              </a:rPr>
              <a:t>Slattengren</a:t>
            </a:r>
            <a:r>
              <a:rPr lang="en-US" sz="3000" dirty="0">
                <a:latin typeface="+mj-lt"/>
              </a:rPr>
              <a:t>, A., </a:t>
            </a:r>
            <a:r>
              <a:rPr lang="en-US" sz="3000" dirty="0" err="1">
                <a:latin typeface="+mj-lt"/>
              </a:rPr>
              <a:t>Redmer</a:t>
            </a:r>
            <a:r>
              <a:rPr lang="en-US" sz="3000" dirty="0">
                <a:latin typeface="+mj-lt"/>
              </a:rPr>
              <a:t>, J., Counts, H., </a:t>
            </a:r>
            <a:r>
              <a:rPr lang="en-US" sz="3000" dirty="0" err="1">
                <a:latin typeface="+mj-lt"/>
              </a:rPr>
              <a:t>Eglash</a:t>
            </a:r>
            <a:r>
              <a:rPr lang="en-US" sz="3000" dirty="0">
                <a:latin typeface="+mj-lt"/>
              </a:rPr>
              <a:t>, A., &amp; Schrager, S. (2011). Obesity and women's health: An evidence-based Review. </a:t>
            </a:r>
            <a:r>
              <a:rPr lang="en-US" sz="3000" i="1" dirty="0">
                <a:latin typeface="+mj-lt"/>
              </a:rPr>
              <a:t>Journal of the American Board of Medicine</a:t>
            </a:r>
            <a:r>
              <a:rPr lang="en-US" sz="3000" dirty="0">
                <a:latin typeface="+mj-lt"/>
              </a:rPr>
              <a:t>, </a:t>
            </a:r>
            <a:r>
              <a:rPr lang="en-US" sz="3000" i="1" dirty="0">
                <a:latin typeface="+mj-lt"/>
              </a:rPr>
              <a:t>24</a:t>
            </a:r>
            <a:r>
              <a:rPr lang="en-US" sz="3000" dirty="0">
                <a:latin typeface="+mj-lt"/>
              </a:rPr>
              <a:t>, 75-85. doi:10.3122/jabfm.2011.01.100076 </a:t>
            </a:r>
          </a:p>
        </p:txBody>
      </p:sp>
    </p:spTree>
    <p:extLst>
      <p:ext uri="{BB962C8B-B14F-4D97-AF65-F5344CB8AC3E}">
        <p14:creationId xmlns:p14="http://schemas.microsoft.com/office/powerpoint/2010/main" val="3374491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567</TotalTime>
  <Words>454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Adobe Fangsong Std R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DePaul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Hannah</dc:creator>
  <cp:lastModifiedBy>Lee, Hannah</cp:lastModifiedBy>
  <cp:revision>79</cp:revision>
  <cp:lastPrinted>2017-11-09T15:28:13Z</cp:lastPrinted>
  <dcterms:created xsi:type="dcterms:W3CDTF">2017-10-20T17:19:27Z</dcterms:created>
  <dcterms:modified xsi:type="dcterms:W3CDTF">2017-11-10T16:17:56Z</dcterms:modified>
</cp:coreProperties>
</file>